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30.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notesSlides/notesSlide31.xml" ContentType="application/vnd.openxmlformats-officedocument.presentationml.notesSlide+xml"/>
  <Override PartName="/ppt/charts/chart1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charts/chart16.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5" r:id="rId5"/>
  </p:sldMasterIdLst>
  <p:notesMasterIdLst>
    <p:notesMasterId r:id="rId56"/>
  </p:notesMasterIdLst>
  <p:sldIdLst>
    <p:sldId id="257" r:id="rId6"/>
    <p:sldId id="3430" r:id="rId7"/>
    <p:sldId id="3431" r:id="rId8"/>
    <p:sldId id="258" r:id="rId9"/>
    <p:sldId id="310" r:id="rId10"/>
    <p:sldId id="4362" r:id="rId11"/>
    <p:sldId id="4361" r:id="rId12"/>
    <p:sldId id="4363" r:id="rId13"/>
    <p:sldId id="4364" r:id="rId14"/>
    <p:sldId id="4359" r:id="rId15"/>
    <p:sldId id="4399" r:id="rId16"/>
    <p:sldId id="4414" r:id="rId17"/>
    <p:sldId id="4410" r:id="rId18"/>
    <p:sldId id="4420" r:id="rId19"/>
    <p:sldId id="265" r:id="rId20"/>
    <p:sldId id="4355" r:id="rId21"/>
    <p:sldId id="4354" r:id="rId22"/>
    <p:sldId id="4391" r:id="rId23"/>
    <p:sldId id="298" r:id="rId24"/>
    <p:sldId id="4319" r:id="rId25"/>
    <p:sldId id="4350" r:id="rId26"/>
    <p:sldId id="4351" r:id="rId27"/>
    <p:sldId id="4411" r:id="rId28"/>
    <p:sldId id="4388" r:id="rId29"/>
    <p:sldId id="4394" r:id="rId30"/>
    <p:sldId id="4413" r:id="rId31"/>
    <p:sldId id="271" r:id="rId32"/>
    <p:sldId id="4416" r:id="rId33"/>
    <p:sldId id="4407" r:id="rId34"/>
    <p:sldId id="4417" r:id="rId35"/>
    <p:sldId id="4395" r:id="rId36"/>
    <p:sldId id="4396" r:id="rId37"/>
    <p:sldId id="4360" r:id="rId38"/>
    <p:sldId id="274" r:id="rId39"/>
    <p:sldId id="277" r:id="rId40"/>
    <p:sldId id="259" r:id="rId41"/>
    <p:sldId id="4348" r:id="rId42"/>
    <p:sldId id="4349" r:id="rId43"/>
    <p:sldId id="329" r:id="rId44"/>
    <p:sldId id="4369" r:id="rId45"/>
    <p:sldId id="289" r:id="rId46"/>
    <p:sldId id="4415" r:id="rId47"/>
    <p:sldId id="4418" r:id="rId48"/>
    <p:sldId id="4421" r:id="rId49"/>
    <p:sldId id="291" r:id="rId50"/>
    <p:sldId id="292" r:id="rId51"/>
    <p:sldId id="293" r:id="rId52"/>
    <p:sldId id="4398" r:id="rId53"/>
    <p:sldId id="4419" r:id="rId54"/>
    <p:sldId id="307" r:id="rId5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8AFA1-8E07-60A3-8D04-3A5F01F965C3}" v="92" dt="2026-02-04T12:04:46.535"/>
    <p1510:client id="{84AAD2E1-CC93-8AB6-44A3-F4466B288E24}" v="12" dt="2026-02-04T12:10:18.389"/>
    <p1510:client id="{D92B4537-75B1-41A6-A37C-8C882E82AA9D}" v="3" dt="2026-02-04T12:21:28.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46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3" Type="http://schemas.openxmlformats.org/officeDocument/2006/relationships/oleObject" Target="https://usmc-my.sharepoint-mil.us/personal/shelia_florence_usmc_mil/Documents/Desktop/PROJECTS/SAFETY%20COUNCIL%20QUARTERLY.MCLB%20ALBANY/SPREADSHEET%20FOR%20PREPARING%20MONTHLY%20REPORT.xlsx" TargetMode="External"/><Relationship Id="rId2" Type="http://schemas.microsoft.com/office/2011/relationships/chartColorStyle" Target="colors2.xml"/><Relationship Id="rId1" Type="http://schemas.microsoft.com/office/2011/relationships/chartStyle" Target="style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87173270154762E-2"/>
          <c:y val="6.1814919815995226E-2"/>
          <c:w val="0.78489702517162474"/>
          <c:h val="0.83367983367983367"/>
        </c:manualLayout>
      </c:layout>
      <c:barChart>
        <c:barDir val="col"/>
        <c:grouping val="stacked"/>
        <c:varyColors val="0"/>
        <c:ser>
          <c:idx val="0"/>
          <c:order val="0"/>
          <c:tx>
            <c:strRef>
              <c:f>Sheet1!$A$2</c:f>
              <c:strCache>
                <c:ptCount val="1"/>
                <c:pt idx="0">
                  <c:v>On duty</c:v>
                </c:pt>
              </c:strCache>
            </c:strRef>
          </c:tx>
          <c:spPr>
            <a:pattFill prst="wdUpDiag">
              <a:fgClr>
                <a:srgbClr xmlns:mc="http://schemas.openxmlformats.org/markup-compatibility/2006" xmlns:a14="http://schemas.microsoft.com/office/drawing/2010/main" val="FF0000" mc:Ignorable="a14" a14:legacySpreadsheetColorIndex="10"/>
              </a:fgClr>
              <a:bgClr>
                <a:srgbClr xmlns:mc="http://schemas.openxmlformats.org/markup-compatibility/2006" xmlns:a14="http://schemas.microsoft.com/office/drawing/2010/main" val="FFFFFF" mc:Ignorable="a14" a14:legacySpreadsheetColorIndex="9"/>
              </a:bgClr>
            </a:pattFill>
            <a:ln w="12245">
              <a:solidFill>
                <a:schemeClr val="tx1"/>
              </a:solidFill>
              <a:prstDash val="solid"/>
            </a:ln>
          </c:spPr>
          <c:invertIfNegative val="0"/>
          <c:cat>
            <c:strRef>
              <c:f>Sheet1!$R$1:$V$1</c:f>
              <c:strCache>
                <c:ptCount val="5"/>
                <c:pt idx="0">
                  <c:v>CY21</c:v>
                </c:pt>
                <c:pt idx="1">
                  <c:v>CY22</c:v>
                </c:pt>
                <c:pt idx="2">
                  <c:v>CY23 </c:v>
                </c:pt>
                <c:pt idx="3">
                  <c:v>CY24</c:v>
                </c:pt>
                <c:pt idx="4">
                  <c:v>CY25</c:v>
                </c:pt>
              </c:strCache>
            </c:strRef>
          </c:cat>
          <c:val>
            <c:numRef>
              <c:f>Sheet1!$R$2:$V$2</c:f>
              <c:numCache>
                <c:formatCode>General</c:formatCode>
                <c:ptCount val="5"/>
                <c:pt idx="0">
                  <c:v>1</c:v>
                </c:pt>
                <c:pt idx="1">
                  <c:v>3</c:v>
                </c:pt>
                <c:pt idx="2">
                  <c:v>1</c:v>
                </c:pt>
                <c:pt idx="3">
                  <c:v>3</c:v>
                </c:pt>
                <c:pt idx="4">
                  <c:v>1</c:v>
                </c:pt>
              </c:numCache>
            </c:numRef>
          </c:val>
          <c:extLst>
            <c:ext xmlns:c16="http://schemas.microsoft.com/office/drawing/2014/chart" uri="{C3380CC4-5D6E-409C-BE32-E72D297353CC}">
              <c16:uniqueId val="{00000000-FABB-4606-A6BB-F85D6AB447BF}"/>
            </c:ext>
          </c:extLst>
        </c:ser>
        <c:ser>
          <c:idx val="1"/>
          <c:order val="1"/>
          <c:tx>
            <c:strRef>
              <c:f>Sheet1!$A$3</c:f>
              <c:strCache>
                <c:ptCount val="1"/>
                <c:pt idx="0">
                  <c:v>Off duty</c:v>
                </c:pt>
              </c:strCache>
            </c:strRef>
          </c:tx>
          <c:spPr>
            <a:pattFill prst="dkHorz">
              <a:fgClr>
                <a:srgbClr xmlns:mc="http://schemas.openxmlformats.org/markup-compatibility/2006" xmlns:a14="http://schemas.microsoft.com/office/drawing/2010/main" val="FFCC00" mc:Ignorable="a14" a14:legacySpreadsheetColorIndex="51"/>
              </a:fgClr>
              <a:bgClr>
                <a:srgbClr xmlns:mc="http://schemas.openxmlformats.org/markup-compatibility/2006" xmlns:a14="http://schemas.microsoft.com/office/drawing/2010/main" val="FFFFFF" mc:Ignorable="a14" a14:legacySpreadsheetColorIndex="9"/>
              </a:bgClr>
            </a:pattFill>
            <a:ln w="12245">
              <a:solidFill>
                <a:schemeClr val="tx1"/>
              </a:solidFill>
              <a:prstDash val="solid"/>
            </a:ln>
          </c:spPr>
          <c:invertIfNegative val="0"/>
          <c:cat>
            <c:strRef>
              <c:f>Sheet1!$R$1:$V$1</c:f>
              <c:strCache>
                <c:ptCount val="5"/>
                <c:pt idx="0">
                  <c:v>CY21</c:v>
                </c:pt>
                <c:pt idx="1">
                  <c:v>CY22</c:v>
                </c:pt>
                <c:pt idx="2">
                  <c:v>CY23 </c:v>
                </c:pt>
                <c:pt idx="3">
                  <c:v>CY24</c:v>
                </c:pt>
                <c:pt idx="4">
                  <c:v>CY25</c:v>
                </c:pt>
              </c:strCache>
            </c:strRef>
          </c:cat>
          <c:val>
            <c:numRef>
              <c:f>Sheet1!$R$3:$V$3</c:f>
              <c:numCache>
                <c:formatCode>General</c:formatCode>
                <c:ptCount val="5"/>
                <c:pt idx="0">
                  <c:v>4</c:v>
                </c:pt>
                <c:pt idx="1">
                  <c:v>4</c:v>
                </c:pt>
                <c:pt idx="2">
                  <c:v>7</c:v>
                </c:pt>
                <c:pt idx="3">
                  <c:v>3</c:v>
                </c:pt>
              </c:numCache>
            </c:numRef>
          </c:val>
          <c:extLst>
            <c:ext xmlns:c16="http://schemas.microsoft.com/office/drawing/2014/chart" uri="{C3380CC4-5D6E-409C-BE32-E72D297353CC}">
              <c16:uniqueId val="{00000001-FABB-4606-A6BB-F85D6AB447BF}"/>
            </c:ext>
          </c:extLst>
        </c:ser>
        <c:dLbls>
          <c:showLegendKey val="0"/>
          <c:showVal val="0"/>
          <c:showCatName val="0"/>
          <c:showSerName val="0"/>
          <c:showPercent val="0"/>
          <c:showBubbleSize val="0"/>
        </c:dLbls>
        <c:gapWidth val="150"/>
        <c:overlap val="100"/>
        <c:axId val="219349232"/>
        <c:axId val="1"/>
      </c:barChart>
      <c:catAx>
        <c:axId val="219349232"/>
        <c:scaling>
          <c:orientation val="minMax"/>
        </c:scaling>
        <c:delete val="0"/>
        <c:axPos val="b"/>
        <c:numFmt formatCode="General" sourceLinked="1"/>
        <c:majorTickMark val="out"/>
        <c:minorTickMark val="none"/>
        <c:tickLblPos val="nextTo"/>
        <c:spPr>
          <a:ln w="3061">
            <a:solidFill>
              <a:schemeClr val="tx1"/>
            </a:solidFill>
            <a:prstDash val="solid"/>
          </a:ln>
        </c:spPr>
        <c:txPr>
          <a:bodyPr rot="0" vert="horz"/>
          <a:lstStyle/>
          <a:p>
            <a:pPr>
              <a:defRPr sz="1351" b="1" i="0" u="none" strike="noStrike" baseline="0">
                <a:solidFill>
                  <a:srgbClr val="FFFF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5"/>
          <c:min val="0"/>
        </c:scaling>
        <c:delete val="0"/>
        <c:axPos val="l"/>
        <c:minorGridlines>
          <c:spPr>
            <a:ln w="3061">
              <a:solidFill>
                <a:schemeClr val="tx1"/>
              </a:solidFill>
              <a:prstDash val="solid"/>
            </a:ln>
          </c:spPr>
        </c:minorGridlines>
        <c:numFmt formatCode="0" sourceLinked="0"/>
        <c:majorTickMark val="out"/>
        <c:minorTickMark val="none"/>
        <c:tickLblPos val="nextTo"/>
        <c:spPr>
          <a:ln w="3061">
            <a:solidFill>
              <a:schemeClr val="tx1"/>
            </a:solidFill>
            <a:prstDash val="solid"/>
          </a:ln>
        </c:spPr>
        <c:txPr>
          <a:bodyPr rot="0" vert="horz"/>
          <a:lstStyle/>
          <a:p>
            <a:pPr>
              <a:defRPr sz="1351" b="1" i="0" u="none" strike="noStrike" baseline="0">
                <a:solidFill>
                  <a:srgbClr val="FFFF00"/>
                </a:solidFill>
                <a:latin typeface="Arial"/>
                <a:ea typeface="Arial"/>
                <a:cs typeface="Arial"/>
              </a:defRPr>
            </a:pPr>
            <a:endParaRPr lang="en-US"/>
          </a:p>
        </c:txPr>
        <c:crossAx val="219349232"/>
        <c:crosses val="autoZero"/>
        <c:crossBetween val="between"/>
        <c:minorUnit val="3"/>
      </c:valAx>
      <c:spPr>
        <a:solidFill>
          <a:srgbClr val="CCFFCC"/>
        </a:solidFill>
        <a:ln w="12245">
          <a:solidFill>
            <a:schemeClr val="tx1"/>
          </a:solidFill>
          <a:prstDash val="solid"/>
        </a:ln>
      </c:spPr>
    </c:plotArea>
    <c:legend>
      <c:legendPos val="r"/>
      <c:layout>
        <c:manualLayout>
          <c:xMode val="edge"/>
          <c:yMode val="edge"/>
          <c:x val="0.66922925368819486"/>
          <c:y val="3.0677085547801117E-2"/>
          <c:w val="0.30733347062067412"/>
          <c:h val="0.14760905821739001"/>
        </c:manualLayout>
      </c:layout>
      <c:overlay val="0"/>
      <c:spPr>
        <a:solidFill>
          <a:srgbClr val="FFFF99"/>
        </a:solidFill>
        <a:ln w="3061">
          <a:solidFill>
            <a:schemeClr val="tx1"/>
          </a:solidFill>
          <a:prstDash val="solid"/>
        </a:ln>
      </c:spPr>
      <c:txPr>
        <a:bodyPr/>
        <a:lstStyle/>
        <a:p>
          <a:pPr>
            <a:defRPr sz="1596" b="0"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008000"/>
    </a:solidFill>
    <a:ln w="19050">
      <a:solidFill>
        <a:schemeClr val="tx1"/>
      </a:solidFill>
      <a:prstDash val="solid"/>
    </a:ln>
  </c:spPr>
  <c:txPr>
    <a:bodyPr/>
    <a:lstStyle/>
    <a:p>
      <a:pPr>
        <a:defRPr sz="173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solidFill>
                  <a:srgbClr val="0000FF"/>
                </a:solidFill>
              </a:defRPr>
            </a:pPr>
            <a:r>
              <a:rPr lang="en-US" u="sng">
                <a:solidFill>
                  <a:srgbClr val="0000FF"/>
                </a:solidFill>
              </a:rPr>
              <a:t>Alive At 25</a:t>
            </a:r>
          </a:p>
        </c:rich>
      </c:tx>
      <c:layout>
        <c:manualLayout>
          <c:xMode val="edge"/>
          <c:yMode val="edge"/>
          <c:x val="0.46764952224043627"/>
          <c:y val="2.794880014553916E-2"/>
        </c:manualLayout>
      </c:layout>
      <c:overlay val="0"/>
    </c:title>
    <c:autoTitleDeleted val="0"/>
    <c:plotArea>
      <c:layout/>
      <c:barChart>
        <c:barDir val="col"/>
        <c:grouping val="clustered"/>
        <c:varyColors val="0"/>
        <c:ser>
          <c:idx val="0"/>
          <c:order val="0"/>
          <c:tx>
            <c:strRef>
              <c:f>Sheet1!$A$2</c:f>
              <c:strCache>
                <c:ptCount val="1"/>
                <c:pt idx="0">
                  <c:v>Military</c:v>
                </c:pt>
              </c:strCache>
            </c:strRef>
          </c:tx>
          <c:spPr>
            <a:solidFill>
              <a:schemeClr val="accent2">
                <a:lumMod val="75000"/>
              </a:schemeClr>
            </a:solidFill>
            <a:ln>
              <a:solidFill>
                <a:schemeClr val="accent2"/>
              </a:solidFill>
            </a:ln>
          </c:spPr>
          <c:invertIfNegative val="0"/>
          <c:cat>
            <c:strRef>
              <c:f>Sheet1!$B$1:$L$1</c:f>
              <c:strCache>
                <c:ptCount val="5"/>
                <c:pt idx="0">
                  <c:v>2021</c:v>
                </c:pt>
                <c:pt idx="1">
                  <c:v>2022</c:v>
                </c:pt>
                <c:pt idx="2">
                  <c:v>2023</c:v>
                </c:pt>
                <c:pt idx="3">
                  <c:v>2024</c:v>
                </c:pt>
                <c:pt idx="4">
                  <c:v>2025</c:v>
                </c:pt>
              </c:strCache>
            </c:strRef>
          </c:cat>
          <c:val>
            <c:numRef>
              <c:f>Sheet1!$B$2:$L$2</c:f>
              <c:numCache>
                <c:formatCode>General</c:formatCode>
                <c:ptCount val="5"/>
                <c:pt idx="0">
                  <c:v>30</c:v>
                </c:pt>
                <c:pt idx="1">
                  <c:v>41</c:v>
                </c:pt>
                <c:pt idx="2">
                  <c:v>30</c:v>
                </c:pt>
                <c:pt idx="3">
                  <c:v>4</c:v>
                </c:pt>
                <c:pt idx="4">
                  <c:v>12</c:v>
                </c:pt>
              </c:numCache>
            </c:numRef>
          </c:val>
          <c:extLst>
            <c:ext xmlns:c16="http://schemas.microsoft.com/office/drawing/2014/chart" uri="{C3380CC4-5D6E-409C-BE32-E72D297353CC}">
              <c16:uniqueId val="{00000000-FFBB-46F8-A475-C3CC27D0DED0}"/>
            </c:ext>
          </c:extLst>
        </c:ser>
        <c:ser>
          <c:idx val="1"/>
          <c:order val="1"/>
          <c:tx>
            <c:strRef>
              <c:f>Sheet1!$A$3</c:f>
              <c:strCache>
                <c:ptCount val="1"/>
                <c:pt idx="0">
                  <c:v>Civilians </c:v>
                </c:pt>
              </c:strCache>
            </c:strRef>
          </c:tx>
          <c:spPr>
            <a:solidFill>
              <a:srgbClr val="00B0F0"/>
            </a:solidFill>
            <a:ln>
              <a:solidFill>
                <a:srgbClr val="00B0F0"/>
              </a:solidFill>
            </a:ln>
          </c:spPr>
          <c:invertIfNegative val="0"/>
          <c:cat>
            <c:strRef>
              <c:f>Sheet1!$B$1:$L$1</c:f>
              <c:strCache>
                <c:ptCount val="5"/>
                <c:pt idx="0">
                  <c:v>2021</c:v>
                </c:pt>
                <c:pt idx="1">
                  <c:v>2022</c:v>
                </c:pt>
                <c:pt idx="2">
                  <c:v>2023</c:v>
                </c:pt>
                <c:pt idx="3">
                  <c:v>2024</c:v>
                </c:pt>
                <c:pt idx="4">
                  <c:v>2025</c:v>
                </c:pt>
              </c:strCache>
            </c:strRef>
          </c:cat>
          <c:val>
            <c:numRef>
              <c:f>Sheet1!$B$3:$L$3</c:f>
              <c:numCache>
                <c:formatCode>General</c:formatCode>
                <c:ptCount val="5"/>
                <c:pt idx="0">
                  <c:v>29</c:v>
                </c:pt>
                <c:pt idx="1">
                  <c:v>8</c:v>
                </c:pt>
                <c:pt idx="2">
                  <c:v>7</c:v>
                </c:pt>
                <c:pt idx="3">
                  <c:v>0</c:v>
                </c:pt>
                <c:pt idx="4">
                  <c:v>0</c:v>
                </c:pt>
              </c:numCache>
            </c:numRef>
          </c:val>
          <c:extLst>
            <c:ext xmlns:c16="http://schemas.microsoft.com/office/drawing/2014/chart" uri="{C3380CC4-5D6E-409C-BE32-E72D297353CC}">
              <c16:uniqueId val="{00000001-FFBB-46F8-A475-C3CC27D0DED0}"/>
            </c:ext>
          </c:extLst>
        </c:ser>
        <c:ser>
          <c:idx val="2"/>
          <c:order val="2"/>
          <c:tx>
            <c:strRef>
              <c:f>Sheet1!$A$4</c:f>
              <c:strCache>
                <c:ptCount val="1"/>
                <c:pt idx="0">
                  <c:v>No Shows</c:v>
                </c:pt>
              </c:strCache>
            </c:strRef>
          </c:tx>
          <c:spPr>
            <a:solidFill>
              <a:srgbClr val="FF0000"/>
            </a:solidFill>
            <a:ln>
              <a:solidFill>
                <a:srgbClr val="FF0000"/>
              </a:solidFill>
            </a:ln>
          </c:spPr>
          <c:invertIfNegative val="0"/>
          <c:cat>
            <c:strRef>
              <c:f>Sheet1!$B$1:$L$1</c:f>
              <c:strCache>
                <c:ptCount val="5"/>
                <c:pt idx="0">
                  <c:v>2021</c:v>
                </c:pt>
                <c:pt idx="1">
                  <c:v>2022</c:v>
                </c:pt>
                <c:pt idx="2">
                  <c:v>2023</c:v>
                </c:pt>
                <c:pt idx="3">
                  <c:v>2024</c:v>
                </c:pt>
                <c:pt idx="4">
                  <c:v>2025</c:v>
                </c:pt>
              </c:strCache>
            </c:strRef>
          </c:cat>
          <c:val>
            <c:numRef>
              <c:f>Sheet1!$B$4:$L$4</c:f>
              <c:numCache>
                <c:formatCode>General</c:formatCode>
                <c:ptCount val="5"/>
                <c:pt idx="0">
                  <c:v>9</c:v>
                </c:pt>
                <c:pt idx="1">
                  <c:v>1</c:v>
                </c:pt>
                <c:pt idx="2">
                  <c:v>1</c:v>
                </c:pt>
                <c:pt idx="3">
                  <c:v>0</c:v>
                </c:pt>
                <c:pt idx="4">
                  <c:v>0</c:v>
                </c:pt>
              </c:numCache>
            </c:numRef>
          </c:val>
          <c:extLst>
            <c:ext xmlns:c16="http://schemas.microsoft.com/office/drawing/2014/chart" uri="{C3380CC4-5D6E-409C-BE32-E72D297353CC}">
              <c16:uniqueId val="{00000002-FFBB-46F8-A475-C3CC27D0DED0}"/>
            </c:ext>
          </c:extLst>
        </c:ser>
        <c:ser>
          <c:idx val="3"/>
          <c:order val="3"/>
          <c:tx>
            <c:strRef>
              <c:f>Sheet1!$A$5</c:f>
              <c:strCache>
                <c:ptCount val="1"/>
                <c:pt idx="0">
                  <c:v>Total Trained</c:v>
                </c:pt>
              </c:strCache>
            </c:strRef>
          </c:tx>
          <c:spPr>
            <a:solidFill>
              <a:srgbClr val="00B050"/>
            </a:solidFill>
            <a:ln>
              <a:solidFill>
                <a:srgbClr val="00B050"/>
              </a:solidFill>
            </a:ln>
          </c:spPr>
          <c:invertIfNegative val="0"/>
          <c:cat>
            <c:strRef>
              <c:f>Sheet1!$B$1:$L$1</c:f>
              <c:strCache>
                <c:ptCount val="5"/>
                <c:pt idx="0">
                  <c:v>2021</c:v>
                </c:pt>
                <c:pt idx="1">
                  <c:v>2022</c:v>
                </c:pt>
                <c:pt idx="2">
                  <c:v>2023</c:v>
                </c:pt>
                <c:pt idx="3">
                  <c:v>2024</c:v>
                </c:pt>
                <c:pt idx="4">
                  <c:v>2025</c:v>
                </c:pt>
              </c:strCache>
            </c:strRef>
          </c:cat>
          <c:val>
            <c:numRef>
              <c:f>Sheet1!$B$5:$L$5</c:f>
              <c:numCache>
                <c:formatCode>General</c:formatCode>
                <c:ptCount val="5"/>
                <c:pt idx="0">
                  <c:v>59</c:v>
                </c:pt>
                <c:pt idx="1">
                  <c:v>49</c:v>
                </c:pt>
                <c:pt idx="2">
                  <c:v>37</c:v>
                </c:pt>
                <c:pt idx="3">
                  <c:v>4</c:v>
                </c:pt>
                <c:pt idx="4">
                  <c:v>0</c:v>
                </c:pt>
              </c:numCache>
            </c:numRef>
          </c:val>
          <c:extLst>
            <c:ext xmlns:c16="http://schemas.microsoft.com/office/drawing/2014/chart" uri="{C3380CC4-5D6E-409C-BE32-E72D297353CC}">
              <c16:uniqueId val="{00000003-FFBB-46F8-A475-C3CC27D0DED0}"/>
            </c:ext>
          </c:extLst>
        </c:ser>
        <c:dLbls>
          <c:showLegendKey val="0"/>
          <c:showVal val="0"/>
          <c:showCatName val="0"/>
          <c:showSerName val="0"/>
          <c:showPercent val="0"/>
          <c:showBubbleSize val="0"/>
        </c:dLbls>
        <c:gapWidth val="150"/>
        <c:axId val="259302864"/>
        <c:axId val="1"/>
      </c:barChart>
      <c:catAx>
        <c:axId val="259302864"/>
        <c:scaling>
          <c:orientation val="minMax"/>
        </c:scaling>
        <c:delete val="0"/>
        <c:axPos val="b"/>
        <c:numFmt formatCode="General" sourceLinked="0"/>
        <c:majorTickMark val="none"/>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none"/>
        <c:minorTickMark val="none"/>
        <c:tickLblPos val="nextTo"/>
        <c:crossAx val="259302864"/>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spPr>
    <a:ln w="19027">
      <a:solidFill>
        <a:schemeClr val="tx1"/>
      </a:solidFill>
    </a:ln>
  </c:spPr>
  <c:txPr>
    <a:bodyPr/>
    <a:lstStyle/>
    <a:p>
      <a:pPr>
        <a:defRPr sz="999"/>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solidFill>
                  <a:srgbClr val="0000FF"/>
                </a:solidFill>
              </a:defRPr>
            </a:pPr>
            <a:r>
              <a:rPr lang="en-US" u="sng">
                <a:solidFill>
                  <a:srgbClr val="0000FF"/>
                </a:solidFill>
              </a:rPr>
              <a:t>Attitudinal Dynamics of Driving</a:t>
            </a:r>
          </a:p>
        </c:rich>
      </c:tx>
      <c:layout>
        <c:manualLayout>
          <c:xMode val="edge"/>
          <c:yMode val="edge"/>
          <c:x val="0.25665297468949416"/>
          <c:y val="2.794880014553916E-2"/>
        </c:manualLayout>
      </c:layout>
      <c:overlay val="0"/>
    </c:title>
    <c:autoTitleDeleted val="0"/>
    <c:plotArea>
      <c:layout/>
      <c:barChart>
        <c:barDir val="col"/>
        <c:grouping val="clustered"/>
        <c:varyColors val="0"/>
        <c:ser>
          <c:idx val="0"/>
          <c:order val="0"/>
          <c:tx>
            <c:strRef>
              <c:f>Sheet1!$A$2</c:f>
              <c:strCache>
                <c:ptCount val="1"/>
                <c:pt idx="0">
                  <c:v>Military</c:v>
                </c:pt>
              </c:strCache>
            </c:strRef>
          </c:tx>
          <c:spPr>
            <a:solidFill>
              <a:schemeClr val="accent2"/>
            </a:solidFill>
            <a:ln>
              <a:solidFill>
                <a:schemeClr val="accent2"/>
              </a:solidFill>
            </a:ln>
          </c:spPr>
          <c:invertIfNegative val="0"/>
          <c:cat>
            <c:strRef>
              <c:f>Sheet1!$B$1:$N$1</c:f>
              <c:strCache>
                <c:ptCount val="5"/>
                <c:pt idx="0">
                  <c:v>2021</c:v>
                </c:pt>
                <c:pt idx="1">
                  <c:v>2022</c:v>
                </c:pt>
                <c:pt idx="2">
                  <c:v>2023</c:v>
                </c:pt>
                <c:pt idx="3">
                  <c:v>2024</c:v>
                </c:pt>
                <c:pt idx="4">
                  <c:v>2025</c:v>
                </c:pt>
              </c:strCache>
            </c:strRef>
          </c:cat>
          <c:val>
            <c:numRef>
              <c:f>Sheet1!$B$2:$N$2</c:f>
              <c:numCache>
                <c:formatCode>General</c:formatCode>
                <c:ptCount val="5"/>
                <c:pt idx="0">
                  <c:v>2</c:v>
                </c:pt>
                <c:pt idx="1">
                  <c:v>0</c:v>
                </c:pt>
                <c:pt idx="2">
                  <c:v>0</c:v>
                </c:pt>
                <c:pt idx="3">
                  <c:v>0</c:v>
                </c:pt>
                <c:pt idx="4">
                  <c:v>0</c:v>
                </c:pt>
              </c:numCache>
            </c:numRef>
          </c:val>
          <c:extLst>
            <c:ext xmlns:c16="http://schemas.microsoft.com/office/drawing/2014/chart" uri="{C3380CC4-5D6E-409C-BE32-E72D297353CC}">
              <c16:uniqueId val="{00000000-8CF7-41D2-8171-E04A8B675FE5}"/>
            </c:ext>
          </c:extLst>
        </c:ser>
        <c:ser>
          <c:idx val="1"/>
          <c:order val="1"/>
          <c:tx>
            <c:strRef>
              <c:f>Sheet1!$A$3</c:f>
              <c:strCache>
                <c:ptCount val="1"/>
                <c:pt idx="0">
                  <c:v>Civilians</c:v>
                </c:pt>
              </c:strCache>
            </c:strRef>
          </c:tx>
          <c:spPr>
            <a:solidFill>
              <a:srgbClr val="00B0F0"/>
            </a:solidFill>
            <a:ln>
              <a:solidFill>
                <a:srgbClr val="00B0F0"/>
              </a:solidFill>
            </a:ln>
          </c:spPr>
          <c:invertIfNegative val="0"/>
          <c:cat>
            <c:strRef>
              <c:f>Sheet1!$B$1:$N$1</c:f>
              <c:strCache>
                <c:ptCount val="5"/>
                <c:pt idx="0">
                  <c:v>2021</c:v>
                </c:pt>
                <c:pt idx="1">
                  <c:v>2022</c:v>
                </c:pt>
                <c:pt idx="2">
                  <c:v>2023</c:v>
                </c:pt>
                <c:pt idx="3">
                  <c:v>2024</c:v>
                </c:pt>
                <c:pt idx="4">
                  <c:v>2025</c:v>
                </c:pt>
              </c:strCache>
            </c:strRef>
          </c:cat>
          <c:val>
            <c:numRef>
              <c:f>Sheet1!$B$3:$N$3</c:f>
              <c:numCache>
                <c:formatCode>General</c:formatCode>
                <c:ptCount val="5"/>
                <c:pt idx="0">
                  <c:v>10</c:v>
                </c:pt>
                <c:pt idx="1">
                  <c:v>0</c:v>
                </c:pt>
                <c:pt idx="2">
                  <c:v>0</c:v>
                </c:pt>
                <c:pt idx="3">
                  <c:v>4</c:v>
                </c:pt>
                <c:pt idx="4">
                  <c:v>0</c:v>
                </c:pt>
              </c:numCache>
            </c:numRef>
          </c:val>
          <c:extLst>
            <c:ext xmlns:c16="http://schemas.microsoft.com/office/drawing/2014/chart" uri="{C3380CC4-5D6E-409C-BE32-E72D297353CC}">
              <c16:uniqueId val="{00000001-8CF7-41D2-8171-E04A8B675FE5}"/>
            </c:ext>
          </c:extLst>
        </c:ser>
        <c:ser>
          <c:idx val="2"/>
          <c:order val="2"/>
          <c:tx>
            <c:strRef>
              <c:f>Sheet1!$A$4</c:f>
              <c:strCache>
                <c:ptCount val="1"/>
                <c:pt idx="0">
                  <c:v>No Shows</c:v>
                </c:pt>
              </c:strCache>
            </c:strRef>
          </c:tx>
          <c:spPr>
            <a:solidFill>
              <a:srgbClr val="FF0000"/>
            </a:solidFill>
          </c:spPr>
          <c:invertIfNegative val="0"/>
          <c:cat>
            <c:strRef>
              <c:f>Sheet1!$B$1:$N$1</c:f>
              <c:strCache>
                <c:ptCount val="5"/>
                <c:pt idx="0">
                  <c:v>2021</c:v>
                </c:pt>
                <c:pt idx="1">
                  <c:v>2022</c:v>
                </c:pt>
                <c:pt idx="2">
                  <c:v>2023</c:v>
                </c:pt>
                <c:pt idx="3">
                  <c:v>2024</c:v>
                </c:pt>
                <c:pt idx="4">
                  <c:v>2025</c:v>
                </c:pt>
              </c:strCache>
            </c:strRef>
          </c:cat>
          <c:val>
            <c:numRef>
              <c:f>Sheet1!$B$4:$N$4</c:f>
              <c:numCache>
                <c:formatCode>General</c:formatCode>
                <c:ptCount val="5"/>
                <c:pt idx="0">
                  <c:v>8</c:v>
                </c:pt>
                <c:pt idx="1">
                  <c:v>0</c:v>
                </c:pt>
                <c:pt idx="2">
                  <c:v>0</c:v>
                </c:pt>
                <c:pt idx="3">
                  <c:v>0</c:v>
                </c:pt>
                <c:pt idx="4">
                  <c:v>0</c:v>
                </c:pt>
              </c:numCache>
            </c:numRef>
          </c:val>
          <c:extLst>
            <c:ext xmlns:c16="http://schemas.microsoft.com/office/drawing/2014/chart" uri="{C3380CC4-5D6E-409C-BE32-E72D297353CC}">
              <c16:uniqueId val="{00000002-8CF7-41D2-8171-E04A8B675FE5}"/>
            </c:ext>
          </c:extLst>
        </c:ser>
        <c:ser>
          <c:idx val="3"/>
          <c:order val="3"/>
          <c:tx>
            <c:strRef>
              <c:f>Sheet1!$A$5</c:f>
              <c:strCache>
                <c:ptCount val="1"/>
                <c:pt idx="0">
                  <c:v>Total Trained</c:v>
                </c:pt>
              </c:strCache>
            </c:strRef>
          </c:tx>
          <c:spPr>
            <a:solidFill>
              <a:srgbClr val="00B050"/>
            </a:solidFill>
            <a:ln>
              <a:solidFill>
                <a:srgbClr val="00B050"/>
              </a:solidFill>
            </a:ln>
          </c:spPr>
          <c:invertIfNegative val="0"/>
          <c:cat>
            <c:strRef>
              <c:f>Sheet1!$B$1:$N$1</c:f>
              <c:strCache>
                <c:ptCount val="5"/>
                <c:pt idx="0">
                  <c:v>2021</c:v>
                </c:pt>
                <c:pt idx="1">
                  <c:v>2022</c:v>
                </c:pt>
                <c:pt idx="2">
                  <c:v>2023</c:v>
                </c:pt>
                <c:pt idx="3">
                  <c:v>2024</c:v>
                </c:pt>
                <c:pt idx="4">
                  <c:v>2025</c:v>
                </c:pt>
              </c:strCache>
            </c:strRef>
          </c:cat>
          <c:val>
            <c:numRef>
              <c:f>Sheet1!$B$5:$N$5</c:f>
              <c:numCache>
                <c:formatCode>General</c:formatCode>
                <c:ptCount val="5"/>
                <c:pt idx="0">
                  <c:v>12</c:v>
                </c:pt>
                <c:pt idx="1">
                  <c:v>0</c:v>
                </c:pt>
                <c:pt idx="2">
                  <c:v>0</c:v>
                </c:pt>
                <c:pt idx="3">
                  <c:v>4</c:v>
                </c:pt>
                <c:pt idx="4">
                  <c:v>0</c:v>
                </c:pt>
              </c:numCache>
            </c:numRef>
          </c:val>
          <c:extLst>
            <c:ext xmlns:c16="http://schemas.microsoft.com/office/drawing/2014/chart" uri="{C3380CC4-5D6E-409C-BE32-E72D297353CC}">
              <c16:uniqueId val="{00000003-8CF7-41D2-8171-E04A8B675FE5}"/>
            </c:ext>
          </c:extLst>
        </c:ser>
        <c:dLbls>
          <c:showLegendKey val="0"/>
          <c:showVal val="0"/>
          <c:showCatName val="0"/>
          <c:showSerName val="0"/>
          <c:showPercent val="0"/>
          <c:showBubbleSize val="0"/>
        </c:dLbls>
        <c:gapWidth val="150"/>
        <c:axId val="259308768"/>
        <c:axId val="1"/>
      </c:barChart>
      <c:catAx>
        <c:axId val="259308768"/>
        <c:scaling>
          <c:orientation val="minMax"/>
        </c:scaling>
        <c:delete val="0"/>
        <c:axPos val="b"/>
        <c:numFmt formatCode="General" sourceLinked="0"/>
        <c:majorTickMark val="none"/>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none"/>
        <c:minorTickMark val="none"/>
        <c:tickLblPos val="nextTo"/>
        <c:crossAx val="259308768"/>
        <c:crosses val="autoZero"/>
        <c:crossBetween val="between"/>
      </c:valAx>
      <c:dTable>
        <c:showHorzBorder val="1"/>
        <c:showVertBorder val="1"/>
        <c:showOutline val="1"/>
        <c:showKeys val="1"/>
      </c:dTable>
      <c:spPr>
        <a:noFill/>
        <a:ln w="25337">
          <a:noFill/>
        </a:ln>
      </c:spPr>
    </c:plotArea>
    <c:plotVisOnly val="1"/>
    <c:dispBlanksAs val="gap"/>
    <c:showDLblsOverMax val="0"/>
  </c:chart>
  <c:spPr>
    <a:ln w="19003">
      <a:solidFill>
        <a:schemeClr val="tx1"/>
      </a:solidFill>
    </a:ln>
  </c:spPr>
  <c:txPr>
    <a:bodyPr/>
    <a:lstStyle/>
    <a:p>
      <a:pPr>
        <a:defRPr sz="998"/>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Basic Riders Course (BRC)</a:t>
            </a:r>
          </a:p>
        </c:rich>
      </c:tx>
      <c:overlay val="0"/>
    </c:title>
    <c:autoTitleDeleted val="0"/>
    <c:plotArea>
      <c:layout/>
      <c:barChart>
        <c:barDir val="col"/>
        <c:grouping val="clustered"/>
        <c:varyColors val="0"/>
        <c:ser>
          <c:idx val="0"/>
          <c:order val="0"/>
          <c:tx>
            <c:strRef>
              <c:f>Sheet1!$A$2</c:f>
              <c:strCache>
                <c:ptCount val="1"/>
                <c:pt idx="0">
                  <c:v>Military</c:v>
                </c:pt>
              </c:strCache>
            </c:strRef>
          </c:tx>
          <c:spPr>
            <a:solidFill>
              <a:schemeClr val="accent2">
                <a:lumMod val="75000"/>
              </a:schemeClr>
            </a:solidFill>
            <a:ln>
              <a:solidFill>
                <a:schemeClr val="accent2"/>
              </a:solidFill>
            </a:ln>
          </c:spPr>
          <c:invertIfNegative val="0"/>
          <c:cat>
            <c:strRef>
              <c:f>Sheet1!$B$1:$L$1</c:f>
              <c:strCache>
                <c:ptCount val="5"/>
                <c:pt idx="0">
                  <c:v>2021</c:v>
                </c:pt>
                <c:pt idx="1">
                  <c:v>2022</c:v>
                </c:pt>
                <c:pt idx="2">
                  <c:v>2023</c:v>
                </c:pt>
                <c:pt idx="3">
                  <c:v>2024</c:v>
                </c:pt>
                <c:pt idx="4">
                  <c:v>2025</c:v>
                </c:pt>
              </c:strCache>
            </c:strRef>
          </c:cat>
          <c:val>
            <c:numRef>
              <c:f>Sheet1!$B$2:$L$2</c:f>
              <c:numCache>
                <c:formatCode>General</c:formatCode>
                <c:ptCount val="5"/>
                <c:pt idx="0">
                  <c:v>5</c:v>
                </c:pt>
                <c:pt idx="1">
                  <c:v>1</c:v>
                </c:pt>
                <c:pt idx="2">
                  <c:v>6</c:v>
                </c:pt>
                <c:pt idx="3">
                  <c:v>0</c:v>
                </c:pt>
                <c:pt idx="4">
                  <c:v>6</c:v>
                </c:pt>
              </c:numCache>
            </c:numRef>
          </c:val>
          <c:extLst>
            <c:ext xmlns:c16="http://schemas.microsoft.com/office/drawing/2014/chart" uri="{C3380CC4-5D6E-409C-BE32-E72D297353CC}">
              <c16:uniqueId val="{00000000-C170-4927-9A5A-CD63870D64AF}"/>
            </c:ext>
          </c:extLst>
        </c:ser>
        <c:ser>
          <c:idx val="1"/>
          <c:order val="1"/>
          <c:tx>
            <c:strRef>
              <c:f>Sheet1!$A$3</c:f>
              <c:strCache>
                <c:ptCount val="1"/>
                <c:pt idx="0">
                  <c:v>Civilians </c:v>
                </c:pt>
              </c:strCache>
            </c:strRef>
          </c:tx>
          <c:spPr>
            <a:solidFill>
              <a:srgbClr val="00B0F0"/>
            </a:solidFill>
            <a:ln>
              <a:solidFill>
                <a:srgbClr val="00B0F0"/>
              </a:solidFill>
            </a:ln>
          </c:spPr>
          <c:invertIfNegative val="0"/>
          <c:cat>
            <c:strRef>
              <c:f>Sheet1!$B$1:$L$1</c:f>
              <c:strCache>
                <c:ptCount val="5"/>
                <c:pt idx="0">
                  <c:v>2021</c:v>
                </c:pt>
                <c:pt idx="1">
                  <c:v>2022</c:v>
                </c:pt>
                <c:pt idx="2">
                  <c:v>2023</c:v>
                </c:pt>
                <c:pt idx="3">
                  <c:v>2024</c:v>
                </c:pt>
                <c:pt idx="4">
                  <c:v>2025</c:v>
                </c:pt>
              </c:strCache>
            </c:strRef>
          </c:cat>
          <c:val>
            <c:numRef>
              <c:f>Sheet1!$B$3:$L$3</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1-C170-4927-9A5A-CD63870D64AF}"/>
            </c:ext>
          </c:extLst>
        </c:ser>
        <c:ser>
          <c:idx val="2"/>
          <c:order val="2"/>
          <c:tx>
            <c:strRef>
              <c:f>Sheet1!$A$4</c:f>
              <c:strCache>
                <c:ptCount val="1"/>
                <c:pt idx="0">
                  <c:v>Total Trained</c:v>
                </c:pt>
              </c:strCache>
            </c:strRef>
          </c:tx>
          <c:spPr>
            <a:solidFill>
              <a:srgbClr val="00B050"/>
            </a:solidFill>
            <a:ln>
              <a:solidFill>
                <a:srgbClr val="00B050"/>
              </a:solidFill>
            </a:ln>
          </c:spPr>
          <c:invertIfNegative val="0"/>
          <c:cat>
            <c:strRef>
              <c:f>Sheet1!$B$1:$L$1</c:f>
              <c:strCache>
                <c:ptCount val="5"/>
                <c:pt idx="0">
                  <c:v>2021</c:v>
                </c:pt>
                <c:pt idx="1">
                  <c:v>2022</c:v>
                </c:pt>
                <c:pt idx="2">
                  <c:v>2023</c:v>
                </c:pt>
                <c:pt idx="3">
                  <c:v>2024</c:v>
                </c:pt>
                <c:pt idx="4">
                  <c:v>2025</c:v>
                </c:pt>
              </c:strCache>
            </c:strRef>
          </c:cat>
          <c:val>
            <c:numRef>
              <c:f>Sheet1!$B$4:$L$4</c:f>
              <c:numCache>
                <c:formatCode>General</c:formatCode>
                <c:ptCount val="5"/>
                <c:pt idx="0">
                  <c:v>5</c:v>
                </c:pt>
                <c:pt idx="1">
                  <c:v>1</c:v>
                </c:pt>
                <c:pt idx="2">
                  <c:v>6</c:v>
                </c:pt>
                <c:pt idx="3">
                  <c:v>0</c:v>
                </c:pt>
                <c:pt idx="4">
                  <c:v>0</c:v>
                </c:pt>
              </c:numCache>
            </c:numRef>
          </c:val>
          <c:extLst>
            <c:ext xmlns:c16="http://schemas.microsoft.com/office/drawing/2014/chart" uri="{C3380CC4-5D6E-409C-BE32-E72D297353CC}">
              <c16:uniqueId val="{00000002-C170-4927-9A5A-CD63870D64AF}"/>
            </c:ext>
          </c:extLst>
        </c:ser>
        <c:dLbls>
          <c:showLegendKey val="0"/>
          <c:showVal val="0"/>
          <c:showCatName val="0"/>
          <c:showSerName val="0"/>
          <c:showPercent val="0"/>
          <c:showBubbleSize val="0"/>
        </c:dLbls>
        <c:gapWidth val="150"/>
        <c:axId val="259302864"/>
        <c:axId val="1"/>
      </c:barChart>
      <c:catAx>
        <c:axId val="259302864"/>
        <c:scaling>
          <c:orientation val="minMax"/>
        </c:scaling>
        <c:delete val="0"/>
        <c:axPos val="b"/>
        <c:numFmt formatCode="General" sourceLinked="0"/>
        <c:majorTickMark val="none"/>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none"/>
        <c:minorTickMark val="none"/>
        <c:tickLblPos val="nextTo"/>
        <c:crossAx val="259302864"/>
        <c:crosses val="autoZero"/>
        <c:crossBetween val="between"/>
      </c:valAx>
      <c:dTable>
        <c:showHorzBorder val="1"/>
        <c:showVertBorder val="1"/>
        <c:showOutline val="1"/>
        <c:showKeys val="1"/>
      </c:dTable>
      <c:spPr>
        <a:ln>
          <a:solidFill>
            <a:schemeClr val="tx1"/>
          </a:solidFill>
        </a:ln>
      </c:spPr>
    </c:plotArea>
    <c:plotVisOnly val="1"/>
    <c:dispBlanksAs val="gap"/>
    <c:showDLblsOverMax val="0"/>
  </c:chart>
  <c:spPr>
    <a:solidFill>
      <a:schemeClr val="accent1">
        <a:lumMod val="20000"/>
        <a:lumOff val="80000"/>
      </a:schemeClr>
    </a:solidFill>
    <a:ln w="19027">
      <a:solidFill>
        <a:schemeClr val="tx1"/>
      </a:solidFill>
    </a:ln>
  </c:spPr>
  <c:txPr>
    <a:bodyPr/>
    <a:lstStyle/>
    <a:p>
      <a:pPr>
        <a:defRPr sz="999"/>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Advanced Riders Course (ARC)</a:t>
            </a:r>
          </a:p>
        </c:rich>
      </c:tx>
      <c:overlay val="0"/>
    </c:title>
    <c:autoTitleDeleted val="0"/>
    <c:plotArea>
      <c:layout/>
      <c:barChart>
        <c:barDir val="col"/>
        <c:grouping val="clustered"/>
        <c:varyColors val="0"/>
        <c:ser>
          <c:idx val="0"/>
          <c:order val="0"/>
          <c:tx>
            <c:strRef>
              <c:f>Sheet1!$A$2</c:f>
              <c:strCache>
                <c:ptCount val="1"/>
                <c:pt idx="0">
                  <c:v>Military</c:v>
                </c:pt>
              </c:strCache>
            </c:strRef>
          </c:tx>
          <c:spPr>
            <a:solidFill>
              <a:schemeClr val="accent2"/>
            </a:solidFill>
            <a:ln>
              <a:solidFill>
                <a:schemeClr val="accent2"/>
              </a:solidFill>
            </a:ln>
          </c:spPr>
          <c:invertIfNegative val="0"/>
          <c:cat>
            <c:strRef>
              <c:f>Sheet1!$B$1:$N$1</c:f>
              <c:strCache>
                <c:ptCount val="5"/>
                <c:pt idx="0">
                  <c:v>2021</c:v>
                </c:pt>
                <c:pt idx="1">
                  <c:v>2022</c:v>
                </c:pt>
                <c:pt idx="2">
                  <c:v>2023</c:v>
                </c:pt>
                <c:pt idx="3">
                  <c:v>2024</c:v>
                </c:pt>
                <c:pt idx="4">
                  <c:v>2025</c:v>
                </c:pt>
              </c:strCache>
            </c:strRef>
          </c:cat>
          <c:val>
            <c:numRef>
              <c:f>Sheet1!$B$2:$N$2</c:f>
              <c:numCache>
                <c:formatCode>General</c:formatCode>
                <c:ptCount val="5"/>
                <c:pt idx="0">
                  <c:v>0</c:v>
                </c:pt>
                <c:pt idx="1">
                  <c:v>1</c:v>
                </c:pt>
                <c:pt idx="2">
                  <c:v>7</c:v>
                </c:pt>
                <c:pt idx="3">
                  <c:v>15</c:v>
                </c:pt>
                <c:pt idx="4">
                  <c:v>3</c:v>
                </c:pt>
              </c:numCache>
            </c:numRef>
          </c:val>
          <c:extLst>
            <c:ext xmlns:c16="http://schemas.microsoft.com/office/drawing/2014/chart" uri="{C3380CC4-5D6E-409C-BE32-E72D297353CC}">
              <c16:uniqueId val="{00000000-58C3-45DA-8EA6-73C8350597E3}"/>
            </c:ext>
          </c:extLst>
        </c:ser>
        <c:ser>
          <c:idx val="1"/>
          <c:order val="1"/>
          <c:tx>
            <c:strRef>
              <c:f>Sheet1!$A$3</c:f>
              <c:strCache>
                <c:ptCount val="1"/>
                <c:pt idx="0">
                  <c:v>Civilians</c:v>
                </c:pt>
              </c:strCache>
            </c:strRef>
          </c:tx>
          <c:spPr>
            <a:solidFill>
              <a:srgbClr val="00B0F0"/>
            </a:solidFill>
            <a:ln>
              <a:solidFill>
                <a:srgbClr val="00B0F0"/>
              </a:solidFill>
            </a:ln>
          </c:spPr>
          <c:invertIfNegative val="0"/>
          <c:cat>
            <c:strRef>
              <c:f>Sheet1!$B$1:$N$1</c:f>
              <c:strCache>
                <c:ptCount val="5"/>
                <c:pt idx="0">
                  <c:v>2021</c:v>
                </c:pt>
                <c:pt idx="1">
                  <c:v>2022</c:v>
                </c:pt>
                <c:pt idx="2">
                  <c:v>2023</c:v>
                </c:pt>
                <c:pt idx="3">
                  <c:v>2024</c:v>
                </c:pt>
                <c:pt idx="4">
                  <c:v>2025</c:v>
                </c:pt>
              </c:strCache>
            </c:strRef>
          </c:cat>
          <c:val>
            <c:numRef>
              <c:f>Sheet1!$B$3:$N$3</c:f>
              <c:numCache>
                <c:formatCode>General</c:formatCode>
                <c:ptCount val="5"/>
                <c:pt idx="0">
                  <c:v>0</c:v>
                </c:pt>
                <c:pt idx="1">
                  <c:v>0</c:v>
                </c:pt>
                <c:pt idx="2">
                  <c:v>5</c:v>
                </c:pt>
                <c:pt idx="3">
                  <c:v>0</c:v>
                </c:pt>
                <c:pt idx="4">
                  <c:v>1</c:v>
                </c:pt>
              </c:numCache>
            </c:numRef>
          </c:val>
          <c:extLst>
            <c:ext xmlns:c16="http://schemas.microsoft.com/office/drawing/2014/chart" uri="{C3380CC4-5D6E-409C-BE32-E72D297353CC}">
              <c16:uniqueId val="{00000001-58C3-45DA-8EA6-73C8350597E3}"/>
            </c:ext>
          </c:extLst>
        </c:ser>
        <c:ser>
          <c:idx val="2"/>
          <c:order val="2"/>
          <c:tx>
            <c:strRef>
              <c:f>Sheet1!$A$4</c:f>
              <c:strCache>
                <c:ptCount val="1"/>
                <c:pt idx="0">
                  <c:v>Total Trained</c:v>
                </c:pt>
              </c:strCache>
            </c:strRef>
          </c:tx>
          <c:spPr>
            <a:solidFill>
              <a:srgbClr val="00B050"/>
            </a:solidFill>
            <a:ln>
              <a:solidFill>
                <a:srgbClr val="00B050"/>
              </a:solidFill>
            </a:ln>
          </c:spPr>
          <c:invertIfNegative val="0"/>
          <c:cat>
            <c:strRef>
              <c:f>Sheet1!$B$1:$N$1</c:f>
              <c:strCache>
                <c:ptCount val="5"/>
                <c:pt idx="0">
                  <c:v>2021</c:v>
                </c:pt>
                <c:pt idx="1">
                  <c:v>2022</c:v>
                </c:pt>
                <c:pt idx="2">
                  <c:v>2023</c:v>
                </c:pt>
                <c:pt idx="3">
                  <c:v>2024</c:v>
                </c:pt>
                <c:pt idx="4">
                  <c:v>2025</c:v>
                </c:pt>
              </c:strCache>
            </c:strRef>
          </c:cat>
          <c:val>
            <c:numRef>
              <c:f>Sheet1!$B$4:$N$4</c:f>
              <c:numCache>
                <c:formatCode>General</c:formatCode>
                <c:ptCount val="5"/>
                <c:pt idx="0">
                  <c:v>0</c:v>
                </c:pt>
                <c:pt idx="1">
                  <c:v>1</c:v>
                </c:pt>
                <c:pt idx="2">
                  <c:v>12</c:v>
                </c:pt>
                <c:pt idx="3">
                  <c:v>15</c:v>
                </c:pt>
                <c:pt idx="4">
                  <c:v>4</c:v>
                </c:pt>
              </c:numCache>
            </c:numRef>
          </c:val>
          <c:extLst>
            <c:ext xmlns:c16="http://schemas.microsoft.com/office/drawing/2014/chart" uri="{C3380CC4-5D6E-409C-BE32-E72D297353CC}">
              <c16:uniqueId val="{00000002-58C3-45DA-8EA6-73C8350597E3}"/>
            </c:ext>
          </c:extLst>
        </c:ser>
        <c:dLbls>
          <c:showLegendKey val="0"/>
          <c:showVal val="0"/>
          <c:showCatName val="0"/>
          <c:showSerName val="0"/>
          <c:showPercent val="0"/>
          <c:showBubbleSize val="0"/>
        </c:dLbls>
        <c:gapWidth val="150"/>
        <c:axId val="259308768"/>
        <c:axId val="1"/>
      </c:barChart>
      <c:catAx>
        <c:axId val="259308768"/>
        <c:scaling>
          <c:orientation val="minMax"/>
        </c:scaling>
        <c:delete val="0"/>
        <c:axPos val="b"/>
        <c:numFmt formatCode="General" sourceLinked="0"/>
        <c:majorTickMark val="none"/>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none"/>
        <c:minorTickMark val="none"/>
        <c:tickLblPos val="nextTo"/>
        <c:crossAx val="259308768"/>
        <c:crosses val="autoZero"/>
        <c:crossBetween val="between"/>
      </c:valAx>
      <c:dTable>
        <c:showHorzBorder val="1"/>
        <c:showVertBorder val="1"/>
        <c:showOutline val="1"/>
        <c:showKeys val="1"/>
      </c:dTable>
      <c:spPr>
        <a:noFill/>
        <a:ln w="25337">
          <a:noFill/>
        </a:ln>
      </c:spPr>
    </c:plotArea>
    <c:plotVisOnly val="1"/>
    <c:dispBlanksAs val="gap"/>
    <c:showDLblsOverMax val="0"/>
  </c:chart>
  <c:spPr>
    <a:solidFill>
      <a:schemeClr val="accent1">
        <a:lumMod val="20000"/>
        <a:lumOff val="80000"/>
      </a:schemeClr>
    </a:solidFill>
    <a:ln w="19003">
      <a:solidFill>
        <a:schemeClr val="tx1"/>
      </a:solidFill>
    </a:ln>
  </c:spPr>
  <c:txPr>
    <a:bodyPr/>
    <a:lstStyle/>
    <a:p>
      <a:pPr>
        <a:defRPr sz="998"/>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50"/>
      <c:rotY val="20"/>
      <c:depthPercent val="5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1317751448667758"/>
          <c:y val="6.8857647339537115E-2"/>
          <c:w val="0.48344775723259309"/>
          <c:h val="0.70766928310520805"/>
        </c:manualLayout>
      </c:layout>
      <c:bar3DChart>
        <c:barDir val="col"/>
        <c:grouping val="clustered"/>
        <c:varyColors val="0"/>
        <c:ser>
          <c:idx val="5"/>
          <c:order val="0"/>
          <c:tx>
            <c:strRef>
              <c:f>Sheet1!$A$2</c:f>
              <c:strCache>
                <c:ptCount val="1"/>
                <c:pt idx="0">
                  <c:v>RAC 1</c:v>
                </c:pt>
              </c:strCache>
            </c:strRef>
          </c:tx>
          <c:spPr>
            <a:solidFill>
              <a:srgbClr val="70AD47"/>
            </a:solidFill>
            <a:ln w="25935">
              <a:noFill/>
            </a:ln>
          </c:spPr>
          <c:invertIfNegative val="0"/>
          <c:cat>
            <c:strLit>
              <c:ptCount val="5"/>
              <c:pt idx="0">
                <c:v>1st</c:v>
              </c:pt>
              <c:pt idx="1">
                <c:v>2nd </c:v>
              </c:pt>
              <c:pt idx="2">
                <c:v>3rd</c:v>
              </c:pt>
              <c:pt idx="3">
                <c:v>4th</c:v>
              </c:pt>
              <c:pt idx="4">
                <c:v>Total</c:v>
              </c:pt>
            </c:strLit>
          </c:cat>
          <c:val>
            <c:numRef>
              <c:f>Sheet1!$B$2:$E$2</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26FF-4BAB-8A43-E1C8A58205A9}"/>
            </c:ext>
          </c:extLst>
        </c:ser>
        <c:ser>
          <c:idx val="0"/>
          <c:order val="1"/>
          <c:tx>
            <c:strRef>
              <c:f>Sheet1!$A$3</c:f>
              <c:strCache>
                <c:ptCount val="1"/>
                <c:pt idx="0">
                  <c:v>RAC 2</c:v>
                </c:pt>
              </c:strCache>
            </c:strRef>
          </c:tx>
          <c:spPr>
            <a:solidFill>
              <a:srgbClr val="5B9BD5"/>
            </a:solidFill>
            <a:ln w="25935">
              <a:noFill/>
            </a:ln>
          </c:spPr>
          <c:invertIfNegative val="0"/>
          <c:cat>
            <c:strLit>
              <c:ptCount val="5"/>
              <c:pt idx="0">
                <c:v>1st</c:v>
              </c:pt>
              <c:pt idx="1">
                <c:v>2nd </c:v>
              </c:pt>
              <c:pt idx="2">
                <c:v>3rd</c:v>
              </c:pt>
              <c:pt idx="3">
                <c:v>4th</c:v>
              </c:pt>
              <c:pt idx="4">
                <c:v>Total</c:v>
              </c:pt>
            </c:strLit>
          </c:cat>
          <c:val>
            <c:numRef>
              <c:f>(Sheet1!$B$3:$E$3,Sheet1!$F$3)</c:f>
              <c:numCache>
                <c:formatCode>General</c:formatCode>
                <c:ptCount val="5"/>
                <c:pt idx="0">
                  <c:v>2</c:v>
                </c:pt>
                <c:pt idx="1">
                  <c:v>0</c:v>
                </c:pt>
                <c:pt idx="2">
                  <c:v>0</c:v>
                </c:pt>
                <c:pt idx="3">
                  <c:v>0</c:v>
                </c:pt>
                <c:pt idx="4">
                  <c:v>2</c:v>
                </c:pt>
              </c:numCache>
            </c:numRef>
          </c:val>
          <c:extLst>
            <c:ext xmlns:c16="http://schemas.microsoft.com/office/drawing/2014/chart" uri="{C3380CC4-5D6E-409C-BE32-E72D297353CC}">
              <c16:uniqueId val="{00000001-26FF-4BAB-8A43-E1C8A58205A9}"/>
            </c:ext>
          </c:extLst>
        </c:ser>
        <c:ser>
          <c:idx val="1"/>
          <c:order val="2"/>
          <c:tx>
            <c:strRef>
              <c:f>Sheet1!$A$4</c:f>
              <c:strCache>
                <c:ptCount val="1"/>
                <c:pt idx="0">
                  <c:v>RAC 3</c:v>
                </c:pt>
              </c:strCache>
            </c:strRef>
          </c:tx>
          <c:spPr>
            <a:solidFill>
              <a:srgbClr val="ED7D31"/>
            </a:solidFill>
            <a:ln w="25935">
              <a:noFill/>
            </a:ln>
          </c:spPr>
          <c:invertIfNegative val="0"/>
          <c:cat>
            <c:strLit>
              <c:ptCount val="5"/>
              <c:pt idx="0">
                <c:v>1st</c:v>
              </c:pt>
              <c:pt idx="1">
                <c:v>2nd </c:v>
              </c:pt>
              <c:pt idx="2">
                <c:v>3rd</c:v>
              </c:pt>
              <c:pt idx="3">
                <c:v>4th</c:v>
              </c:pt>
              <c:pt idx="4">
                <c:v>Total</c:v>
              </c:pt>
            </c:strLit>
          </c:cat>
          <c:val>
            <c:numRef>
              <c:f>(Sheet1!$B$4:$E$4,Sheet1!$F$4)</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2-26FF-4BAB-8A43-E1C8A58205A9}"/>
            </c:ext>
          </c:extLst>
        </c:ser>
        <c:ser>
          <c:idx val="2"/>
          <c:order val="3"/>
          <c:tx>
            <c:strRef>
              <c:f>Sheet1!$A$5</c:f>
              <c:strCache>
                <c:ptCount val="1"/>
                <c:pt idx="0">
                  <c:v>RAC 4</c:v>
                </c:pt>
              </c:strCache>
            </c:strRef>
          </c:tx>
          <c:spPr>
            <a:solidFill>
              <a:srgbClr val="A5A5A5"/>
            </a:solidFill>
            <a:ln w="25935">
              <a:noFill/>
            </a:ln>
          </c:spPr>
          <c:invertIfNegative val="0"/>
          <c:cat>
            <c:strLit>
              <c:ptCount val="5"/>
              <c:pt idx="0">
                <c:v>1st</c:v>
              </c:pt>
              <c:pt idx="1">
                <c:v>2nd </c:v>
              </c:pt>
              <c:pt idx="2">
                <c:v>3rd</c:v>
              </c:pt>
              <c:pt idx="3">
                <c:v>4th</c:v>
              </c:pt>
              <c:pt idx="4">
                <c:v>Total</c:v>
              </c:pt>
            </c:strLit>
          </c:cat>
          <c:val>
            <c:numRef>
              <c:f>(Sheet1!$B$5:$E$5,Sheet1!$F$5)</c:f>
              <c:numCache>
                <c:formatCode>General</c:formatCode>
                <c:ptCount val="5"/>
                <c:pt idx="0">
                  <c:v>75</c:v>
                </c:pt>
                <c:pt idx="1">
                  <c:v>0</c:v>
                </c:pt>
                <c:pt idx="2">
                  <c:v>0</c:v>
                </c:pt>
                <c:pt idx="3">
                  <c:v>0</c:v>
                </c:pt>
                <c:pt idx="4">
                  <c:v>75</c:v>
                </c:pt>
              </c:numCache>
            </c:numRef>
          </c:val>
          <c:extLst>
            <c:ext xmlns:c16="http://schemas.microsoft.com/office/drawing/2014/chart" uri="{C3380CC4-5D6E-409C-BE32-E72D297353CC}">
              <c16:uniqueId val="{00000003-26FF-4BAB-8A43-E1C8A58205A9}"/>
            </c:ext>
          </c:extLst>
        </c:ser>
        <c:ser>
          <c:idx val="3"/>
          <c:order val="4"/>
          <c:tx>
            <c:strRef>
              <c:f>Sheet1!$A$6</c:f>
              <c:strCache>
                <c:ptCount val="1"/>
                <c:pt idx="0">
                  <c:v>RAC 5</c:v>
                </c:pt>
              </c:strCache>
            </c:strRef>
          </c:tx>
          <c:spPr>
            <a:solidFill>
              <a:srgbClr val="FFC000"/>
            </a:solidFill>
            <a:ln w="25935">
              <a:noFill/>
            </a:ln>
          </c:spPr>
          <c:invertIfNegative val="0"/>
          <c:cat>
            <c:strLit>
              <c:ptCount val="5"/>
              <c:pt idx="0">
                <c:v>1st</c:v>
              </c:pt>
              <c:pt idx="1">
                <c:v>2nd </c:v>
              </c:pt>
              <c:pt idx="2">
                <c:v>3rd</c:v>
              </c:pt>
              <c:pt idx="3">
                <c:v>4th</c:v>
              </c:pt>
              <c:pt idx="4">
                <c:v>Total</c:v>
              </c:pt>
            </c:strLit>
          </c:cat>
          <c:val>
            <c:numRef>
              <c:f>(Sheet1!$B$6:$E$6,Sheet1!$F$6)</c:f>
              <c:numCache>
                <c:formatCode>General</c:formatCode>
                <c:ptCount val="5"/>
                <c:pt idx="0">
                  <c:v>56</c:v>
                </c:pt>
                <c:pt idx="1">
                  <c:v>0</c:v>
                </c:pt>
                <c:pt idx="2">
                  <c:v>0</c:v>
                </c:pt>
                <c:pt idx="3">
                  <c:v>0</c:v>
                </c:pt>
                <c:pt idx="4">
                  <c:v>56</c:v>
                </c:pt>
              </c:numCache>
            </c:numRef>
          </c:val>
          <c:extLst>
            <c:ext xmlns:c16="http://schemas.microsoft.com/office/drawing/2014/chart" uri="{C3380CC4-5D6E-409C-BE32-E72D297353CC}">
              <c16:uniqueId val="{00000004-26FF-4BAB-8A43-E1C8A58205A9}"/>
            </c:ext>
          </c:extLst>
        </c:ser>
        <c:ser>
          <c:idx val="4"/>
          <c:order val="5"/>
          <c:tx>
            <c:strRef>
              <c:f>Sheet1!$A$7</c:f>
              <c:strCache>
                <c:ptCount val="1"/>
              </c:strCache>
            </c:strRef>
          </c:tx>
          <c:spPr>
            <a:solidFill>
              <a:srgbClr val="4472C4"/>
            </a:solidFill>
            <a:ln w="25935">
              <a:noFill/>
            </a:ln>
          </c:spPr>
          <c:invertIfNegative val="0"/>
          <c:cat>
            <c:strLit>
              <c:ptCount val="5"/>
              <c:pt idx="0">
                <c:v>1st</c:v>
              </c:pt>
              <c:pt idx="1">
                <c:v>2nd </c:v>
              </c:pt>
              <c:pt idx="2">
                <c:v>3rd</c:v>
              </c:pt>
              <c:pt idx="3">
                <c:v>4th</c:v>
              </c:pt>
              <c:pt idx="4">
                <c:v>Total</c:v>
              </c:pt>
            </c:strLit>
          </c:cat>
          <c:val>
            <c:numRef>
              <c:f>(Sheet1!$B$7:$E$7,Sheet1!$F$7)</c:f>
              <c:numCache>
                <c:formatCode>General</c:formatCode>
                <c:ptCount val="5"/>
              </c:numCache>
            </c:numRef>
          </c:val>
          <c:extLst>
            <c:ext xmlns:c16="http://schemas.microsoft.com/office/drawing/2014/chart" uri="{C3380CC4-5D6E-409C-BE32-E72D297353CC}">
              <c16:uniqueId val="{00000005-26FF-4BAB-8A43-E1C8A58205A9}"/>
            </c:ext>
          </c:extLst>
        </c:ser>
        <c:dLbls>
          <c:showLegendKey val="0"/>
          <c:showVal val="0"/>
          <c:showCatName val="0"/>
          <c:showSerName val="0"/>
          <c:showPercent val="0"/>
          <c:showBubbleSize val="0"/>
        </c:dLbls>
        <c:gapWidth val="150"/>
        <c:shape val="box"/>
        <c:axId val="21393951"/>
        <c:axId val="1"/>
        <c:axId val="0"/>
      </c:bar3DChart>
      <c:catAx>
        <c:axId val="21393951"/>
        <c:scaling>
          <c:orientation val="minMax"/>
        </c:scaling>
        <c:delete val="0"/>
        <c:axPos val="b"/>
        <c:numFmt formatCode="General" sourceLinked="1"/>
        <c:majorTickMark val="out"/>
        <c:minorTickMark val="none"/>
        <c:tickLblPos val="nextTo"/>
        <c:spPr>
          <a:ln w="6484">
            <a:noFill/>
          </a:ln>
        </c:spPr>
        <c:txPr>
          <a:bodyPr rot="0" spcFirstLastPara="1" vertOverflow="ellipsis" wrap="square" anchor="ctr" anchorCtr="1"/>
          <a:lstStyle/>
          <a:p>
            <a:pPr>
              <a:defRPr sz="1220" b="0" i="0" u="none" strike="noStrike" kern="1200" baseline="0">
                <a:solidFill>
                  <a:schemeClr val="tx1">
                    <a:lumMod val="65000"/>
                    <a:lumOff val="35000"/>
                  </a:schemeClr>
                </a:solidFill>
                <a:latin typeface="+mn-lt"/>
                <a:ea typeface="+mn-ea"/>
                <a:cs typeface="+mn-cs"/>
              </a:defRPr>
            </a:pPr>
            <a:endParaRPr lang="en-US"/>
          </a:p>
        </c:txPr>
        <c:crossAx val="1"/>
        <c:crossesAt val="0"/>
        <c:auto val="1"/>
        <c:lblAlgn val="ctr"/>
        <c:lblOffset val="100"/>
        <c:tickLblSkip val="1"/>
        <c:tickMarkSkip val="1"/>
        <c:noMultiLvlLbl val="0"/>
      </c:catAx>
      <c:valAx>
        <c:axId val="1"/>
        <c:scaling>
          <c:orientation val="minMax"/>
        </c:scaling>
        <c:delete val="0"/>
        <c:axPos val="l"/>
        <c:majorGridlines>
          <c:spPr>
            <a:ln w="9706" cap="flat" cmpd="sng" algn="ctr">
              <a:solidFill>
                <a:schemeClr val="tx1">
                  <a:lumMod val="15000"/>
                  <a:lumOff val="85000"/>
                </a:schemeClr>
              </a:solidFill>
              <a:round/>
            </a:ln>
            <a:effectLst/>
          </c:spPr>
        </c:majorGridlines>
        <c:numFmt formatCode="General" sourceLinked="1"/>
        <c:majorTickMark val="out"/>
        <c:minorTickMark val="none"/>
        <c:tickLblPos val="nextTo"/>
        <c:spPr>
          <a:ln w="6484">
            <a:noFill/>
          </a:ln>
          <a:effectLst>
            <a:softEdge rad="0"/>
          </a:effectLst>
        </c:spPr>
        <c:txPr>
          <a:bodyPr rot="0" spcFirstLastPara="1" vertOverflow="ellipsis" wrap="square" anchor="ctr" anchorCtr="1"/>
          <a:lstStyle/>
          <a:p>
            <a:pPr>
              <a:defRPr sz="1220" b="0" i="0" u="none" strike="noStrike" kern="1200" baseline="0">
                <a:solidFill>
                  <a:schemeClr val="tx1">
                    <a:lumMod val="65000"/>
                    <a:lumOff val="35000"/>
                  </a:schemeClr>
                </a:solidFill>
                <a:latin typeface="+mn-lt"/>
                <a:ea typeface="+mn-ea"/>
                <a:cs typeface="+mn-cs"/>
              </a:defRPr>
            </a:pPr>
            <a:endParaRPr lang="en-US"/>
          </a:p>
        </c:txPr>
        <c:crossAx val="21393951"/>
        <c:crosses val="autoZero"/>
        <c:crossBetween val="between"/>
      </c:valAx>
      <c:spPr>
        <a:noFill/>
        <a:ln w="23646">
          <a:noFill/>
        </a:ln>
      </c:spPr>
    </c:plotArea>
    <c:legend>
      <c:legendPos val="b"/>
      <c:legendEntry>
        <c:idx val="5"/>
        <c:delete val="1"/>
      </c:legendEntry>
      <c:layout>
        <c:manualLayout>
          <c:xMode val="edge"/>
          <c:yMode val="edge"/>
          <c:x val="2.848336129808289E-2"/>
          <c:y val="0.90226752565020285"/>
          <c:w val="0.67191836473313837"/>
          <c:h val="9.4279360534478635E-2"/>
        </c:manualLayout>
      </c:layout>
      <c:overlay val="0"/>
      <c:spPr>
        <a:noFill/>
        <a:ln w="25935">
          <a:noFill/>
        </a:ln>
      </c:spPr>
      <c:txPr>
        <a:bodyPr rot="0" spcFirstLastPara="1" vertOverflow="ellipsis" vert="horz" wrap="square" anchor="ctr" anchorCtr="1"/>
        <a:lstStyle/>
        <a:p>
          <a:pPr>
            <a:defRPr sz="122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1800" b="1"/>
              <a:t>Traffic Accident Trend Analysis CY21 – CY25 by </a:t>
            </a:r>
            <a:r>
              <a:rPr lang="en-US" sz="1800" b="1" err="1"/>
              <a:t>Qtr</a:t>
            </a:r>
            <a:r>
              <a:rPr lang="en-US" sz="1800" b="1"/>
              <a:t>    </a:t>
            </a:r>
          </a:p>
        </c:rich>
      </c:tx>
      <c:layout>
        <c:manualLayout>
          <c:xMode val="edge"/>
          <c:yMode val="edge"/>
          <c:x val="0.15516607440281069"/>
          <c:y val="5.612717652359239E-4"/>
        </c:manualLayout>
      </c:layout>
      <c:overlay val="0"/>
      <c:spPr>
        <a:noFill/>
        <a:ln w="36126">
          <a:noFill/>
        </a:ln>
      </c:spPr>
    </c:title>
    <c:autoTitleDeleted val="0"/>
    <c:plotArea>
      <c:layout>
        <c:manualLayout>
          <c:layoutTarget val="inner"/>
          <c:xMode val="edge"/>
          <c:yMode val="edge"/>
          <c:x val="6.6334916264034066E-2"/>
          <c:y val="0.1211737269313088"/>
          <c:w val="0.79767626583973483"/>
          <c:h val="0.70989267640183373"/>
        </c:manualLayout>
      </c:layout>
      <c:barChart>
        <c:barDir val="col"/>
        <c:grouping val="clustered"/>
        <c:varyColors val="0"/>
        <c:ser>
          <c:idx val="0"/>
          <c:order val="0"/>
          <c:tx>
            <c:strRef>
              <c:f>Data!$B$1</c:f>
              <c:strCache>
                <c:ptCount val="1"/>
                <c:pt idx="0">
                  <c:v>FY 08</c:v>
                </c:pt>
              </c:strCache>
            </c:strRef>
          </c:tx>
          <c:spPr>
            <a:ln>
              <a:solidFill>
                <a:srgbClr val="00B05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3C4-4F8D-852B-2A822CF20EDE}"/>
                </c:ext>
              </c:extLst>
            </c:dLbl>
            <c:dLbl>
              <c:idx val="1"/>
              <c:delete val="1"/>
              <c:extLst>
                <c:ext xmlns:c15="http://schemas.microsoft.com/office/drawing/2012/chart" uri="{CE6537A1-D6FC-4f65-9D91-7224C49458BB}"/>
                <c:ext xmlns:c16="http://schemas.microsoft.com/office/drawing/2014/chart" uri="{C3380CC4-5D6E-409C-BE32-E72D297353CC}">
                  <c16:uniqueId val="{00000001-03C4-4F8D-852B-2A822CF20EDE}"/>
                </c:ext>
              </c:extLst>
            </c:dLbl>
            <c:dLbl>
              <c:idx val="2"/>
              <c:delete val="1"/>
              <c:extLst>
                <c:ext xmlns:c15="http://schemas.microsoft.com/office/drawing/2012/chart" uri="{CE6537A1-D6FC-4f65-9D91-7224C49458BB}"/>
                <c:ext xmlns:c16="http://schemas.microsoft.com/office/drawing/2014/chart" uri="{C3380CC4-5D6E-409C-BE32-E72D297353CC}">
                  <c16:uniqueId val="{00000002-03C4-4F8D-852B-2A822CF20EDE}"/>
                </c:ext>
              </c:extLst>
            </c:dLbl>
            <c:dLbl>
              <c:idx val="3"/>
              <c:delete val="1"/>
              <c:extLst>
                <c:ext xmlns:c15="http://schemas.microsoft.com/office/drawing/2012/chart" uri="{CE6537A1-D6FC-4f65-9D91-7224C49458BB}"/>
                <c:ext xmlns:c16="http://schemas.microsoft.com/office/drawing/2014/chart" uri="{C3380CC4-5D6E-409C-BE32-E72D297353CC}">
                  <c16:uniqueId val="{00000003-03C4-4F8D-852B-2A822CF20EDE}"/>
                </c:ext>
              </c:extLst>
            </c:dLbl>
            <c:dLbl>
              <c:idx val="4"/>
              <c:layout>
                <c:manualLayout>
                  <c:x val="-7.6456879824835483E-2"/>
                  <c:y val="-6.3281074788519315E-3"/>
                </c:manualLayout>
              </c:layout>
              <c:spPr>
                <a:ln w="22579">
                  <a:solidFill>
                    <a:srgbClr val="00B050"/>
                  </a:solid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C4-4F8D-852B-2A822CF20EDE}"/>
                </c:ext>
              </c:extLst>
            </c:dLbl>
            <c:spPr>
              <a:ln w="22579">
                <a:solidFill>
                  <a:srgbClr val="00B050"/>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1st </c:v>
                </c:pt>
                <c:pt idx="1">
                  <c:v>2nd</c:v>
                </c:pt>
                <c:pt idx="2">
                  <c:v>3rd</c:v>
                </c:pt>
                <c:pt idx="3">
                  <c:v>4th</c:v>
                </c:pt>
                <c:pt idx="4">
                  <c:v>Total</c:v>
                </c:pt>
              </c:strCache>
            </c:strRef>
          </c:cat>
          <c:val>
            <c:numRef>
              <c:f>Data!$B$2:$B$6</c:f>
            </c:numRef>
          </c:val>
          <c:extLst>
            <c:ext xmlns:c16="http://schemas.microsoft.com/office/drawing/2014/chart" uri="{C3380CC4-5D6E-409C-BE32-E72D297353CC}">
              <c16:uniqueId val="{00000005-03C4-4F8D-852B-2A822CF20EDE}"/>
            </c:ext>
          </c:extLst>
        </c:ser>
        <c:ser>
          <c:idx val="3"/>
          <c:order val="2"/>
          <c:tx>
            <c:strRef>
              <c:f>Data!$D$1</c:f>
              <c:strCache>
                <c:ptCount val="1"/>
                <c:pt idx="0">
                  <c:v>FY 10 </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03C4-4F8D-852B-2A822CF20EDE}"/>
                </c:ext>
              </c:extLst>
            </c:dLbl>
            <c:dLbl>
              <c:idx val="1"/>
              <c:delete val="1"/>
              <c:extLst>
                <c:ext xmlns:c15="http://schemas.microsoft.com/office/drawing/2012/chart" uri="{CE6537A1-D6FC-4f65-9D91-7224C49458BB}"/>
                <c:ext xmlns:c16="http://schemas.microsoft.com/office/drawing/2014/chart" uri="{C3380CC4-5D6E-409C-BE32-E72D297353CC}">
                  <c16:uniqueId val="{0000000D-03C4-4F8D-852B-2A822CF20EDE}"/>
                </c:ext>
              </c:extLst>
            </c:dLbl>
            <c:dLbl>
              <c:idx val="2"/>
              <c:delete val="1"/>
              <c:extLst>
                <c:ext xmlns:c15="http://schemas.microsoft.com/office/drawing/2012/chart" uri="{CE6537A1-D6FC-4f65-9D91-7224C49458BB}"/>
                <c:ext xmlns:c16="http://schemas.microsoft.com/office/drawing/2014/chart" uri="{C3380CC4-5D6E-409C-BE32-E72D297353CC}">
                  <c16:uniqueId val="{0000000E-03C4-4F8D-852B-2A822CF20EDE}"/>
                </c:ext>
              </c:extLst>
            </c:dLbl>
            <c:dLbl>
              <c:idx val="3"/>
              <c:delete val="1"/>
              <c:extLst>
                <c:ext xmlns:c15="http://schemas.microsoft.com/office/drawing/2012/chart" uri="{CE6537A1-D6FC-4f65-9D91-7224C49458BB}"/>
                <c:ext xmlns:c16="http://schemas.microsoft.com/office/drawing/2014/chart" uri="{C3380CC4-5D6E-409C-BE32-E72D297353CC}">
                  <c16:uniqueId val="{0000000F-03C4-4F8D-852B-2A822CF20EDE}"/>
                </c:ext>
              </c:extLst>
            </c:dLbl>
            <c:dLbl>
              <c:idx val="4"/>
              <c:layout>
                <c:manualLayout>
                  <c:x val="-7.5578616119762526E-3"/>
                  <c:y val="2.6163235906443386E-2"/>
                </c:manualLayout>
              </c:layout>
              <c:spPr>
                <a:ln w="22579">
                  <a:solidFill>
                    <a:schemeClr val="accent4">
                      <a:lumMod val="75000"/>
                    </a:schemeClr>
                  </a:solid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3C4-4F8D-852B-2A822CF20EDE}"/>
                </c:ext>
              </c:extLst>
            </c:dLbl>
            <c:spPr>
              <a:ln w="22579">
                <a:solidFill>
                  <a:schemeClr val="accent4">
                    <a:lumMod val="75000"/>
                  </a:schemeClr>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1st </c:v>
                </c:pt>
                <c:pt idx="1">
                  <c:v>2nd</c:v>
                </c:pt>
                <c:pt idx="2">
                  <c:v>3rd</c:v>
                </c:pt>
                <c:pt idx="3">
                  <c:v>4th</c:v>
                </c:pt>
                <c:pt idx="4">
                  <c:v>Total</c:v>
                </c:pt>
              </c:strCache>
            </c:strRef>
          </c:cat>
          <c:val>
            <c:numRef>
              <c:f>Data!$D$2:$D$6</c:f>
            </c:numRef>
          </c:val>
          <c:extLst>
            <c:ext xmlns:c16="http://schemas.microsoft.com/office/drawing/2014/chart" uri="{C3380CC4-5D6E-409C-BE32-E72D297353CC}">
              <c16:uniqueId val="{00000011-03C4-4F8D-852B-2A822CF20EDE}"/>
            </c:ext>
          </c:extLst>
        </c:ser>
        <c:ser>
          <c:idx val="2"/>
          <c:order val="3"/>
          <c:tx>
            <c:strRef>
              <c:f>Data!$E$1</c:f>
              <c:strCache>
                <c:ptCount val="1"/>
                <c:pt idx="0">
                  <c:v>CY16</c:v>
                </c:pt>
              </c:strCache>
            </c:strRef>
          </c:tx>
          <c:invertIfNegative val="0"/>
          <c:cat>
            <c:strRef>
              <c:f>Data!$A$2:$A$6</c:f>
              <c:strCache>
                <c:ptCount val="5"/>
                <c:pt idx="0">
                  <c:v>1st </c:v>
                </c:pt>
                <c:pt idx="1">
                  <c:v>2nd</c:v>
                </c:pt>
                <c:pt idx="2">
                  <c:v>3rd</c:v>
                </c:pt>
                <c:pt idx="3">
                  <c:v>4th</c:v>
                </c:pt>
                <c:pt idx="4">
                  <c:v>Total</c:v>
                </c:pt>
              </c:strCache>
            </c:strRef>
          </c:cat>
          <c:val>
            <c:numRef>
              <c:f>Data!$E$2:$E$6</c:f>
            </c:numRef>
          </c:val>
          <c:extLst>
            <c:ext xmlns:c16="http://schemas.microsoft.com/office/drawing/2014/chart" uri="{C3380CC4-5D6E-409C-BE32-E72D297353CC}">
              <c16:uniqueId val="{00000013-03C4-4F8D-852B-2A822CF20EDE}"/>
            </c:ext>
          </c:extLst>
        </c:ser>
        <c:ser>
          <c:idx val="8"/>
          <c:order val="4"/>
          <c:tx>
            <c:strRef>
              <c:f>Data!$F$1</c:f>
              <c:strCache>
                <c:ptCount val="1"/>
              </c:strCache>
            </c:strRef>
          </c:tx>
          <c:spPr>
            <a:solidFill>
              <a:srgbClr val="FFC000"/>
            </a:solidFill>
          </c:spPr>
          <c:invertIfNegative val="0"/>
          <c:dLbls>
            <c:dLbl>
              <c:idx val="0"/>
              <c:layout>
                <c:manualLayout>
                  <c:x val="0"/>
                  <c:y val="-8.7623250381023143E-3"/>
                </c:manualLayout>
              </c:layout>
              <c:tx>
                <c:rich>
                  <a:bodyPr/>
                  <a:lstStyle/>
                  <a:p>
                    <a:fld id="{AF6538C8-BD7C-4C62-B38C-6049A941BBD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03C4-4F8D-852B-2A822CF20EDE}"/>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B-03C4-4F8D-852B-2A822CF20ED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C-03C4-4F8D-852B-2A822CF20ED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D-03C4-4F8D-852B-2A822CF20EDE}"/>
                </c:ext>
              </c:extLst>
            </c:dLbl>
            <c:dLbl>
              <c:idx val="4"/>
              <c:layout>
                <c:manualLayout>
                  <c:x val="-2.8991419054542124E-4"/>
                  <c:y val="2.3130468260029527E-3"/>
                </c:manualLayout>
              </c:layout>
              <c:tx>
                <c:rich>
                  <a:bodyPr/>
                  <a:lstStyle/>
                  <a:p>
                    <a:pPr>
                      <a:defRPr sz="1200"/>
                    </a:pPr>
                    <a:endParaRPr lang="en-US"/>
                  </a:p>
                </c:rich>
              </c:tx>
              <c:spPr>
                <a:noFill/>
                <a:ln w="36126">
                  <a:noFill/>
                </a:ln>
              </c:spPr>
              <c:dLblPos val="outEnd"/>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E-03C4-4F8D-852B-2A822CF20EDE}"/>
                </c:ext>
              </c:extLst>
            </c:dLbl>
            <c:spPr>
              <a:noFill/>
              <a:ln w="36126">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Data!$A$2:$A$6</c:f>
              <c:strCache>
                <c:ptCount val="5"/>
                <c:pt idx="0">
                  <c:v>1st </c:v>
                </c:pt>
                <c:pt idx="1">
                  <c:v>2nd</c:v>
                </c:pt>
                <c:pt idx="2">
                  <c:v>3rd</c:v>
                </c:pt>
                <c:pt idx="3">
                  <c:v>4th</c:v>
                </c:pt>
                <c:pt idx="4">
                  <c:v>Total</c:v>
                </c:pt>
              </c:strCache>
            </c:strRef>
          </c:cat>
          <c:val>
            <c:numRef>
              <c:f>Data!$F$2:$F$6</c:f>
              <c:numCache>
                <c:formatCode>General</c:formatCode>
                <c:ptCount val="5"/>
              </c:numCache>
            </c:numRef>
          </c:val>
          <c:extLst>
            <c:ext xmlns:c15="http://schemas.microsoft.com/office/drawing/2012/chart" uri="{02D57815-91ED-43cb-92C2-25804820EDAC}">
              <c15:datalabelsRange>
                <c15:f>Data!$F$2:$F$5</c15:f>
                <c15:dlblRangeCache>
                  <c:ptCount val="4"/>
                </c15:dlblRangeCache>
              </c15:datalabelsRange>
            </c:ext>
            <c:ext xmlns:c16="http://schemas.microsoft.com/office/drawing/2014/chart" uri="{C3380CC4-5D6E-409C-BE32-E72D297353CC}">
              <c16:uniqueId val="{0000001F-03C4-4F8D-852B-2A822CF20EDE}"/>
            </c:ext>
          </c:extLst>
        </c:ser>
        <c:ser>
          <c:idx val="5"/>
          <c:order val="5"/>
          <c:tx>
            <c:strRef>
              <c:f>Data!$G$1</c:f>
              <c:strCache>
                <c:ptCount val="1"/>
                <c:pt idx="0">
                  <c:v>CY21</c:v>
                </c:pt>
              </c:strCache>
            </c:strRef>
          </c:tx>
          <c:spPr>
            <a:solidFill>
              <a:srgbClr val="7030A0"/>
            </a:solidFill>
          </c:spPr>
          <c:invertIfNegative val="0"/>
          <c:dLbls>
            <c:dLbl>
              <c:idx val="0"/>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55-480E-A705-ECD2EF7B22A0}"/>
                </c:ext>
              </c:extLst>
            </c:dLbl>
            <c:dLbl>
              <c:idx val="4"/>
              <c:layout>
                <c:manualLayout>
                  <c:x val="-1.4852401048509344E-3"/>
                  <c:y val="8.76232503810223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6F-4A8C-ABD6-8505FF630A48}"/>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1st </c:v>
                </c:pt>
                <c:pt idx="1">
                  <c:v>2nd</c:v>
                </c:pt>
                <c:pt idx="2">
                  <c:v>3rd</c:v>
                </c:pt>
                <c:pt idx="3">
                  <c:v>4th</c:v>
                </c:pt>
                <c:pt idx="4">
                  <c:v>Total</c:v>
                </c:pt>
              </c:strCache>
            </c:strRef>
          </c:cat>
          <c:val>
            <c:numRef>
              <c:f>Data!$G$2:$G$6</c:f>
              <c:numCache>
                <c:formatCode>General</c:formatCode>
                <c:ptCount val="5"/>
                <c:pt idx="0">
                  <c:v>3</c:v>
                </c:pt>
                <c:pt idx="1">
                  <c:v>1</c:v>
                </c:pt>
                <c:pt idx="2">
                  <c:v>3</c:v>
                </c:pt>
                <c:pt idx="3">
                  <c:v>5</c:v>
                </c:pt>
                <c:pt idx="4">
                  <c:v>12</c:v>
                </c:pt>
              </c:numCache>
            </c:numRef>
          </c:val>
          <c:extLst>
            <c:ext xmlns:c16="http://schemas.microsoft.com/office/drawing/2014/chart" uri="{C3380CC4-5D6E-409C-BE32-E72D297353CC}">
              <c16:uniqueId val="{00000000-BEBF-4A50-BCDD-DF11F2AA62DB}"/>
            </c:ext>
          </c:extLst>
        </c:ser>
        <c:ser>
          <c:idx val="9"/>
          <c:order val="6"/>
          <c:tx>
            <c:strRef>
              <c:f>Data!$H$1</c:f>
              <c:strCache>
                <c:ptCount val="1"/>
                <c:pt idx="0">
                  <c:v>CY22</c:v>
                </c:pt>
              </c:strCache>
            </c:strRef>
          </c:tx>
          <c:invertIfNegative val="0"/>
          <c:dLbls>
            <c:spPr>
              <a:noFill/>
              <a:ln>
                <a:noFill/>
              </a:ln>
              <a:effectLst/>
            </c:spPr>
            <c:txPr>
              <a:bodyPr wrap="square" lIns="38100" tIns="19050" rIns="38100" bIns="19050" anchor="ctr">
                <a:spAutoFit/>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1st </c:v>
                </c:pt>
                <c:pt idx="1">
                  <c:v>2nd</c:v>
                </c:pt>
                <c:pt idx="2">
                  <c:v>3rd</c:v>
                </c:pt>
                <c:pt idx="3">
                  <c:v>4th</c:v>
                </c:pt>
                <c:pt idx="4">
                  <c:v>Total</c:v>
                </c:pt>
              </c:strCache>
            </c:strRef>
          </c:cat>
          <c:val>
            <c:numRef>
              <c:f>Data!$H$2:$H$6</c:f>
              <c:numCache>
                <c:formatCode>General</c:formatCode>
                <c:ptCount val="5"/>
                <c:pt idx="0">
                  <c:v>1</c:v>
                </c:pt>
                <c:pt idx="1">
                  <c:v>4</c:v>
                </c:pt>
                <c:pt idx="2">
                  <c:v>3</c:v>
                </c:pt>
                <c:pt idx="3">
                  <c:v>3</c:v>
                </c:pt>
                <c:pt idx="4">
                  <c:v>11</c:v>
                </c:pt>
              </c:numCache>
            </c:numRef>
          </c:val>
          <c:extLst>
            <c:ext xmlns:c16="http://schemas.microsoft.com/office/drawing/2014/chart" uri="{C3380CC4-5D6E-409C-BE32-E72D297353CC}">
              <c16:uniqueId val="{00000000-E36F-4A8C-ABD6-8505FF630A48}"/>
            </c:ext>
          </c:extLst>
        </c:ser>
        <c:ser>
          <c:idx val="10"/>
          <c:order val="7"/>
          <c:tx>
            <c:strRef>
              <c:f>Data!$I$1</c:f>
              <c:strCache>
                <c:ptCount val="1"/>
                <c:pt idx="0">
                  <c:v>CY23</c:v>
                </c:pt>
              </c:strCache>
            </c:strRef>
          </c:tx>
          <c:invertIfNegative val="0"/>
          <c:dLbls>
            <c:spPr>
              <a:noFill/>
              <a:ln>
                <a:noFill/>
              </a:ln>
              <a:effectLst/>
            </c:spPr>
            <c:txPr>
              <a:bodyPr wrap="square" lIns="38100" tIns="19050" rIns="38100" bIns="19050" anchor="ctr">
                <a:spAutoFit/>
              </a:bodyPr>
              <a:lstStyle/>
              <a:p>
                <a:pPr>
                  <a:defRPr sz="1200" baseline="0">
                    <a:ln>
                      <a:noFill/>
                    </a:ln>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1st </c:v>
                </c:pt>
                <c:pt idx="1">
                  <c:v>2nd</c:v>
                </c:pt>
                <c:pt idx="2">
                  <c:v>3rd</c:v>
                </c:pt>
                <c:pt idx="3">
                  <c:v>4th</c:v>
                </c:pt>
                <c:pt idx="4">
                  <c:v>Total</c:v>
                </c:pt>
              </c:strCache>
            </c:strRef>
          </c:cat>
          <c:val>
            <c:numRef>
              <c:f>Data!$I$2:$I$6</c:f>
              <c:numCache>
                <c:formatCode>General</c:formatCode>
                <c:ptCount val="5"/>
                <c:pt idx="0">
                  <c:v>6</c:v>
                </c:pt>
                <c:pt idx="1">
                  <c:v>7</c:v>
                </c:pt>
                <c:pt idx="2">
                  <c:v>4</c:v>
                </c:pt>
                <c:pt idx="3">
                  <c:v>3</c:v>
                </c:pt>
                <c:pt idx="4">
                  <c:v>20</c:v>
                </c:pt>
              </c:numCache>
            </c:numRef>
          </c:val>
          <c:extLst>
            <c:ext xmlns:c16="http://schemas.microsoft.com/office/drawing/2014/chart" uri="{C3380CC4-5D6E-409C-BE32-E72D297353CC}">
              <c16:uniqueId val="{00000000-3C18-446D-9BAF-A2D210738B6B}"/>
            </c:ext>
          </c:extLst>
        </c:ser>
        <c:ser>
          <c:idx val="4"/>
          <c:order val="8"/>
          <c:tx>
            <c:strRef>
              <c:f>Data!$J$1</c:f>
              <c:strCache>
                <c:ptCount val="1"/>
                <c:pt idx="0">
                  <c:v>CY24</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1st </c:v>
                </c:pt>
                <c:pt idx="1">
                  <c:v>2nd</c:v>
                </c:pt>
                <c:pt idx="2">
                  <c:v>3rd</c:v>
                </c:pt>
                <c:pt idx="3">
                  <c:v>4th</c:v>
                </c:pt>
                <c:pt idx="4">
                  <c:v>Total</c:v>
                </c:pt>
              </c:strCache>
            </c:strRef>
          </c:cat>
          <c:val>
            <c:numRef>
              <c:f>Data!$J$2:$J$6</c:f>
              <c:numCache>
                <c:formatCode>General</c:formatCode>
                <c:ptCount val="5"/>
                <c:pt idx="0">
                  <c:v>7</c:v>
                </c:pt>
                <c:pt idx="1">
                  <c:v>6</c:v>
                </c:pt>
                <c:pt idx="2">
                  <c:v>2</c:v>
                </c:pt>
                <c:pt idx="3">
                  <c:v>1</c:v>
                </c:pt>
                <c:pt idx="4">
                  <c:v>16</c:v>
                </c:pt>
              </c:numCache>
            </c:numRef>
          </c:val>
          <c:extLst>
            <c:ext xmlns:c16="http://schemas.microsoft.com/office/drawing/2014/chart" uri="{C3380CC4-5D6E-409C-BE32-E72D297353CC}">
              <c16:uniqueId val="{00000000-6382-461C-B87B-5D46248155DC}"/>
            </c:ext>
          </c:extLst>
        </c:ser>
        <c:ser>
          <c:idx val="6"/>
          <c:order val="9"/>
          <c:tx>
            <c:strRef>
              <c:f>Data!$K$1</c:f>
              <c:strCache>
                <c:ptCount val="1"/>
                <c:pt idx="0">
                  <c:v>CY25</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1st </c:v>
                </c:pt>
                <c:pt idx="1">
                  <c:v>2nd</c:v>
                </c:pt>
                <c:pt idx="2">
                  <c:v>3rd</c:v>
                </c:pt>
                <c:pt idx="3">
                  <c:v>4th</c:v>
                </c:pt>
                <c:pt idx="4">
                  <c:v>Total</c:v>
                </c:pt>
              </c:strCache>
            </c:strRef>
          </c:cat>
          <c:val>
            <c:numRef>
              <c:f>Data!$K$2:$K$6</c:f>
              <c:numCache>
                <c:formatCode>General</c:formatCode>
                <c:ptCount val="5"/>
                <c:pt idx="0">
                  <c:v>5</c:v>
                </c:pt>
                <c:pt idx="1">
                  <c:v>16</c:v>
                </c:pt>
                <c:pt idx="2">
                  <c:v>14</c:v>
                </c:pt>
                <c:pt idx="3">
                  <c:v>8</c:v>
                </c:pt>
                <c:pt idx="4">
                  <c:v>21</c:v>
                </c:pt>
              </c:numCache>
            </c:numRef>
          </c:val>
          <c:extLst>
            <c:ext xmlns:c16="http://schemas.microsoft.com/office/drawing/2014/chart" uri="{C3380CC4-5D6E-409C-BE32-E72D297353CC}">
              <c16:uniqueId val="{00000000-5A52-43CF-A89E-4A2FC282DC53}"/>
            </c:ext>
          </c:extLst>
        </c:ser>
        <c:dLbls>
          <c:showLegendKey val="0"/>
          <c:showVal val="0"/>
          <c:showCatName val="0"/>
          <c:showSerName val="0"/>
          <c:showPercent val="0"/>
          <c:showBubbleSize val="0"/>
        </c:dLbls>
        <c:gapWidth val="150"/>
        <c:axId val="259301880"/>
        <c:axId val="1"/>
        <c:extLst>
          <c:ext xmlns:c15="http://schemas.microsoft.com/office/drawing/2012/chart" uri="{02D57815-91ED-43cb-92C2-25804820EDAC}">
            <c15:filteredBarSeries>
              <c15:ser>
                <c:idx val="1"/>
                <c:order val="1"/>
                <c:tx>
                  <c:strRef>
                    <c:extLst>
                      <c:ext uri="{02D57815-91ED-43cb-92C2-25804820EDAC}">
                        <c15:formulaRef>
                          <c15:sqref>Data!$C$1</c15:sqref>
                        </c15:formulaRef>
                      </c:ext>
                    </c:extLst>
                    <c:strCache>
                      <c:ptCount val="1"/>
                      <c:pt idx="0">
                        <c:v>FY 09</c:v>
                      </c:pt>
                    </c:strCache>
                  </c:strRef>
                </c:tx>
                <c:invertIfNegative val="0"/>
                <c:dLbls>
                  <c:dLbl>
                    <c:idx val="0"/>
                    <c:delete val="1"/>
                    <c:extLst>
                      <c:ext uri="{CE6537A1-D6FC-4f65-9D91-7224C49458BB}"/>
                      <c:ext xmlns:c16="http://schemas.microsoft.com/office/drawing/2014/chart" uri="{C3380CC4-5D6E-409C-BE32-E72D297353CC}">
                        <c16:uniqueId val="{00000006-03C4-4F8D-852B-2A822CF20EDE}"/>
                      </c:ext>
                    </c:extLst>
                  </c:dLbl>
                  <c:dLbl>
                    <c:idx val="1"/>
                    <c:delete val="1"/>
                    <c:extLst>
                      <c:ext uri="{CE6537A1-D6FC-4f65-9D91-7224C49458BB}"/>
                      <c:ext xmlns:c16="http://schemas.microsoft.com/office/drawing/2014/chart" uri="{C3380CC4-5D6E-409C-BE32-E72D297353CC}">
                        <c16:uniqueId val="{00000007-03C4-4F8D-852B-2A822CF20EDE}"/>
                      </c:ext>
                    </c:extLst>
                  </c:dLbl>
                  <c:dLbl>
                    <c:idx val="2"/>
                    <c:delete val="1"/>
                    <c:extLst>
                      <c:ext uri="{CE6537A1-D6FC-4f65-9D91-7224C49458BB}"/>
                      <c:ext xmlns:c16="http://schemas.microsoft.com/office/drawing/2014/chart" uri="{C3380CC4-5D6E-409C-BE32-E72D297353CC}">
                        <c16:uniqueId val="{00000008-03C4-4F8D-852B-2A822CF20EDE}"/>
                      </c:ext>
                    </c:extLst>
                  </c:dLbl>
                  <c:dLbl>
                    <c:idx val="3"/>
                    <c:delete val="1"/>
                    <c:extLst>
                      <c:ext uri="{CE6537A1-D6FC-4f65-9D91-7224C49458BB}"/>
                      <c:ext xmlns:c16="http://schemas.microsoft.com/office/drawing/2014/chart" uri="{C3380CC4-5D6E-409C-BE32-E72D297353CC}">
                        <c16:uniqueId val="{00000009-03C4-4F8D-852B-2A822CF20EDE}"/>
                      </c:ext>
                    </c:extLst>
                  </c:dLbl>
                  <c:dLbl>
                    <c:idx val="4"/>
                    <c:layout>
                      <c:manualLayout>
                        <c:x val="2.6907256619879218E-2"/>
                        <c:y val="-2.9233721450494292E-2"/>
                      </c:manualLayout>
                    </c:layout>
                    <c:spPr>
                      <a:ln w="22579">
                        <a:solidFill>
                          <a:schemeClr val="accent2">
                            <a:lumMod val="75000"/>
                          </a:schemeClr>
                        </a:solidFill>
                      </a:ln>
                    </c:spPr>
                    <c:txPr>
                      <a:bodyPr/>
                      <a:lstStyle/>
                      <a:p>
                        <a:pPr>
                          <a:defRPr/>
                        </a:pPr>
                        <a:endParaRPr lang="en-US"/>
                      </a:p>
                    </c:txPr>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A-03C4-4F8D-852B-2A822CF20EDE}"/>
                      </c:ext>
                    </c:extLst>
                  </c:dLbl>
                  <c:spPr>
                    <a:ln w="22579">
                      <a:solidFill>
                        <a:schemeClr val="accent2">
                          <a:lumMod val="75000"/>
                        </a:schemeClr>
                      </a:solidFill>
                    </a:ln>
                  </c:sp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Data!$A$2:$A$6</c15:sqref>
                        </c15:formulaRef>
                      </c:ext>
                    </c:extLst>
                    <c:strCache>
                      <c:ptCount val="5"/>
                      <c:pt idx="0">
                        <c:v>1st </c:v>
                      </c:pt>
                      <c:pt idx="1">
                        <c:v>2nd</c:v>
                      </c:pt>
                      <c:pt idx="2">
                        <c:v>3rd</c:v>
                      </c:pt>
                      <c:pt idx="3">
                        <c:v>4th</c:v>
                      </c:pt>
                      <c:pt idx="4">
                        <c:v>Total</c:v>
                      </c:pt>
                    </c:strCache>
                  </c:strRef>
                </c:cat>
                <c:val>
                  <c:numRef>
                    <c:extLst>
                      <c:ext uri="{02D57815-91ED-43cb-92C2-25804820EDAC}">
                        <c15:formulaRef>
                          <c15:sqref>Data!$C$2:$C$6</c15:sqref>
                        </c15:formulaRef>
                      </c:ext>
                    </c:extLst>
                  </c:numRef>
                </c:val>
                <c:extLst>
                  <c:ext xmlns:c16="http://schemas.microsoft.com/office/drawing/2014/chart" uri="{C3380CC4-5D6E-409C-BE32-E72D297353CC}">
                    <c16:uniqueId val="{0000000B-03C4-4F8D-852B-2A822CF20EDE}"/>
                  </c:ext>
                </c:extLst>
              </c15:ser>
            </c15:filteredBarSeries>
          </c:ext>
        </c:extLst>
      </c:barChart>
      <c:catAx>
        <c:axId val="259301880"/>
        <c:scaling>
          <c:orientation val="minMax"/>
        </c:scaling>
        <c:delete val="0"/>
        <c:axPos val="b"/>
        <c:numFmt formatCode="General" sourceLinked="1"/>
        <c:majorTickMark val="out"/>
        <c:minorTickMark val="none"/>
        <c:tickLblPos val="nextTo"/>
        <c:spPr>
          <a:ln w="4516">
            <a:solidFill>
              <a:srgbClr val="000000"/>
            </a:solidFill>
            <a:prstDash val="solid"/>
          </a:ln>
        </c:spPr>
        <c:txPr>
          <a:bodyPr rot="0" vert="horz"/>
          <a:lstStyle/>
          <a:p>
            <a:pPr>
              <a:defRPr baseline="0"/>
            </a:pPr>
            <a:endParaRPr lang="en-US"/>
          </a:p>
        </c:txPr>
        <c:crossAx val="1"/>
        <c:crosses val="autoZero"/>
        <c:auto val="0"/>
        <c:lblAlgn val="ctr"/>
        <c:lblOffset val="50"/>
        <c:noMultiLvlLbl val="0"/>
      </c:catAx>
      <c:valAx>
        <c:axId val="1"/>
        <c:scaling>
          <c:orientation val="minMax"/>
        </c:scaling>
        <c:delete val="0"/>
        <c:axPos val="l"/>
        <c:majorGridlines>
          <c:spPr>
            <a:ln w="4516">
              <a:solidFill>
                <a:srgbClr val="000000"/>
              </a:solidFill>
              <a:prstDash val="solid"/>
            </a:ln>
          </c:spPr>
        </c:majorGridlines>
        <c:numFmt formatCode="General" sourceLinked="1"/>
        <c:majorTickMark val="out"/>
        <c:minorTickMark val="none"/>
        <c:tickLblPos val="nextTo"/>
        <c:spPr>
          <a:ln w="4516">
            <a:solidFill>
              <a:srgbClr val="000000"/>
            </a:solidFill>
            <a:prstDash val="solid"/>
          </a:ln>
        </c:spPr>
        <c:txPr>
          <a:bodyPr rot="0" vert="horz"/>
          <a:lstStyle/>
          <a:p>
            <a:pPr>
              <a:defRPr/>
            </a:pPr>
            <a:endParaRPr lang="en-US"/>
          </a:p>
        </c:txPr>
        <c:crossAx val="259301880"/>
        <c:crosses val="autoZero"/>
        <c:crossBetween val="between"/>
        <c:majorUnit val="10"/>
        <c:minorUnit val="5"/>
      </c:valAx>
      <c:spPr>
        <a:noFill/>
        <a:ln w="18063">
          <a:solidFill>
            <a:srgbClr val="FFFFFF"/>
          </a:solidFill>
          <a:prstDash val="solid"/>
        </a:ln>
      </c:spPr>
    </c:plotArea>
    <c:legend>
      <c:legendPos val="r"/>
      <c:legendEntry>
        <c:idx val="0"/>
        <c:delete val="1"/>
      </c:legendEntry>
      <c:layout>
        <c:manualLayout>
          <c:xMode val="edge"/>
          <c:yMode val="edge"/>
          <c:x val="0.87986395668431727"/>
          <c:y val="0.25717217002774279"/>
          <c:w val="9.0431241218664069E-2"/>
          <c:h val="0.63027817967181987"/>
        </c:manualLayout>
      </c:layout>
      <c:overlay val="0"/>
      <c:spPr>
        <a:noFill/>
        <a:ln w="19050">
          <a:solidFill>
            <a:srgbClr val="000000"/>
          </a:solidFill>
          <a:prstDash val="solid"/>
        </a:ln>
      </c:spPr>
    </c:legend>
    <c:plotVisOnly val="1"/>
    <c:dispBlanksAs val="gap"/>
    <c:showDLblsOverMax val="0"/>
  </c:chart>
  <c:spPr>
    <a:noFill/>
    <a:ln w="4516">
      <a:solidFill>
        <a:srgbClr val="000000"/>
      </a:solidFill>
      <a:prstDash val="solid"/>
    </a:ln>
  </c:spPr>
  <c:txPr>
    <a:bodyPr/>
    <a:lstStyle/>
    <a:p>
      <a:pPr>
        <a:defRPr sz="156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Traffic Court</a:t>
            </a:r>
          </a:p>
        </c:rich>
      </c:tx>
      <c:overlay val="0"/>
    </c:title>
    <c:autoTitleDeleted val="0"/>
    <c:plotArea>
      <c:layout>
        <c:manualLayout>
          <c:layoutTarget val="inner"/>
          <c:xMode val="edge"/>
          <c:yMode val="edge"/>
          <c:x val="6.9551338201334467E-2"/>
          <c:y val="0.20879955156648972"/>
          <c:w val="0.80251592656879367"/>
          <c:h val="0.56827155864284418"/>
        </c:manualLayout>
      </c:layout>
      <c:barChart>
        <c:barDir val="col"/>
        <c:grouping val="clustered"/>
        <c:varyColors val="0"/>
        <c:ser>
          <c:idx val="0"/>
          <c:order val="0"/>
          <c:tx>
            <c:strRef>
              <c:f>Sheet1!$B$1</c:f>
              <c:strCache>
                <c:ptCount val="1"/>
                <c:pt idx="0">
                  <c:v>1st Qtr</c:v>
                </c:pt>
              </c:strCache>
            </c:strRef>
          </c:tx>
          <c:spPr>
            <a:solidFill>
              <a:srgbClr val="ED7D31">
                <a:lumMod val="75000"/>
              </a:srgbClr>
            </a:solidFill>
            <a:ln w="22412">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EF3-4B9C-A8D7-24701AB8C5EA}"/>
                </c:ext>
              </c:extLst>
            </c:dLbl>
            <c:dLbl>
              <c:idx val="5"/>
              <c:delete val="1"/>
              <c:extLst>
                <c:ext xmlns:c15="http://schemas.microsoft.com/office/drawing/2012/chart" uri="{CE6537A1-D6FC-4f65-9D91-7224C49458BB}"/>
                <c:ext xmlns:c16="http://schemas.microsoft.com/office/drawing/2014/chart" uri="{C3380CC4-5D6E-409C-BE32-E72D297353CC}">
                  <c16:uniqueId val="{00000002-4EF3-4B9C-A8D7-24701AB8C5EA}"/>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Speeding</c:v>
                </c:pt>
                <c:pt idx="1">
                  <c:v>Seatbelt</c:v>
                </c:pt>
                <c:pt idx="2">
                  <c:v>Cell Phone</c:v>
                </c:pt>
                <c:pt idx="3">
                  <c:v>Stop Sign</c:v>
                </c:pt>
                <c:pt idx="4">
                  <c:v>*Other</c:v>
                </c:pt>
                <c:pt idx="5">
                  <c:v>ADD Assigned</c:v>
                </c:pt>
              </c:strCache>
            </c:strRef>
          </c:cat>
          <c:val>
            <c:numRef>
              <c:f>Sheet1!$B$2:$B$7</c:f>
              <c:numCache>
                <c:formatCode>General</c:formatCode>
                <c:ptCount val="6"/>
                <c:pt idx="0">
                  <c:v>20</c:v>
                </c:pt>
                <c:pt idx="1">
                  <c:v>0</c:v>
                </c:pt>
                <c:pt idx="2">
                  <c:v>2</c:v>
                </c:pt>
                <c:pt idx="3">
                  <c:v>2</c:v>
                </c:pt>
                <c:pt idx="4">
                  <c:v>9</c:v>
                </c:pt>
                <c:pt idx="5">
                  <c:v>0</c:v>
                </c:pt>
              </c:numCache>
            </c:numRef>
          </c:val>
          <c:extLst>
            <c:ext xmlns:c16="http://schemas.microsoft.com/office/drawing/2014/chart" uri="{C3380CC4-5D6E-409C-BE32-E72D297353CC}">
              <c16:uniqueId val="{00000000-5CB1-4134-A6C2-385434C1120D}"/>
            </c:ext>
          </c:extLst>
        </c:ser>
        <c:ser>
          <c:idx val="1"/>
          <c:order val="1"/>
          <c:tx>
            <c:strRef>
              <c:f>Sheet1!$C$1</c:f>
              <c:strCache>
                <c:ptCount val="1"/>
                <c:pt idx="0">
                  <c:v>2nd Qtr</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EF3-4B9C-A8D7-24701AB8C5EA}"/>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Speeding</c:v>
                </c:pt>
                <c:pt idx="1">
                  <c:v>Seatbelt</c:v>
                </c:pt>
                <c:pt idx="2">
                  <c:v>Cell Phone</c:v>
                </c:pt>
                <c:pt idx="3">
                  <c:v>Stop Sign</c:v>
                </c:pt>
                <c:pt idx="4">
                  <c:v>*Other</c:v>
                </c:pt>
                <c:pt idx="5">
                  <c:v>ADD Assigned</c:v>
                </c:pt>
              </c:strCache>
            </c:strRef>
          </c:cat>
          <c:val>
            <c:numRef>
              <c:f>Sheet1!$C$2:$C$7</c:f>
              <c:numCache>
                <c:formatCode>General</c:formatCode>
                <c:ptCount val="6"/>
                <c:pt idx="0">
                  <c:v>10</c:v>
                </c:pt>
                <c:pt idx="1">
                  <c:v>0</c:v>
                </c:pt>
                <c:pt idx="2">
                  <c:v>2</c:v>
                </c:pt>
                <c:pt idx="3">
                  <c:v>2</c:v>
                </c:pt>
                <c:pt idx="4">
                  <c:v>19</c:v>
                </c:pt>
                <c:pt idx="5">
                  <c:v>2</c:v>
                </c:pt>
              </c:numCache>
            </c:numRef>
          </c:val>
          <c:extLst>
            <c:ext xmlns:c16="http://schemas.microsoft.com/office/drawing/2014/chart" uri="{C3380CC4-5D6E-409C-BE32-E72D297353CC}">
              <c16:uniqueId val="{00000001-5CB1-4134-A6C2-385434C1120D}"/>
            </c:ext>
          </c:extLst>
        </c:ser>
        <c:ser>
          <c:idx val="2"/>
          <c:order val="2"/>
          <c:tx>
            <c:strRef>
              <c:f>Sheet1!$D$1</c:f>
              <c:strCache>
                <c:ptCount val="1"/>
                <c:pt idx="0">
                  <c:v>3rd Qtr</c:v>
                </c:pt>
              </c:strCache>
            </c:strRef>
          </c:tx>
          <c:spPr>
            <a:solidFill>
              <a:srgbClr val="A5A5A5"/>
            </a:solidFill>
            <a:ln w="22412">
              <a:noFill/>
            </a:ln>
          </c:spPr>
          <c:invertIfNegative val="0"/>
          <c:dLbls>
            <c:dLbl>
              <c:idx val="1"/>
              <c:layout>
                <c:manualLayout>
                  <c:x val="0"/>
                  <c:y val="-8.244556446138569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11-4F25-B38D-00B76B8310E5}"/>
                </c:ext>
              </c:extLst>
            </c:dLbl>
            <c:dLbl>
              <c:idx val="5"/>
              <c:layout>
                <c:manualLayout>
                  <c:x val="0"/>
                  <c:y val="1.349124821665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38-49A7-A927-533FBBD832F0}"/>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Speeding</c:v>
                </c:pt>
                <c:pt idx="1">
                  <c:v>Seatbelt</c:v>
                </c:pt>
                <c:pt idx="2">
                  <c:v>Cell Phone</c:v>
                </c:pt>
                <c:pt idx="3">
                  <c:v>Stop Sign</c:v>
                </c:pt>
                <c:pt idx="4">
                  <c:v>*Other</c:v>
                </c:pt>
                <c:pt idx="5">
                  <c:v>ADD Assigned</c:v>
                </c:pt>
              </c:strCache>
            </c:strRef>
          </c:cat>
          <c:val>
            <c:numRef>
              <c:f>Sheet1!$D$2:$D$7</c:f>
              <c:numCache>
                <c:formatCode>General</c:formatCode>
                <c:ptCount val="6"/>
                <c:pt idx="0">
                  <c:v>11</c:v>
                </c:pt>
                <c:pt idx="1">
                  <c:v>2</c:v>
                </c:pt>
                <c:pt idx="2">
                  <c:v>2</c:v>
                </c:pt>
                <c:pt idx="3">
                  <c:v>4</c:v>
                </c:pt>
                <c:pt idx="4">
                  <c:v>14</c:v>
                </c:pt>
                <c:pt idx="5">
                  <c:v>0</c:v>
                </c:pt>
              </c:numCache>
            </c:numRef>
          </c:val>
          <c:extLst>
            <c:ext xmlns:c16="http://schemas.microsoft.com/office/drawing/2014/chart" uri="{C3380CC4-5D6E-409C-BE32-E72D297353CC}">
              <c16:uniqueId val="{00000002-5CB1-4134-A6C2-385434C1120D}"/>
            </c:ext>
          </c:extLst>
        </c:ser>
        <c:ser>
          <c:idx val="3"/>
          <c:order val="3"/>
          <c:tx>
            <c:strRef>
              <c:f>Sheet1!$E$1</c:f>
              <c:strCache>
                <c:ptCount val="1"/>
                <c:pt idx="0">
                  <c:v>4th Qtr</c:v>
                </c:pt>
              </c:strCache>
            </c:strRef>
          </c:tx>
          <c:spPr>
            <a:solidFill>
              <a:srgbClr val="FFC000"/>
            </a:solidFill>
            <a:ln w="22412">
              <a:noFill/>
            </a:ln>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Speeding</c:v>
                </c:pt>
                <c:pt idx="1">
                  <c:v>Seatbelt</c:v>
                </c:pt>
                <c:pt idx="2">
                  <c:v>Cell Phone</c:v>
                </c:pt>
                <c:pt idx="3">
                  <c:v>Stop Sign</c:v>
                </c:pt>
                <c:pt idx="4">
                  <c:v>*Other</c:v>
                </c:pt>
                <c:pt idx="5">
                  <c:v>ADD Assigned</c:v>
                </c:pt>
              </c:strCache>
            </c:strRef>
          </c:cat>
          <c:val>
            <c:numRef>
              <c:f>Sheet1!$E$2:$E$7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3-5CB1-4134-A6C2-385434C1120D}"/>
            </c:ext>
          </c:extLst>
        </c:ser>
        <c:dLbls>
          <c:showLegendKey val="0"/>
          <c:showVal val="0"/>
          <c:showCatName val="0"/>
          <c:showSerName val="0"/>
          <c:showPercent val="0"/>
          <c:showBubbleSize val="0"/>
        </c:dLbls>
        <c:gapWidth val="150"/>
        <c:axId val="378666120"/>
        <c:axId val="378668080"/>
      </c:barChart>
      <c:catAx>
        <c:axId val="378666120"/>
        <c:scaling>
          <c:orientation val="minMax"/>
        </c:scaling>
        <c:delete val="0"/>
        <c:axPos val="b"/>
        <c:numFmt formatCode="General" sourceLinked="1"/>
        <c:majorTickMark val="none"/>
        <c:minorTickMark val="none"/>
        <c:tickLblPos val="nextTo"/>
        <c:spPr>
          <a:noFill/>
          <a:ln w="8405" cap="flat" cmpd="sng" algn="ctr">
            <a:solidFill>
              <a:sysClr val="windowText" lastClr="000000"/>
            </a:solidFill>
            <a:round/>
          </a:ln>
          <a:effectLst/>
        </c:spPr>
        <c:txPr>
          <a:bodyPr rot="-60000000" vert="horz"/>
          <a:lstStyle/>
          <a:p>
            <a:pPr>
              <a:defRPr/>
            </a:pPr>
            <a:endParaRPr lang="en-US"/>
          </a:p>
        </c:txPr>
        <c:crossAx val="378668080"/>
        <c:crosses val="autoZero"/>
        <c:auto val="1"/>
        <c:lblAlgn val="ctr"/>
        <c:lblOffset val="100"/>
        <c:noMultiLvlLbl val="0"/>
      </c:catAx>
      <c:valAx>
        <c:axId val="378668080"/>
        <c:scaling>
          <c:orientation val="minMax"/>
        </c:scaling>
        <c:delete val="0"/>
        <c:axPos val="l"/>
        <c:majorGridlines>
          <c:spPr>
            <a:ln w="8405" cap="flat" cmpd="sng" algn="ctr">
              <a:solidFill>
                <a:sysClr val="windowText" lastClr="000000"/>
              </a:solidFill>
              <a:round/>
            </a:ln>
            <a:effectLst/>
          </c:spPr>
        </c:majorGridlines>
        <c:numFmt formatCode="General" sourceLinked="1"/>
        <c:majorTickMark val="none"/>
        <c:minorTickMark val="none"/>
        <c:tickLblPos val="nextTo"/>
        <c:spPr>
          <a:ln w="5603">
            <a:solidFill>
              <a:sysClr val="windowText" lastClr="000000"/>
            </a:solidFill>
          </a:ln>
        </c:spPr>
        <c:txPr>
          <a:bodyPr rot="-60000000" vert="horz"/>
          <a:lstStyle/>
          <a:p>
            <a:pPr>
              <a:defRPr/>
            </a:pPr>
            <a:endParaRPr lang="en-US"/>
          </a:p>
        </c:txPr>
        <c:crossAx val="378666120"/>
        <c:crosses val="autoZero"/>
        <c:crossBetween val="between"/>
      </c:valAx>
      <c:spPr>
        <a:noFill/>
        <a:ln w="22412">
          <a:noFill/>
        </a:ln>
      </c:spPr>
    </c:plotArea>
    <c:legend>
      <c:legendPos val="r"/>
      <c:layout>
        <c:manualLayout>
          <c:xMode val="edge"/>
          <c:yMode val="edge"/>
          <c:x val="0.88246394550408458"/>
          <c:y val="0.19689963325759113"/>
          <c:w val="0.11010985397166069"/>
          <c:h val="0.60916845399147967"/>
        </c:manualLayout>
      </c:layout>
      <c:overlay val="0"/>
      <c:spPr>
        <a:noFill/>
        <a:ln w="22412">
          <a:solidFill>
            <a:sysClr val="windowText" lastClr="000000"/>
          </a:solidFill>
        </a:ln>
      </c:spPr>
      <c:txPr>
        <a:bodyPr rot="0" vert="horz"/>
        <a:lstStyle/>
        <a:p>
          <a:pPr>
            <a:defRPr/>
          </a:pPr>
          <a:endParaRPr lang="en-US"/>
        </a:p>
      </c:txPr>
    </c:legend>
    <c:plotVisOnly val="1"/>
    <c:dispBlanksAs val="gap"/>
    <c:showDLblsOverMax val="0"/>
  </c:chart>
  <c:spPr>
    <a:noFill/>
    <a:ln w="9525" cap="flat" cmpd="sng" algn="ctr">
      <a:solidFill>
        <a:schemeClr val="tx1"/>
      </a:solidFill>
      <a:prstDash val="solid"/>
      <a:miter lim="800000"/>
      <a:headEnd type="none" w="med" len="med"/>
      <a:tailEnd type="none" w="med" len="med"/>
    </a:ln>
  </c:spPr>
  <c:txPr>
    <a:bodyPr/>
    <a:lstStyle/>
    <a:p>
      <a:pPr>
        <a:defRPr sz="157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740838476271546"/>
          <c:y val="0.13897882552398919"/>
          <c:w val="0.86670217819824114"/>
          <c:h val="0.4789009257212179"/>
        </c:manualLayout>
      </c:layout>
      <c:bar3DChart>
        <c:barDir val="col"/>
        <c:grouping val="clustered"/>
        <c:varyColors val="0"/>
        <c:ser>
          <c:idx val="0"/>
          <c:order val="0"/>
          <c:tx>
            <c:strRef>
              <c:f>Sheet1!$A$2</c:f>
              <c:strCache>
                <c:ptCount val="1"/>
                <c:pt idx="0">
                  <c:v>Police Depart</c:v>
                </c:pt>
              </c:strCache>
            </c:strRef>
          </c:tx>
          <c:spPr>
            <a:solidFill>
              <a:schemeClr val="accent1"/>
            </a:solidFill>
            <a:ln>
              <a:noFill/>
            </a:ln>
            <a:effectLst/>
            <a:sp3d/>
          </c:spPr>
          <c:invertIfNegative val="0"/>
          <c:cat>
            <c:numRef>
              <c:f>Sheet1!$B$1:$F$1</c:f>
              <c:numCache>
                <c:formatCode>General</c:formatCode>
                <c:ptCount val="5"/>
                <c:pt idx="0">
                  <c:v>2022</c:v>
                </c:pt>
                <c:pt idx="1">
                  <c:v>2023</c:v>
                </c:pt>
                <c:pt idx="2">
                  <c:v>2024</c:v>
                </c:pt>
                <c:pt idx="3">
                  <c:v>2025</c:v>
                </c:pt>
                <c:pt idx="4">
                  <c:v>2026</c:v>
                </c:pt>
              </c:numCache>
            </c:numRef>
          </c:cat>
          <c:val>
            <c:numRef>
              <c:f>Sheet1!$B$2:$F$2</c:f>
              <c:numCache>
                <c:formatCode>General</c:formatCode>
                <c:ptCount val="5"/>
                <c:pt idx="0">
                  <c:v>29</c:v>
                </c:pt>
                <c:pt idx="1">
                  <c:v>37</c:v>
                </c:pt>
                <c:pt idx="2">
                  <c:v>25</c:v>
                </c:pt>
                <c:pt idx="3">
                  <c:v>24</c:v>
                </c:pt>
              </c:numCache>
            </c:numRef>
          </c:val>
          <c:extLst>
            <c:ext xmlns:c16="http://schemas.microsoft.com/office/drawing/2014/chart" uri="{C3380CC4-5D6E-409C-BE32-E72D297353CC}">
              <c16:uniqueId val="{00000000-34E5-4CF9-9207-02EB8D587CD2}"/>
            </c:ext>
          </c:extLst>
        </c:ser>
        <c:ser>
          <c:idx val="1"/>
          <c:order val="1"/>
          <c:tx>
            <c:strRef>
              <c:f>Sheet1!$A$3</c:f>
              <c:strCache>
                <c:ptCount val="1"/>
                <c:pt idx="0">
                  <c:v>Fire Depart</c:v>
                </c:pt>
              </c:strCache>
            </c:strRef>
          </c:tx>
          <c:spPr>
            <a:solidFill>
              <a:schemeClr val="accent2"/>
            </a:solidFill>
            <a:ln>
              <a:noFill/>
            </a:ln>
            <a:effectLst/>
            <a:sp3d/>
          </c:spPr>
          <c:invertIfNegative val="0"/>
          <c:cat>
            <c:numRef>
              <c:f>Sheet1!$B$1:$F$1</c:f>
              <c:numCache>
                <c:formatCode>General</c:formatCode>
                <c:ptCount val="5"/>
                <c:pt idx="0">
                  <c:v>2022</c:v>
                </c:pt>
                <c:pt idx="1">
                  <c:v>2023</c:v>
                </c:pt>
                <c:pt idx="2">
                  <c:v>2024</c:v>
                </c:pt>
                <c:pt idx="3">
                  <c:v>2025</c:v>
                </c:pt>
                <c:pt idx="4">
                  <c:v>2026</c:v>
                </c:pt>
              </c:numCache>
            </c:numRef>
          </c:cat>
          <c:val>
            <c:numRef>
              <c:f>Sheet1!$B$3:$F$3</c:f>
              <c:numCache>
                <c:formatCode>General</c:formatCode>
                <c:ptCount val="5"/>
                <c:pt idx="0">
                  <c:v>17</c:v>
                </c:pt>
                <c:pt idx="1">
                  <c:v>20</c:v>
                </c:pt>
                <c:pt idx="2">
                  <c:v>17</c:v>
                </c:pt>
                <c:pt idx="3">
                  <c:v>16</c:v>
                </c:pt>
              </c:numCache>
            </c:numRef>
          </c:val>
          <c:extLst>
            <c:ext xmlns:c16="http://schemas.microsoft.com/office/drawing/2014/chart" uri="{C3380CC4-5D6E-409C-BE32-E72D297353CC}">
              <c16:uniqueId val="{00000001-34E5-4CF9-9207-02EB8D587CD2}"/>
            </c:ext>
          </c:extLst>
        </c:ser>
        <c:ser>
          <c:idx val="2"/>
          <c:order val="2"/>
          <c:tx>
            <c:strRef>
              <c:f>Sheet1!$A$4</c:f>
              <c:strCache>
                <c:ptCount val="1"/>
                <c:pt idx="0">
                  <c:v>Motor Vehicle Ops</c:v>
                </c:pt>
              </c:strCache>
            </c:strRef>
          </c:tx>
          <c:spPr>
            <a:solidFill>
              <a:schemeClr val="accent3"/>
            </a:solidFill>
            <a:ln>
              <a:noFill/>
            </a:ln>
            <a:effectLst/>
            <a:sp3d/>
          </c:spPr>
          <c:invertIfNegative val="0"/>
          <c:cat>
            <c:numRef>
              <c:f>Sheet1!$B$1:$F$1</c:f>
              <c:numCache>
                <c:formatCode>General</c:formatCode>
                <c:ptCount val="5"/>
                <c:pt idx="0">
                  <c:v>2022</c:v>
                </c:pt>
                <c:pt idx="1">
                  <c:v>2023</c:v>
                </c:pt>
                <c:pt idx="2">
                  <c:v>2024</c:v>
                </c:pt>
                <c:pt idx="3">
                  <c:v>2025</c:v>
                </c:pt>
                <c:pt idx="4">
                  <c:v>2026</c:v>
                </c:pt>
              </c:numCache>
            </c:numRef>
          </c:cat>
          <c:val>
            <c:numRef>
              <c:f>Sheet1!$B$4:$F$4</c:f>
              <c:numCache>
                <c:formatCode>General</c:formatCode>
                <c:ptCount val="5"/>
                <c:pt idx="0">
                  <c:v>4</c:v>
                </c:pt>
                <c:pt idx="1">
                  <c:v>5</c:v>
                </c:pt>
                <c:pt idx="2">
                  <c:v>5</c:v>
                </c:pt>
                <c:pt idx="3">
                  <c:v>4</c:v>
                </c:pt>
              </c:numCache>
            </c:numRef>
          </c:val>
          <c:extLst>
            <c:ext xmlns:c16="http://schemas.microsoft.com/office/drawing/2014/chart" uri="{C3380CC4-5D6E-409C-BE32-E72D297353CC}">
              <c16:uniqueId val="{00000002-34E5-4CF9-9207-02EB8D587CD2}"/>
            </c:ext>
          </c:extLst>
        </c:ser>
        <c:ser>
          <c:idx val="3"/>
          <c:order val="3"/>
          <c:tx>
            <c:strRef>
              <c:f>Sheet1!$A$5</c:f>
              <c:strCache>
                <c:ptCount val="1"/>
                <c:pt idx="0">
                  <c:v>TOTAL TESTED</c:v>
                </c:pt>
              </c:strCache>
            </c:strRef>
          </c:tx>
          <c:spPr>
            <a:solidFill>
              <a:schemeClr val="accent4"/>
            </a:solidFill>
            <a:ln>
              <a:noFill/>
            </a:ln>
            <a:effectLst/>
            <a:sp3d/>
          </c:spPr>
          <c:invertIfNegative val="0"/>
          <c:cat>
            <c:numRef>
              <c:f>Sheet1!$B$1:$F$1</c:f>
              <c:numCache>
                <c:formatCode>General</c:formatCode>
                <c:ptCount val="5"/>
                <c:pt idx="0">
                  <c:v>2022</c:v>
                </c:pt>
                <c:pt idx="1">
                  <c:v>2023</c:v>
                </c:pt>
                <c:pt idx="2">
                  <c:v>2024</c:v>
                </c:pt>
                <c:pt idx="3">
                  <c:v>2025</c:v>
                </c:pt>
                <c:pt idx="4">
                  <c:v>2026</c:v>
                </c:pt>
              </c:numCache>
            </c:numRef>
          </c:cat>
          <c:val>
            <c:numRef>
              <c:f>Sheet1!$B$5:$F$5</c:f>
              <c:numCache>
                <c:formatCode>General</c:formatCode>
                <c:ptCount val="5"/>
                <c:pt idx="0">
                  <c:v>50</c:v>
                </c:pt>
                <c:pt idx="1">
                  <c:v>62</c:v>
                </c:pt>
                <c:pt idx="2">
                  <c:v>47</c:v>
                </c:pt>
                <c:pt idx="3">
                  <c:v>44</c:v>
                </c:pt>
              </c:numCache>
            </c:numRef>
          </c:val>
          <c:extLst>
            <c:ext xmlns:c16="http://schemas.microsoft.com/office/drawing/2014/chart" uri="{C3380CC4-5D6E-409C-BE32-E72D297353CC}">
              <c16:uniqueId val="{00000003-34E5-4CF9-9207-02EB8D587CD2}"/>
            </c:ext>
          </c:extLst>
        </c:ser>
        <c:ser>
          <c:idx val="4"/>
          <c:order val="4"/>
          <c:tx>
            <c:strRef>
              <c:f>Sheet1!$A$6</c:f>
              <c:strCache>
                <c:ptCount val="1"/>
                <c:pt idx="0">
                  <c:v>Positive Results</c:v>
                </c:pt>
              </c:strCache>
            </c:strRef>
          </c:tx>
          <c:spPr>
            <a:solidFill>
              <a:schemeClr val="accent5"/>
            </a:solidFill>
            <a:ln>
              <a:noFill/>
            </a:ln>
            <a:effectLst/>
            <a:sp3d/>
          </c:spPr>
          <c:invertIfNegative val="0"/>
          <c:cat>
            <c:numRef>
              <c:f>Sheet1!$B$1:$F$1</c:f>
              <c:numCache>
                <c:formatCode>General</c:formatCode>
                <c:ptCount val="5"/>
                <c:pt idx="0">
                  <c:v>2022</c:v>
                </c:pt>
                <c:pt idx="1">
                  <c:v>2023</c:v>
                </c:pt>
                <c:pt idx="2">
                  <c:v>2024</c:v>
                </c:pt>
                <c:pt idx="3">
                  <c:v>2025</c:v>
                </c:pt>
                <c:pt idx="4">
                  <c:v>2026</c:v>
                </c:pt>
              </c:numCache>
            </c:numRef>
          </c:cat>
          <c:val>
            <c:numRef>
              <c:f>Sheet1!$B$6:$F$6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4-34E5-4CF9-9207-02EB8D587CD2}"/>
            </c:ext>
          </c:extLst>
        </c:ser>
        <c:dLbls>
          <c:showLegendKey val="0"/>
          <c:showVal val="0"/>
          <c:showCatName val="0"/>
          <c:showSerName val="0"/>
          <c:showPercent val="0"/>
          <c:showBubbleSize val="0"/>
        </c:dLbls>
        <c:gapWidth val="150"/>
        <c:shape val="box"/>
        <c:axId val="325092704"/>
        <c:axId val="359856576"/>
        <c:axId val="0"/>
        <c:extLst/>
      </c:bar3DChart>
      <c:catAx>
        <c:axId val="325092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856576"/>
        <c:crosses val="autoZero"/>
        <c:auto val="1"/>
        <c:lblAlgn val="ctr"/>
        <c:lblOffset val="100"/>
        <c:noMultiLvlLbl val="0"/>
      </c:catAx>
      <c:valAx>
        <c:axId val="35985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0927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Medical Surveillance</a:t>
            </a:r>
          </a:p>
        </c:rich>
      </c:tx>
      <c:layout>
        <c:manualLayout>
          <c:xMode val="edge"/>
          <c:yMode val="edge"/>
          <c:x val="0.33482631291873433"/>
          <c:y val="0"/>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2290736334763538"/>
          <c:y val="0.14667146731556849"/>
          <c:w val="0.85982982850135348"/>
          <c:h val="0.469759698047652"/>
        </c:manualLayout>
      </c:layout>
      <c:barChart>
        <c:barDir val="col"/>
        <c:grouping val="clustered"/>
        <c:varyColors val="0"/>
        <c:ser>
          <c:idx val="0"/>
          <c:order val="0"/>
          <c:tx>
            <c:strRef>
              <c:f>Sheet1!$F$3</c:f>
              <c:strCache>
                <c:ptCount val="1"/>
                <c:pt idx="0">
                  <c:v>% Compliance</c:v>
                </c:pt>
              </c:strCache>
            </c:strRef>
          </c:tx>
          <c:spPr>
            <a:solidFill>
              <a:srgbClr val="00B050"/>
            </a:solidFill>
            <a:ln>
              <a:noFill/>
            </a:ln>
            <a:effectLst>
              <a:outerShdw blurRad="57150" dist="19050" dir="5400000" algn="ctr" rotWithShape="0">
                <a:srgbClr val="000000">
                  <a:alpha val="63000"/>
                </a:srgbClr>
              </a:outerShdw>
            </a:effectLst>
          </c:spPr>
          <c:invertIfNegative val="1"/>
          <c:dPt>
            <c:idx val="0"/>
            <c:invertIfNegative val="1"/>
            <c:bubble3D val="0"/>
            <c:extLst>
              <c:ext xmlns:c16="http://schemas.microsoft.com/office/drawing/2014/chart" uri="{C3380CC4-5D6E-409C-BE32-E72D297353CC}">
                <c16:uniqueId val="{00000003-FCCD-45BE-B1B3-EDDADE055FB6}"/>
              </c:ext>
            </c:extLst>
          </c:dPt>
          <c:dPt>
            <c:idx val="1"/>
            <c:invertIfNegative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FCCD-45BE-B1B3-EDDADE055FB6}"/>
              </c:ext>
            </c:extLst>
          </c:dPt>
          <c:dPt>
            <c:idx val="2"/>
            <c:invertIfNegative val="1"/>
            <c:bubble3D val="0"/>
            <c:extLst>
              <c:ext xmlns:c16="http://schemas.microsoft.com/office/drawing/2014/chart" uri="{C3380CC4-5D6E-409C-BE32-E72D297353CC}">
                <c16:uniqueId val="{00000005-FCCD-45BE-B1B3-EDDADE055FB6}"/>
              </c:ext>
            </c:extLst>
          </c:dPt>
          <c:dPt>
            <c:idx val="3"/>
            <c:invertIfNegative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FCCD-45BE-B1B3-EDDADE055FB6}"/>
              </c:ext>
            </c:extLst>
          </c:dPt>
          <c:dPt>
            <c:idx val="4"/>
            <c:invertIfNegative val="1"/>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C-FCCD-45BE-B1B3-EDDADE055FB6}"/>
              </c:ext>
            </c:extLst>
          </c:dPt>
          <c:dPt>
            <c:idx val="5"/>
            <c:invertIfNegative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FCCD-45BE-B1B3-EDDADE055FB6}"/>
              </c:ext>
            </c:extLst>
          </c:dPt>
          <c:dPt>
            <c:idx val="6"/>
            <c:invertIfNegative val="1"/>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CCD-45BE-B1B3-EDDADE055FB6}"/>
              </c:ext>
            </c:extLst>
          </c:dPt>
          <c:dPt>
            <c:idx val="7"/>
            <c:invertIfNegative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FCCD-45BE-B1B3-EDDADE055FB6}"/>
              </c:ext>
            </c:extLst>
          </c:dPt>
          <c:dPt>
            <c:idx val="8"/>
            <c:invertIfNegative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FCCD-45BE-B1B3-EDDADE055FB6}"/>
              </c:ext>
            </c:extLst>
          </c:dPt>
          <c:dPt>
            <c:idx val="9"/>
            <c:invertIfNegative val="1"/>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E-FCCD-45BE-B1B3-EDDADE055FB6}"/>
              </c:ext>
            </c:extLst>
          </c:dPt>
          <c:dPt>
            <c:idx val="10"/>
            <c:invertIfNegative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FCCD-45BE-B1B3-EDDADE055FB6}"/>
              </c:ext>
            </c:extLst>
          </c:dPt>
          <c:dPt>
            <c:idx val="11"/>
            <c:invertIfNegative val="1"/>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FCCD-45BE-B1B3-EDDADE055FB6}"/>
              </c:ext>
            </c:extLst>
          </c:dPt>
          <c:dPt>
            <c:idx val="12"/>
            <c:invertIfNegative val="1"/>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0-FCCD-45BE-B1B3-EDDADE055FB6}"/>
              </c:ext>
            </c:extLst>
          </c:dPt>
          <c:dPt>
            <c:idx val="13"/>
            <c:invertIfNegative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FCCD-45BE-B1B3-EDDADE055FB6}"/>
              </c:ext>
            </c:extLst>
          </c:dPt>
          <c:dLbls>
            <c:spPr>
              <a:solidFill>
                <a:schemeClr val="bg1"/>
              </a:solid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a:solidFill>
                        <a:schemeClr val="lt1">
                          <a:lumMod val="95000"/>
                          <a:alpha val="54000"/>
                        </a:schemeClr>
                      </a:solidFill>
                    </a:ln>
                    <a:effectLst/>
                  </c:spPr>
                </c15:leaderLines>
              </c:ext>
            </c:extLst>
          </c:dLbls>
          <c:cat>
            <c:strRef>
              <c:f>Sheet1!$E$4:$E$17</c:f>
              <c:strCache>
                <c:ptCount val="14"/>
                <c:pt idx="0">
                  <c:v>Asbestos Past Worker</c:v>
                </c:pt>
                <c:pt idx="1">
                  <c:v>Blood AND/OR Body Fluids</c:v>
                </c:pt>
                <c:pt idx="2">
                  <c:v>Animal Associated Disease</c:v>
                </c:pt>
                <c:pt idx="3">
                  <c:v>Noise</c:v>
                </c:pt>
                <c:pt idx="4">
                  <c:v>MV Operators (DOT)</c:v>
                </c:pt>
                <c:pt idx="5">
                  <c:v>Firefighter (Preplacement and Periodic)</c:v>
                </c:pt>
                <c:pt idx="6">
                  <c:v>FORKLIFT OPERATOR / MATERIAL HANDLING EQUIPMENT</c:v>
                </c:pt>
                <c:pt idx="7">
                  <c:v>Hazardous WASTE/Emergency Responder</c:v>
                </c:pt>
                <c:pt idx="8">
                  <c:v>MV Operators (Other than DOT)</c:v>
                </c:pt>
                <c:pt idx="9">
                  <c:v>Police/Guard Security</c:v>
                </c:pt>
                <c:pt idx="10">
                  <c:v>Respirator User Cert Exam</c:v>
                </c:pt>
                <c:pt idx="11">
                  <c:v>Explosives Vehicle Operators</c:v>
                </c:pt>
                <c:pt idx="12">
                  <c:v>Explosive Handler</c:v>
                </c:pt>
                <c:pt idx="13">
                  <c:v>Overall Compliance</c:v>
                </c:pt>
              </c:strCache>
            </c:strRef>
          </c:cat>
          <c:val>
            <c:numRef>
              <c:f>Sheet1!$F$4:$F$17</c:f>
              <c:numCache>
                <c:formatCode>0.0</c:formatCode>
                <c:ptCount val="14"/>
                <c:pt idx="0">
                  <c:v>100</c:v>
                </c:pt>
                <c:pt idx="1">
                  <c:v>100</c:v>
                </c:pt>
                <c:pt idx="2">
                  <c:v>100</c:v>
                </c:pt>
                <c:pt idx="3">
                  <c:v>90.721649484536087</c:v>
                </c:pt>
                <c:pt idx="4">
                  <c:v>62.5</c:v>
                </c:pt>
                <c:pt idx="5">
                  <c:v>93.75</c:v>
                </c:pt>
                <c:pt idx="6">
                  <c:v>84.375</c:v>
                </c:pt>
                <c:pt idx="7">
                  <c:v>94.285714285714278</c:v>
                </c:pt>
                <c:pt idx="8">
                  <c:v>100</c:v>
                </c:pt>
                <c:pt idx="9">
                  <c:v>82.978723404255319</c:v>
                </c:pt>
                <c:pt idx="10">
                  <c:v>94.186046511627907</c:v>
                </c:pt>
                <c:pt idx="11">
                  <c:v>80</c:v>
                </c:pt>
                <c:pt idx="12">
                  <c:v>75</c:v>
                </c:pt>
                <c:pt idx="13">
                  <c:v>92.132505175983439</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a:outerShdw blurRad="57150" dist="19050" dir="5400000" algn="ctr" rotWithShape="0">
                      <a:srgbClr val="000000">
                        <a:alpha val="63000"/>
                      </a:srgbClr>
                    </a:outerShdw>
                  </a:effectLst>
                </c14:spPr>
              </c14:invertSolidFillFmt>
            </c:ext>
            <c:ext xmlns:c16="http://schemas.microsoft.com/office/drawing/2014/chart" uri="{C3380CC4-5D6E-409C-BE32-E72D297353CC}">
              <c16:uniqueId val="{00000002-05A5-4438-BC7A-D54F31C08026}"/>
            </c:ext>
          </c:extLst>
        </c:ser>
        <c:dLbls>
          <c:showLegendKey val="0"/>
          <c:showVal val="0"/>
          <c:showCatName val="0"/>
          <c:showSerName val="0"/>
          <c:showPercent val="0"/>
          <c:showBubbleSize val="0"/>
        </c:dLbls>
        <c:gapWidth val="100"/>
        <c:overlap val="-24"/>
        <c:axId val="1172262640"/>
        <c:axId val="959151360"/>
      </c:barChart>
      <c:catAx>
        <c:axId val="11722626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59151360"/>
        <c:crosses val="autoZero"/>
        <c:auto val="1"/>
        <c:lblAlgn val="ctr"/>
        <c:lblOffset val="100"/>
        <c:noMultiLvlLbl val="0"/>
      </c:catAx>
      <c:valAx>
        <c:axId val="959151360"/>
        <c:scaling>
          <c:orientation val="minMax"/>
          <c:max val="10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r>
                  <a:rPr lang="en-US"/>
                  <a:t>% Compliant</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2262640"/>
        <c:crosses val="autoZero"/>
        <c:crossBetween val="between"/>
      </c:valAx>
      <c:spPr>
        <a:noFill/>
        <a:ln>
          <a:noFill/>
        </a:ln>
        <a:effectLst/>
      </c:spPr>
    </c:plotArea>
    <c:plotVisOnly val="1"/>
    <c:dispBlanksAs val="gap"/>
    <c:showDLblsOverMax val="0"/>
  </c:chart>
  <c:spPr>
    <a:pattFill prst="pct5">
      <a:fgClr>
        <a:schemeClr val="accent1"/>
      </a:fgClr>
      <a:bgClr>
        <a:schemeClr val="bg1"/>
      </a:bgClr>
    </a:patt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2353854432768E-2"/>
          <c:y val="4.1148510151630568E-2"/>
          <c:w val="0.79013761467889909"/>
          <c:h val="0.83333333333333337"/>
        </c:manualLayout>
      </c:layout>
      <c:barChart>
        <c:barDir val="col"/>
        <c:grouping val="stacked"/>
        <c:varyColors val="0"/>
        <c:ser>
          <c:idx val="0"/>
          <c:order val="0"/>
          <c:tx>
            <c:strRef>
              <c:f>Sheet1!$A$2</c:f>
              <c:strCache>
                <c:ptCount val="1"/>
                <c:pt idx="0">
                  <c:v>1st Qtr</c:v>
                </c:pt>
              </c:strCache>
            </c:strRef>
          </c:tx>
          <c:spPr>
            <a:pattFill prst="wdUpDiag">
              <a:fgClr>
                <a:srgbClr xmlns:mc="http://schemas.openxmlformats.org/markup-compatibility/2006" xmlns:a14="http://schemas.microsoft.com/office/drawing/2010/main" val="FF0000" mc:Ignorable="a14" a14:legacySpreadsheetColorIndex="10"/>
              </a:fgClr>
              <a:bgClr>
                <a:srgbClr xmlns:mc="http://schemas.openxmlformats.org/markup-compatibility/2006" xmlns:a14="http://schemas.microsoft.com/office/drawing/2010/main" val="FFFFFF" mc:Ignorable="a14" a14:legacySpreadsheetColorIndex="9"/>
              </a:bgClr>
            </a:pattFill>
            <a:ln w="12419">
              <a:solidFill>
                <a:schemeClr val="tx1"/>
              </a:solidFill>
              <a:prstDash val="solid"/>
            </a:ln>
          </c:spPr>
          <c:invertIfNegative val="0"/>
          <c:cat>
            <c:strRef>
              <c:f>Sheet1!$U$1:$Y$1</c:f>
              <c:strCache>
                <c:ptCount val="5"/>
                <c:pt idx="0">
                  <c:v>CY21</c:v>
                </c:pt>
                <c:pt idx="1">
                  <c:v>CY22</c:v>
                </c:pt>
                <c:pt idx="2">
                  <c:v>CY23</c:v>
                </c:pt>
                <c:pt idx="3">
                  <c:v>CY24</c:v>
                </c:pt>
                <c:pt idx="4">
                  <c:v>CY25</c:v>
                </c:pt>
              </c:strCache>
            </c:strRef>
          </c:cat>
          <c:val>
            <c:numRef>
              <c:f>Sheet1!$U$2:$Y$2</c:f>
              <c:numCache>
                <c:formatCode>General</c:formatCode>
                <c:ptCount val="5"/>
                <c:pt idx="0">
                  <c:v>1</c:v>
                </c:pt>
              </c:numCache>
            </c:numRef>
          </c:val>
          <c:extLst>
            <c:ext xmlns:c16="http://schemas.microsoft.com/office/drawing/2014/chart" uri="{C3380CC4-5D6E-409C-BE32-E72D297353CC}">
              <c16:uniqueId val="{00000000-844B-47DB-B70C-D42B4668EBD8}"/>
            </c:ext>
          </c:extLst>
        </c:ser>
        <c:ser>
          <c:idx val="1"/>
          <c:order val="1"/>
          <c:tx>
            <c:strRef>
              <c:f>Sheet1!$A$3</c:f>
              <c:strCache>
                <c:ptCount val="1"/>
                <c:pt idx="0">
                  <c:v>2nd Qtr</c:v>
                </c:pt>
              </c:strCache>
            </c:strRef>
          </c:tx>
          <c:spPr>
            <a:pattFill prst="dkHorz">
              <a:fgClr>
                <a:srgbClr xmlns:mc="http://schemas.openxmlformats.org/markup-compatibility/2006" xmlns:a14="http://schemas.microsoft.com/office/drawing/2010/main" val="008000" mc:Ignorable="a14" a14:legacySpreadsheetColorIndex="17"/>
              </a:fgClr>
              <a:bgClr>
                <a:srgbClr xmlns:mc="http://schemas.openxmlformats.org/markup-compatibility/2006" xmlns:a14="http://schemas.microsoft.com/office/drawing/2010/main" val="FFFFFF" mc:Ignorable="a14" a14:legacySpreadsheetColorIndex="9"/>
              </a:bgClr>
            </a:pattFill>
            <a:ln w="12419">
              <a:solidFill>
                <a:schemeClr val="tx1"/>
              </a:solidFill>
              <a:prstDash val="solid"/>
            </a:ln>
          </c:spPr>
          <c:invertIfNegative val="0"/>
          <c:cat>
            <c:strRef>
              <c:f>Sheet1!$U$1:$Y$1</c:f>
              <c:strCache>
                <c:ptCount val="5"/>
                <c:pt idx="0">
                  <c:v>CY21</c:v>
                </c:pt>
                <c:pt idx="1">
                  <c:v>CY22</c:v>
                </c:pt>
                <c:pt idx="2">
                  <c:v>CY23</c:v>
                </c:pt>
                <c:pt idx="3">
                  <c:v>CY24</c:v>
                </c:pt>
                <c:pt idx="4">
                  <c:v>CY25</c:v>
                </c:pt>
              </c:strCache>
            </c:strRef>
          </c:cat>
          <c:val>
            <c:numRef>
              <c:f>Sheet1!$U$3:$Y$3</c:f>
              <c:numCache>
                <c:formatCode>General</c:formatCode>
                <c:ptCount val="5"/>
              </c:numCache>
            </c:numRef>
          </c:val>
          <c:extLst>
            <c:ext xmlns:c16="http://schemas.microsoft.com/office/drawing/2014/chart" uri="{C3380CC4-5D6E-409C-BE32-E72D297353CC}">
              <c16:uniqueId val="{00000001-844B-47DB-B70C-D42B4668EBD8}"/>
            </c:ext>
          </c:extLst>
        </c:ser>
        <c:ser>
          <c:idx val="2"/>
          <c:order val="2"/>
          <c:tx>
            <c:strRef>
              <c:f>Sheet1!$A$4</c:f>
              <c:strCache>
                <c:ptCount val="1"/>
                <c:pt idx="0">
                  <c:v>3rd Qtr</c:v>
                </c:pt>
              </c:strCache>
            </c:strRef>
          </c:tx>
          <c:spPr>
            <a:pattFill prst="solidDmnd">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FFFFFF" mc:Ignorable="a14" a14:legacySpreadsheetColorIndex="9"/>
              </a:bgClr>
            </a:pattFill>
            <a:ln w="12419">
              <a:solidFill>
                <a:schemeClr val="tx1"/>
              </a:solidFill>
              <a:prstDash val="solid"/>
            </a:ln>
          </c:spPr>
          <c:invertIfNegative val="0"/>
          <c:cat>
            <c:strRef>
              <c:f>Sheet1!$U$1:$Y$1</c:f>
              <c:strCache>
                <c:ptCount val="5"/>
                <c:pt idx="0">
                  <c:v>CY21</c:v>
                </c:pt>
                <c:pt idx="1">
                  <c:v>CY22</c:v>
                </c:pt>
                <c:pt idx="2">
                  <c:v>CY23</c:v>
                </c:pt>
                <c:pt idx="3">
                  <c:v>CY24</c:v>
                </c:pt>
                <c:pt idx="4">
                  <c:v>CY25</c:v>
                </c:pt>
              </c:strCache>
            </c:strRef>
          </c:cat>
          <c:val>
            <c:numRef>
              <c:f>Sheet1!$U$4:$Y$4</c:f>
              <c:numCache>
                <c:formatCode>General</c:formatCode>
                <c:ptCount val="5"/>
                <c:pt idx="1">
                  <c:v>2</c:v>
                </c:pt>
              </c:numCache>
            </c:numRef>
          </c:val>
          <c:extLst>
            <c:ext xmlns:c16="http://schemas.microsoft.com/office/drawing/2014/chart" uri="{C3380CC4-5D6E-409C-BE32-E72D297353CC}">
              <c16:uniqueId val="{00000002-844B-47DB-B70C-D42B4668EBD8}"/>
            </c:ext>
          </c:extLst>
        </c:ser>
        <c:ser>
          <c:idx val="3"/>
          <c:order val="3"/>
          <c:tx>
            <c:strRef>
              <c:f>Sheet1!$A$5</c:f>
              <c:strCache>
                <c:ptCount val="1"/>
                <c:pt idx="0">
                  <c:v>4th Qtr</c:v>
                </c:pt>
              </c:strCache>
            </c:strRef>
          </c:tx>
          <c:spPr>
            <a:pattFill prst="dkVert">
              <a:fgClr>
                <a:srgbClr xmlns:mc="http://schemas.openxmlformats.org/markup-compatibility/2006" xmlns:a14="http://schemas.microsoft.com/office/drawing/2010/main" val="FFFF00" mc:Ignorable="a14" a14:legacySpreadsheetColorIndex="13"/>
              </a:fgClr>
              <a:bgClr>
                <a:srgbClr xmlns:mc="http://schemas.openxmlformats.org/markup-compatibility/2006" xmlns:a14="http://schemas.microsoft.com/office/drawing/2010/main" val="800000" mc:Ignorable="a14" a14:legacySpreadsheetColorIndex="16"/>
              </a:bgClr>
            </a:pattFill>
            <a:ln w="12419">
              <a:solidFill>
                <a:schemeClr val="tx1"/>
              </a:solidFill>
              <a:prstDash val="solid"/>
            </a:ln>
          </c:spPr>
          <c:invertIfNegative val="0"/>
          <c:cat>
            <c:strRef>
              <c:f>Sheet1!$U$1:$Y$1</c:f>
              <c:strCache>
                <c:ptCount val="5"/>
                <c:pt idx="0">
                  <c:v>CY21</c:v>
                </c:pt>
                <c:pt idx="1">
                  <c:v>CY22</c:v>
                </c:pt>
                <c:pt idx="2">
                  <c:v>CY23</c:v>
                </c:pt>
                <c:pt idx="3">
                  <c:v>CY24</c:v>
                </c:pt>
                <c:pt idx="4">
                  <c:v>CY25</c:v>
                </c:pt>
              </c:strCache>
            </c:strRef>
          </c:cat>
          <c:val>
            <c:numRef>
              <c:f>Sheet1!$U$5:$Y$5</c:f>
              <c:numCache>
                <c:formatCode>General</c:formatCode>
                <c:ptCount val="5"/>
                <c:pt idx="2">
                  <c:v>1</c:v>
                </c:pt>
                <c:pt idx="3">
                  <c:v>1</c:v>
                </c:pt>
              </c:numCache>
            </c:numRef>
          </c:val>
          <c:extLst>
            <c:ext xmlns:c16="http://schemas.microsoft.com/office/drawing/2014/chart" uri="{C3380CC4-5D6E-409C-BE32-E72D297353CC}">
              <c16:uniqueId val="{00000003-844B-47DB-B70C-D42B4668EBD8}"/>
            </c:ext>
          </c:extLst>
        </c:ser>
        <c:dLbls>
          <c:showLegendKey val="0"/>
          <c:showVal val="0"/>
          <c:showCatName val="0"/>
          <c:showSerName val="0"/>
          <c:showPercent val="0"/>
          <c:showBubbleSize val="0"/>
        </c:dLbls>
        <c:gapWidth val="150"/>
        <c:overlap val="100"/>
        <c:axId val="219970128"/>
        <c:axId val="1"/>
      </c:barChart>
      <c:catAx>
        <c:axId val="219970128"/>
        <c:scaling>
          <c:orientation val="minMax"/>
        </c:scaling>
        <c:delete val="0"/>
        <c:axPos val="b"/>
        <c:numFmt formatCode="General" sourceLinked="1"/>
        <c:majorTickMark val="out"/>
        <c:minorTickMark val="none"/>
        <c:tickLblPos val="nextTo"/>
        <c:spPr>
          <a:ln w="3105">
            <a:solidFill>
              <a:schemeClr val="tx1"/>
            </a:solidFill>
            <a:prstDash val="solid"/>
          </a:ln>
        </c:spPr>
        <c:txPr>
          <a:bodyPr rot="0" vert="horz"/>
          <a:lstStyle/>
          <a:p>
            <a:pPr>
              <a:defRPr sz="1368" b="1" i="0" u="none" strike="noStrike" baseline="0">
                <a:solidFill>
                  <a:srgbClr val="FFFF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0"/>
          <c:min val="0"/>
        </c:scaling>
        <c:delete val="0"/>
        <c:axPos val="l"/>
        <c:minorGridlines>
          <c:spPr>
            <a:ln w="3105">
              <a:solidFill>
                <a:schemeClr val="tx1"/>
              </a:solidFill>
              <a:prstDash val="solid"/>
            </a:ln>
          </c:spPr>
        </c:minorGridlines>
        <c:numFmt formatCode="0" sourceLinked="0"/>
        <c:majorTickMark val="out"/>
        <c:minorTickMark val="none"/>
        <c:tickLblPos val="nextTo"/>
        <c:spPr>
          <a:ln w="3105">
            <a:solidFill>
              <a:schemeClr val="tx1"/>
            </a:solidFill>
            <a:prstDash val="solid"/>
          </a:ln>
        </c:spPr>
        <c:txPr>
          <a:bodyPr rot="0" vert="horz"/>
          <a:lstStyle/>
          <a:p>
            <a:pPr>
              <a:defRPr sz="1368" b="1" i="0" u="none" strike="noStrike" baseline="0">
                <a:solidFill>
                  <a:srgbClr val="FFFF00"/>
                </a:solidFill>
                <a:latin typeface="Arial"/>
                <a:ea typeface="Arial"/>
                <a:cs typeface="Arial"/>
              </a:defRPr>
            </a:pPr>
            <a:endParaRPr lang="en-US"/>
          </a:p>
        </c:txPr>
        <c:crossAx val="219970128"/>
        <c:crosses val="autoZero"/>
        <c:crossBetween val="between"/>
        <c:minorUnit val="3"/>
      </c:valAx>
      <c:spPr>
        <a:solidFill>
          <a:srgbClr val="99CCFF"/>
        </a:solidFill>
        <a:ln w="12419">
          <a:solidFill>
            <a:schemeClr val="tx1"/>
          </a:solidFill>
          <a:prstDash val="solid"/>
        </a:ln>
      </c:spPr>
    </c:plotArea>
    <c:legend>
      <c:legendPos val="r"/>
      <c:layout>
        <c:manualLayout>
          <c:xMode val="edge"/>
          <c:yMode val="edge"/>
          <c:x val="0.70298247675835479"/>
          <c:y val="2.6084912059055172E-2"/>
          <c:w val="0.26415077534004244"/>
          <c:h val="0.29374992355193774"/>
        </c:manualLayout>
      </c:layout>
      <c:overlay val="0"/>
      <c:spPr>
        <a:solidFill>
          <a:srgbClr val="FFFF99"/>
        </a:solidFill>
        <a:ln w="3105">
          <a:solidFill>
            <a:schemeClr val="tx1"/>
          </a:solidFill>
          <a:prstDash val="solid"/>
        </a:ln>
      </c:spPr>
      <c:txPr>
        <a:bodyPr/>
        <a:lstStyle/>
        <a:p>
          <a:pPr>
            <a:defRPr sz="1618" b="0"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0000FF"/>
    </a:solidFill>
    <a:ln w="3105">
      <a:solidFill>
        <a:schemeClr val="tx1"/>
      </a:solidFill>
      <a:prstDash val="solid"/>
    </a:ln>
  </c:spPr>
  <c:txPr>
    <a:bodyPr/>
    <a:lstStyle/>
    <a:p>
      <a:pPr>
        <a:defRPr sz="176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97256296738071E-2"/>
          <c:y val="3.9657307861814026E-2"/>
          <c:w val="0.74555709162308914"/>
          <c:h val="0.84583216071375111"/>
        </c:manualLayout>
      </c:layout>
      <c:lineChart>
        <c:grouping val="standard"/>
        <c:varyColors val="0"/>
        <c:ser>
          <c:idx val="0"/>
          <c:order val="0"/>
          <c:tx>
            <c:strRef>
              <c:f>'OSHA Form 300A'!$AM$77</c:f>
              <c:strCache>
                <c:ptCount val="1"/>
                <c:pt idx="0">
                  <c:v>CY23 NAICS TCIR</c:v>
                </c:pt>
              </c:strCache>
            </c:strRef>
          </c:tx>
          <c:spPr>
            <a:ln w="38100">
              <a:solidFill>
                <a:srgbClr val="00B0F0"/>
              </a:solidFill>
              <a:prstDash val="dash"/>
            </a:ln>
          </c:spPr>
          <c:marker>
            <c:symbol val="none"/>
          </c:marker>
          <c:cat>
            <c:strRef>
              <c:f>'OSHA Form 300A'!$AK$78:$AK$90</c:f>
              <c:strCache>
                <c:ptCount val="13"/>
                <c:pt idx="0">
                  <c:v>CY13</c:v>
                </c:pt>
                <c:pt idx="1">
                  <c:v>CY14</c:v>
                </c:pt>
                <c:pt idx="2">
                  <c:v>CY15</c:v>
                </c:pt>
                <c:pt idx="3">
                  <c:v>CY16</c:v>
                </c:pt>
                <c:pt idx="4">
                  <c:v>CY17</c:v>
                </c:pt>
                <c:pt idx="5">
                  <c:v>CY18</c:v>
                </c:pt>
                <c:pt idx="6">
                  <c:v>CY19</c:v>
                </c:pt>
                <c:pt idx="7">
                  <c:v>CY20</c:v>
                </c:pt>
                <c:pt idx="8">
                  <c:v>CY21</c:v>
                </c:pt>
                <c:pt idx="9">
                  <c:v>CY22</c:v>
                </c:pt>
                <c:pt idx="10">
                  <c:v>CY23</c:v>
                </c:pt>
                <c:pt idx="11">
                  <c:v>CY24</c:v>
                </c:pt>
                <c:pt idx="12">
                  <c:v>CY25</c:v>
                </c:pt>
              </c:strCache>
            </c:strRef>
          </c:cat>
          <c:val>
            <c:numRef>
              <c:f>'OSHA Form 300A'!$AM$78:$AM$90</c:f>
              <c:numCache>
                <c:formatCode>0.0</c:formatCode>
                <c:ptCount val="13"/>
                <c:pt idx="0">
                  <c:v>3.2</c:v>
                </c:pt>
                <c:pt idx="1">
                  <c:v>3.2</c:v>
                </c:pt>
                <c:pt idx="2">
                  <c:v>3.2</c:v>
                </c:pt>
                <c:pt idx="3">
                  <c:v>3.2</c:v>
                </c:pt>
                <c:pt idx="4">
                  <c:v>3.2</c:v>
                </c:pt>
                <c:pt idx="5">
                  <c:v>3.2</c:v>
                </c:pt>
                <c:pt idx="6">
                  <c:v>3.2</c:v>
                </c:pt>
                <c:pt idx="7">
                  <c:v>3.2</c:v>
                </c:pt>
                <c:pt idx="8">
                  <c:v>3.2</c:v>
                </c:pt>
                <c:pt idx="9">
                  <c:v>3.2</c:v>
                </c:pt>
                <c:pt idx="10">
                  <c:v>3.2</c:v>
                </c:pt>
                <c:pt idx="11">
                  <c:v>3.2</c:v>
                </c:pt>
                <c:pt idx="12">
                  <c:v>3.2</c:v>
                </c:pt>
              </c:numCache>
            </c:numRef>
          </c:val>
          <c:smooth val="0"/>
          <c:extLst>
            <c:ext xmlns:c16="http://schemas.microsoft.com/office/drawing/2014/chart" uri="{C3380CC4-5D6E-409C-BE32-E72D297353CC}">
              <c16:uniqueId val="{00000000-DD07-40F1-8F21-89AEA62FE32A}"/>
            </c:ext>
          </c:extLst>
        </c:ser>
        <c:ser>
          <c:idx val="1"/>
          <c:order val="1"/>
          <c:tx>
            <c:strRef>
              <c:f>'OSHA Form 300A'!$AL$77</c:f>
              <c:strCache>
                <c:ptCount val="1"/>
                <c:pt idx="0">
                  <c:v>CY23 NAICS DART</c:v>
                </c:pt>
              </c:strCache>
            </c:strRef>
          </c:tx>
          <c:spPr>
            <a:ln w="38100">
              <a:solidFill>
                <a:srgbClr val="00EE6C"/>
              </a:solidFill>
              <a:prstDash val="dash"/>
            </a:ln>
          </c:spPr>
          <c:marker>
            <c:symbol val="none"/>
          </c:marker>
          <c:cat>
            <c:strRef>
              <c:f>'OSHA Form 300A'!$AK$78:$AK$90</c:f>
              <c:strCache>
                <c:ptCount val="13"/>
                <c:pt idx="0">
                  <c:v>CY13</c:v>
                </c:pt>
                <c:pt idx="1">
                  <c:v>CY14</c:v>
                </c:pt>
                <c:pt idx="2">
                  <c:v>CY15</c:v>
                </c:pt>
                <c:pt idx="3">
                  <c:v>CY16</c:v>
                </c:pt>
                <c:pt idx="4">
                  <c:v>CY17</c:v>
                </c:pt>
                <c:pt idx="5">
                  <c:v>CY18</c:v>
                </c:pt>
                <c:pt idx="6">
                  <c:v>CY19</c:v>
                </c:pt>
                <c:pt idx="7">
                  <c:v>CY20</c:v>
                </c:pt>
                <c:pt idx="8">
                  <c:v>CY21</c:v>
                </c:pt>
                <c:pt idx="9">
                  <c:v>CY22</c:v>
                </c:pt>
                <c:pt idx="10">
                  <c:v>CY23</c:v>
                </c:pt>
                <c:pt idx="11">
                  <c:v>CY24</c:v>
                </c:pt>
                <c:pt idx="12">
                  <c:v>CY25</c:v>
                </c:pt>
              </c:strCache>
            </c:strRef>
          </c:cat>
          <c:val>
            <c:numRef>
              <c:f>'OSHA Form 300A'!$AL$78:$AL$90</c:f>
              <c:numCache>
                <c:formatCode>0.0</c:formatCode>
                <c:ptCount val="13"/>
                <c:pt idx="0">
                  <c:v>1.8</c:v>
                </c:pt>
                <c:pt idx="1">
                  <c:v>1.8</c:v>
                </c:pt>
                <c:pt idx="2">
                  <c:v>1.8</c:v>
                </c:pt>
                <c:pt idx="3">
                  <c:v>1.8</c:v>
                </c:pt>
                <c:pt idx="4">
                  <c:v>1.8</c:v>
                </c:pt>
                <c:pt idx="5">
                  <c:v>1.8</c:v>
                </c:pt>
                <c:pt idx="6">
                  <c:v>1.8</c:v>
                </c:pt>
                <c:pt idx="7">
                  <c:v>1.8</c:v>
                </c:pt>
                <c:pt idx="8">
                  <c:v>1.8</c:v>
                </c:pt>
                <c:pt idx="9">
                  <c:v>1.8</c:v>
                </c:pt>
                <c:pt idx="10">
                  <c:v>1.8</c:v>
                </c:pt>
                <c:pt idx="11">
                  <c:v>1.8</c:v>
                </c:pt>
                <c:pt idx="12">
                  <c:v>1.8</c:v>
                </c:pt>
              </c:numCache>
            </c:numRef>
          </c:val>
          <c:smooth val="0"/>
          <c:extLst>
            <c:ext xmlns:c16="http://schemas.microsoft.com/office/drawing/2014/chart" uri="{C3380CC4-5D6E-409C-BE32-E72D297353CC}">
              <c16:uniqueId val="{00000001-DD07-40F1-8F21-89AEA62FE32A}"/>
            </c:ext>
          </c:extLst>
        </c:ser>
        <c:ser>
          <c:idx val="2"/>
          <c:order val="2"/>
          <c:tx>
            <c:strRef>
              <c:f>'OSHA Form 300A'!$AO$77</c:f>
              <c:strCache>
                <c:ptCount val="1"/>
                <c:pt idx="0">
                  <c:v>TCIR</c:v>
                </c:pt>
              </c:strCache>
            </c:strRef>
          </c:tx>
          <c:spPr>
            <a:ln w="15875">
              <a:solidFill>
                <a:srgbClr val="0C0CB4"/>
              </a:solidFill>
              <a:prstDash val="solid"/>
            </a:ln>
          </c:spPr>
          <c:marker>
            <c:symbol val="x"/>
            <c:size val="5"/>
            <c:spPr>
              <a:solidFill>
                <a:srgbClr val="0C0CB4"/>
              </a:solidFill>
              <a:ln w="9525" cap="sq">
                <a:solidFill>
                  <a:srgbClr val="0C0CB4"/>
                </a:solidFill>
              </a:ln>
            </c:spPr>
          </c:marker>
          <c:dPt>
            <c:idx val="2"/>
            <c:bubble3D val="0"/>
            <c:spPr>
              <a:ln w="15875" cap="rnd">
                <a:solidFill>
                  <a:srgbClr val="0C0CB4"/>
                </a:solidFill>
                <a:prstDash val="solid"/>
              </a:ln>
            </c:spPr>
            <c:extLst>
              <c:ext xmlns:c16="http://schemas.microsoft.com/office/drawing/2014/chart" uri="{C3380CC4-5D6E-409C-BE32-E72D297353CC}">
                <c16:uniqueId val="{00000003-DD07-40F1-8F21-89AEA62FE32A}"/>
              </c:ext>
            </c:extLst>
          </c:dPt>
          <c:cat>
            <c:strRef>
              <c:f>'OSHA Form 300A'!$AK$78:$AK$90</c:f>
              <c:strCache>
                <c:ptCount val="13"/>
                <c:pt idx="0">
                  <c:v>CY13</c:v>
                </c:pt>
                <c:pt idx="1">
                  <c:v>CY14</c:v>
                </c:pt>
                <c:pt idx="2">
                  <c:v>CY15</c:v>
                </c:pt>
                <c:pt idx="3">
                  <c:v>CY16</c:v>
                </c:pt>
                <c:pt idx="4">
                  <c:v>CY17</c:v>
                </c:pt>
                <c:pt idx="5">
                  <c:v>CY18</c:v>
                </c:pt>
                <c:pt idx="6">
                  <c:v>CY19</c:v>
                </c:pt>
                <c:pt idx="7">
                  <c:v>CY20</c:v>
                </c:pt>
                <c:pt idx="8">
                  <c:v>CY21</c:v>
                </c:pt>
                <c:pt idx="9">
                  <c:v>CY22</c:v>
                </c:pt>
                <c:pt idx="10">
                  <c:v>CY23</c:v>
                </c:pt>
                <c:pt idx="11">
                  <c:v>CY24</c:v>
                </c:pt>
                <c:pt idx="12">
                  <c:v>CY25</c:v>
                </c:pt>
              </c:strCache>
            </c:strRef>
          </c:cat>
          <c:val>
            <c:numRef>
              <c:f>'OSHA Form 300A'!$AO$78:$AO$90</c:f>
              <c:numCache>
                <c:formatCode>0.0</c:formatCode>
                <c:ptCount val="13"/>
                <c:pt idx="0">
                  <c:v>1.5</c:v>
                </c:pt>
                <c:pt idx="1">
                  <c:v>1.5</c:v>
                </c:pt>
                <c:pt idx="2">
                  <c:v>1.5</c:v>
                </c:pt>
                <c:pt idx="3">
                  <c:v>1.5</c:v>
                </c:pt>
                <c:pt idx="4">
                  <c:v>1.1000000000000001</c:v>
                </c:pt>
                <c:pt idx="5">
                  <c:v>0.9</c:v>
                </c:pt>
                <c:pt idx="6">
                  <c:v>1.4</c:v>
                </c:pt>
                <c:pt idx="7">
                  <c:v>0.9</c:v>
                </c:pt>
                <c:pt idx="8">
                  <c:v>1</c:v>
                </c:pt>
                <c:pt idx="9">
                  <c:v>0.9</c:v>
                </c:pt>
                <c:pt idx="10">
                  <c:v>0.90462228062061611</c:v>
                </c:pt>
                <c:pt idx="11">
                  <c:v>0.9</c:v>
                </c:pt>
                <c:pt idx="12">
                  <c:v>1</c:v>
                </c:pt>
              </c:numCache>
            </c:numRef>
          </c:val>
          <c:smooth val="0"/>
          <c:extLst>
            <c:ext xmlns:c16="http://schemas.microsoft.com/office/drawing/2014/chart" uri="{C3380CC4-5D6E-409C-BE32-E72D297353CC}">
              <c16:uniqueId val="{00000004-DD07-40F1-8F21-89AEA62FE32A}"/>
            </c:ext>
          </c:extLst>
        </c:ser>
        <c:ser>
          <c:idx val="3"/>
          <c:order val="3"/>
          <c:tx>
            <c:strRef>
              <c:f>'OSHA Form 300A'!$AN$77</c:f>
              <c:strCache>
                <c:ptCount val="1"/>
                <c:pt idx="0">
                  <c:v>DART</c:v>
                </c:pt>
              </c:strCache>
            </c:strRef>
          </c:tx>
          <c:spPr>
            <a:ln w="15875" cap="rnd">
              <a:solidFill>
                <a:srgbClr val="267C30"/>
              </a:solidFill>
              <a:prstDash val="solid"/>
              <a:headEnd type="none"/>
              <a:tailEnd type="none"/>
            </a:ln>
          </c:spPr>
          <c:marker>
            <c:symbol val="square"/>
            <c:size val="5"/>
            <c:spPr>
              <a:solidFill>
                <a:srgbClr val="267C30"/>
              </a:solidFill>
              <a:ln w="9525">
                <a:solidFill>
                  <a:srgbClr val="267C30"/>
                </a:solidFill>
              </a:ln>
            </c:spPr>
          </c:marker>
          <c:cat>
            <c:strRef>
              <c:f>'OSHA Form 300A'!$AK$78:$AK$90</c:f>
              <c:strCache>
                <c:ptCount val="13"/>
                <c:pt idx="0">
                  <c:v>CY13</c:v>
                </c:pt>
                <c:pt idx="1">
                  <c:v>CY14</c:v>
                </c:pt>
                <c:pt idx="2">
                  <c:v>CY15</c:v>
                </c:pt>
                <c:pt idx="3">
                  <c:v>CY16</c:v>
                </c:pt>
                <c:pt idx="4">
                  <c:v>CY17</c:v>
                </c:pt>
                <c:pt idx="5">
                  <c:v>CY18</c:v>
                </c:pt>
                <c:pt idx="6">
                  <c:v>CY19</c:v>
                </c:pt>
                <c:pt idx="7">
                  <c:v>CY20</c:v>
                </c:pt>
                <c:pt idx="8">
                  <c:v>CY21</c:v>
                </c:pt>
                <c:pt idx="9">
                  <c:v>CY22</c:v>
                </c:pt>
                <c:pt idx="10">
                  <c:v>CY23</c:v>
                </c:pt>
                <c:pt idx="11">
                  <c:v>CY24</c:v>
                </c:pt>
                <c:pt idx="12">
                  <c:v>CY25</c:v>
                </c:pt>
              </c:strCache>
            </c:strRef>
          </c:cat>
          <c:val>
            <c:numRef>
              <c:f>'OSHA Form 300A'!$AN$78:$AN$90</c:f>
              <c:numCache>
                <c:formatCode>0.0</c:formatCode>
                <c:ptCount val="13"/>
                <c:pt idx="0">
                  <c:v>1</c:v>
                </c:pt>
                <c:pt idx="1">
                  <c:v>0.5</c:v>
                </c:pt>
                <c:pt idx="2">
                  <c:v>0.7</c:v>
                </c:pt>
                <c:pt idx="3">
                  <c:v>0.5</c:v>
                </c:pt>
                <c:pt idx="4">
                  <c:v>0.4</c:v>
                </c:pt>
                <c:pt idx="5">
                  <c:v>0.5</c:v>
                </c:pt>
                <c:pt idx="6">
                  <c:v>0.2</c:v>
                </c:pt>
                <c:pt idx="7">
                  <c:v>0.8</c:v>
                </c:pt>
                <c:pt idx="8">
                  <c:v>0.6</c:v>
                </c:pt>
                <c:pt idx="9">
                  <c:v>0.4</c:v>
                </c:pt>
                <c:pt idx="10">
                  <c:v>0.67846671046546214</c:v>
                </c:pt>
                <c:pt idx="11">
                  <c:v>0.9</c:v>
                </c:pt>
                <c:pt idx="12">
                  <c:v>0</c:v>
                </c:pt>
              </c:numCache>
            </c:numRef>
          </c:val>
          <c:smooth val="0"/>
          <c:extLst>
            <c:ext xmlns:c16="http://schemas.microsoft.com/office/drawing/2014/chart" uri="{C3380CC4-5D6E-409C-BE32-E72D297353CC}">
              <c16:uniqueId val="{00000005-DD07-40F1-8F21-89AEA62FE32A}"/>
            </c:ext>
          </c:extLst>
        </c:ser>
        <c:dLbls>
          <c:showLegendKey val="0"/>
          <c:showVal val="0"/>
          <c:showCatName val="0"/>
          <c:showSerName val="0"/>
          <c:showPercent val="0"/>
          <c:showBubbleSize val="0"/>
        </c:dLbls>
        <c:smooth val="0"/>
        <c:axId val="364098272"/>
        <c:axId val="1"/>
      </c:lineChart>
      <c:catAx>
        <c:axId val="36409827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0.0" sourceLinked="1"/>
        <c:majorTickMark val="out"/>
        <c:minorTickMark val="none"/>
        <c:tickLblPos val="nextTo"/>
        <c:spPr>
          <a:ln>
            <a:noFill/>
          </a:ln>
        </c:spPr>
        <c:txPr>
          <a:bodyPr rot="0" vert="horz"/>
          <a:lstStyle/>
          <a:p>
            <a:pPr>
              <a:defRPr sz="1000" b="0" i="0" u="none" strike="noStrike" baseline="0">
                <a:solidFill>
                  <a:srgbClr val="000000"/>
                </a:solidFill>
                <a:latin typeface="Calibri"/>
                <a:ea typeface="Calibri"/>
                <a:cs typeface="Calibri"/>
              </a:defRPr>
            </a:pPr>
            <a:endParaRPr lang="en-US"/>
          </a:p>
        </c:txPr>
        <c:crossAx val="364098272"/>
        <c:crosses val="autoZero"/>
        <c:crossBetween val="between"/>
      </c:valAx>
    </c:plotArea>
    <c:legend>
      <c:legendPos val="r"/>
      <c:legendEntry>
        <c:idx val="0"/>
        <c:txPr>
          <a:bodyPr/>
          <a:lstStyle/>
          <a:p>
            <a:pPr>
              <a:defRPr sz="1000" b="1" i="0" u="none" strike="noStrike" baseline="0">
                <a:solidFill>
                  <a:srgbClr val="000000"/>
                </a:solidFill>
                <a:latin typeface="Calibri"/>
                <a:ea typeface="Calibri"/>
                <a:cs typeface="Calibri"/>
              </a:defRPr>
            </a:pPr>
            <a:endParaRPr lang="en-US"/>
          </a:p>
        </c:txPr>
      </c:legendEntry>
      <c:legendEntry>
        <c:idx val="1"/>
        <c:txPr>
          <a:bodyPr/>
          <a:lstStyle/>
          <a:p>
            <a:pPr>
              <a:defRPr sz="1000" b="1" i="0" u="none" strike="noStrike" baseline="0">
                <a:solidFill>
                  <a:srgbClr val="000000"/>
                </a:solidFill>
                <a:latin typeface="Calibri"/>
                <a:ea typeface="Calibri"/>
                <a:cs typeface="Calibri"/>
              </a:defRPr>
            </a:pPr>
            <a:endParaRPr lang="en-US"/>
          </a:p>
        </c:txPr>
      </c:legendEntry>
      <c:legendEntry>
        <c:idx val="2"/>
        <c:txPr>
          <a:bodyPr/>
          <a:lstStyle/>
          <a:p>
            <a:pPr>
              <a:defRPr sz="1000" b="1" i="0" u="none" strike="noStrike" baseline="0">
                <a:solidFill>
                  <a:srgbClr val="000000"/>
                </a:solidFill>
                <a:latin typeface="Calibri"/>
                <a:ea typeface="Calibri"/>
                <a:cs typeface="Calibri"/>
              </a:defRPr>
            </a:pPr>
            <a:endParaRPr lang="en-US"/>
          </a:p>
        </c:txPr>
      </c:legendEntry>
      <c:legendEntry>
        <c:idx val="3"/>
        <c:txPr>
          <a:bodyPr/>
          <a:lstStyle/>
          <a:p>
            <a:pPr>
              <a:defRPr sz="1000" b="1" i="0" u="none" strike="noStrike" baseline="0">
                <a:solidFill>
                  <a:srgbClr val="000000"/>
                </a:solidFill>
                <a:latin typeface="Calibri"/>
                <a:ea typeface="Calibri"/>
                <a:cs typeface="Calibri"/>
              </a:defRPr>
            </a:pPr>
            <a:endParaRPr lang="en-US"/>
          </a:p>
        </c:txPr>
      </c:legendEntry>
      <c:layout>
        <c:manualLayout>
          <c:xMode val="edge"/>
          <c:yMode val="edge"/>
          <c:x val="0.82546751090771942"/>
          <c:y val="0.28902316360723035"/>
          <c:w val="0.17453248909228056"/>
          <c:h val="0.26859842924895178"/>
        </c:manualLayout>
      </c:layout>
      <c:overlay val="0"/>
      <c:txPr>
        <a:bodyPr/>
        <a:lstStyle/>
        <a:p>
          <a:pPr>
            <a:defRPr sz="100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25400">
      <a:solidFill>
        <a:sysClr val="windowText" lastClr="000000"/>
      </a:solidFill>
    </a:ln>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541749531361731E-2"/>
          <c:y val="4.9099836333878884E-2"/>
          <c:w val="0.9216216143593251"/>
          <c:h val="0.66031208159148269"/>
        </c:manualLayout>
      </c:layout>
      <c:barChart>
        <c:barDir val="col"/>
        <c:grouping val="clustered"/>
        <c:varyColors val="0"/>
        <c:ser>
          <c:idx val="9"/>
          <c:order val="0"/>
          <c:tx>
            <c:strRef>
              <c:f>Sheet1!$A$20</c:f>
              <c:strCache>
                <c:ptCount val="1"/>
                <c:pt idx="0">
                  <c:v>FY22</c:v>
                </c:pt>
              </c:strCache>
            </c:strRef>
          </c:tx>
          <c:spPr>
            <a:solidFill>
              <a:srgbClr val="FF0000"/>
            </a:solidFill>
            <a:ln w="1929">
              <a:solidFill>
                <a:schemeClr val="tx1"/>
              </a:solidFill>
              <a:prstDash val="solid"/>
            </a:ln>
          </c:spPr>
          <c:invertIfNegative val="0"/>
          <c:cat>
            <c:strRef>
              <c:f>Sheet1!$B$1:$AB$1</c:f>
              <c:strCache>
                <c:ptCount val="26"/>
                <c:pt idx="0">
                  <c:v>Admin</c:v>
                </c:pt>
                <c:pt idx="1">
                  <c:v>Compressed Gas</c:v>
                </c:pt>
                <c:pt idx="2">
                  <c:v>Confined Space</c:v>
                </c:pt>
                <c:pt idx="3">
                  <c:v>Design</c:v>
                </c:pt>
                <c:pt idx="4">
                  <c:v>Equip</c:v>
                </c:pt>
                <c:pt idx="5">
                  <c:v>Electrical</c:v>
                </c:pt>
                <c:pt idx="6">
                  <c:v>Egress</c:v>
                </c:pt>
                <c:pt idx="7">
                  <c:v>Environ</c:v>
                </c:pt>
                <c:pt idx="8">
                  <c:v>Explosive/Range</c:v>
                </c:pt>
                <c:pt idx="9">
                  <c:v>Fall Protection</c:v>
                </c:pt>
                <c:pt idx="10">
                  <c:v>Fire Prev</c:v>
                </c:pt>
                <c:pt idx="11">
                  <c:v>Guards</c:v>
                </c:pt>
                <c:pt idx="12">
                  <c:v>HAZMAT/HAZCOM</c:v>
                </c:pt>
                <c:pt idx="13">
                  <c:v>Hearing/Sight</c:v>
                </c:pt>
                <c:pt idx="14">
                  <c:v>Housekeeping</c:v>
                </c:pt>
                <c:pt idx="15">
                  <c:v>LOTO</c:v>
                </c:pt>
                <c:pt idx="16">
                  <c:v>Sanitation</c:v>
                </c:pt>
                <c:pt idx="17">
                  <c:v>Work Practices</c:v>
                </c:pt>
                <c:pt idx="18">
                  <c:v>PPE</c:v>
                </c:pt>
                <c:pt idx="19">
                  <c:v>Med &amp; First Aid</c:v>
                </c:pt>
                <c:pt idx="20">
                  <c:v>Respirator</c:v>
                </c:pt>
                <c:pt idx="21">
                  <c:v>MHE</c:v>
                </c:pt>
                <c:pt idx="22">
                  <c:v>MHS</c:v>
                </c:pt>
                <c:pt idx="23">
                  <c:v>Welding/Cutting</c:v>
                </c:pt>
                <c:pt idx="24">
                  <c:v>Walking/Working</c:v>
                </c:pt>
                <c:pt idx="25">
                  <c:v>Other</c:v>
                </c:pt>
              </c:strCache>
            </c:strRef>
          </c:cat>
          <c:val>
            <c:numRef>
              <c:f>Sheet1!$B$20:$AB$20</c:f>
              <c:numCache>
                <c:formatCode>General</c:formatCode>
                <c:ptCount val="26"/>
                <c:pt idx="0">
                  <c:v>32</c:v>
                </c:pt>
                <c:pt idx="1">
                  <c:v>1</c:v>
                </c:pt>
                <c:pt idx="4">
                  <c:v>1</c:v>
                </c:pt>
                <c:pt idx="5">
                  <c:v>65</c:v>
                </c:pt>
                <c:pt idx="6">
                  <c:v>15</c:v>
                </c:pt>
                <c:pt idx="8">
                  <c:v>1</c:v>
                </c:pt>
                <c:pt idx="10">
                  <c:v>38</c:v>
                </c:pt>
                <c:pt idx="11">
                  <c:v>3</c:v>
                </c:pt>
                <c:pt idx="12">
                  <c:v>6</c:v>
                </c:pt>
                <c:pt idx="13">
                  <c:v>1</c:v>
                </c:pt>
                <c:pt idx="14">
                  <c:v>15</c:v>
                </c:pt>
                <c:pt idx="16">
                  <c:v>13</c:v>
                </c:pt>
                <c:pt idx="20">
                  <c:v>1</c:v>
                </c:pt>
                <c:pt idx="21">
                  <c:v>2</c:v>
                </c:pt>
                <c:pt idx="22">
                  <c:v>2</c:v>
                </c:pt>
                <c:pt idx="23">
                  <c:v>3</c:v>
                </c:pt>
                <c:pt idx="24">
                  <c:v>5</c:v>
                </c:pt>
                <c:pt idx="25">
                  <c:v>6</c:v>
                </c:pt>
              </c:numCache>
            </c:numRef>
          </c:val>
          <c:extLst>
            <c:ext xmlns:c16="http://schemas.microsoft.com/office/drawing/2014/chart" uri="{C3380CC4-5D6E-409C-BE32-E72D297353CC}">
              <c16:uniqueId val="{00000000-FF7D-48D7-B315-0BA584D6F753}"/>
            </c:ext>
          </c:extLst>
        </c:ser>
        <c:ser>
          <c:idx val="10"/>
          <c:order val="1"/>
          <c:tx>
            <c:strRef>
              <c:f>Sheet1!$A$21</c:f>
              <c:strCache>
                <c:ptCount val="1"/>
                <c:pt idx="0">
                  <c:v>FY23</c:v>
                </c:pt>
              </c:strCache>
            </c:strRef>
          </c:tx>
          <c:spPr>
            <a:solidFill>
              <a:srgbClr val="0000FF"/>
            </a:solidFill>
          </c:spPr>
          <c:invertIfNegative val="0"/>
          <c:dPt>
            <c:idx val="5"/>
            <c:invertIfNegative val="0"/>
            <c:bubble3D val="0"/>
            <c:spPr>
              <a:solidFill>
                <a:srgbClr val="0000FF"/>
              </a:solidFill>
              <a:ln>
                <a:solidFill>
                  <a:srgbClr val="0066FF"/>
                </a:solidFill>
              </a:ln>
            </c:spPr>
            <c:extLst>
              <c:ext xmlns:c16="http://schemas.microsoft.com/office/drawing/2014/chart" uri="{C3380CC4-5D6E-409C-BE32-E72D297353CC}">
                <c16:uniqueId val="{00000001-35D1-42A3-B01E-58C89A187ADF}"/>
              </c:ext>
            </c:extLst>
          </c:dPt>
          <c:cat>
            <c:strRef>
              <c:f>Sheet1!$B$1:$AB$1</c:f>
              <c:strCache>
                <c:ptCount val="26"/>
                <c:pt idx="0">
                  <c:v>Admin</c:v>
                </c:pt>
                <c:pt idx="1">
                  <c:v>Compressed Gas</c:v>
                </c:pt>
                <c:pt idx="2">
                  <c:v>Confined Space</c:v>
                </c:pt>
                <c:pt idx="3">
                  <c:v>Design</c:v>
                </c:pt>
                <c:pt idx="4">
                  <c:v>Equip</c:v>
                </c:pt>
                <c:pt idx="5">
                  <c:v>Electrical</c:v>
                </c:pt>
                <c:pt idx="6">
                  <c:v>Egress</c:v>
                </c:pt>
                <c:pt idx="7">
                  <c:v>Environ</c:v>
                </c:pt>
                <c:pt idx="8">
                  <c:v>Explosive/Range</c:v>
                </c:pt>
                <c:pt idx="9">
                  <c:v>Fall Protection</c:v>
                </c:pt>
                <c:pt idx="10">
                  <c:v>Fire Prev</c:v>
                </c:pt>
                <c:pt idx="11">
                  <c:v>Guards</c:v>
                </c:pt>
                <c:pt idx="12">
                  <c:v>HAZMAT/HAZCOM</c:v>
                </c:pt>
                <c:pt idx="13">
                  <c:v>Hearing/Sight</c:v>
                </c:pt>
                <c:pt idx="14">
                  <c:v>Housekeeping</c:v>
                </c:pt>
                <c:pt idx="15">
                  <c:v>LOTO</c:v>
                </c:pt>
                <c:pt idx="16">
                  <c:v>Sanitation</c:v>
                </c:pt>
                <c:pt idx="17">
                  <c:v>Work Practices</c:v>
                </c:pt>
                <c:pt idx="18">
                  <c:v>PPE</c:v>
                </c:pt>
                <c:pt idx="19">
                  <c:v>Med &amp; First Aid</c:v>
                </c:pt>
                <c:pt idx="20">
                  <c:v>Respirator</c:v>
                </c:pt>
                <c:pt idx="21">
                  <c:v>MHE</c:v>
                </c:pt>
                <c:pt idx="22">
                  <c:v>MHS</c:v>
                </c:pt>
                <c:pt idx="23">
                  <c:v>Welding/Cutting</c:v>
                </c:pt>
                <c:pt idx="24">
                  <c:v>Walking/Working</c:v>
                </c:pt>
                <c:pt idx="25">
                  <c:v>Other</c:v>
                </c:pt>
              </c:strCache>
            </c:strRef>
          </c:cat>
          <c:val>
            <c:numRef>
              <c:f>Sheet1!$B$21:$AB$21</c:f>
              <c:numCache>
                <c:formatCode>General</c:formatCode>
                <c:ptCount val="26"/>
                <c:pt idx="0">
                  <c:v>58</c:v>
                </c:pt>
                <c:pt idx="1">
                  <c:v>5</c:v>
                </c:pt>
                <c:pt idx="2">
                  <c:v>2</c:v>
                </c:pt>
                <c:pt idx="5">
                  <c:v>72</c:v>
                </c:pt>
                <c:pt idx="6">
                  <c:v>14</c:v>
                </c:pt>
                <c:pt idx="9">
                  <c:v>1</c:v>
                </c:pt>
                <c:pt idx="10">
                  <c:v>15</c:v>
                </c:pt>
                <c:pt idx="11">
                  <c:v>1</c:v>
                </c:pt>
                <c:pt idx="12">
                  <c:v>10</c:v>
                </c:pt>
                <c:pt idx="14">
                  <c:v>11</c:v>
                </c:pt>
                <c:pt idx="16">
                  <c:v>1</c:v>
                </c:pt>
                <c:pt idx="18">
                  <c:v>2</c:v>
                </c:pt>
                <c:pt idx="19">
                  <c:v>5</c:v>
                </c:pt>
                <c:pt idx="21">
                  <c:v>1</c:v>
                </c:pt>
                <c:pt idx="24">
                  <c:v>7</c:v>
                </c:pt>
                <c:pt idx="25">
                  <c:v>8</c:v>
                </c:pt>
              </c:numCache>
            </c:numRef>
          </c:val>
          <c:extLst>
            <c:ext xmlns:c16="http://schemas.microsoft.com/office/drawing/2014/chart" uri="{C3380CC4-5D6E-409C-BE32-E72D297353CC}">
              <c16:uniqueId val="{00000001-FF7D-48D7-B315-0BA584D6F753}"/>
            </c:ext>
          </c:extLst>
        </c:ser>
        <c:ser>
          <c:idx val="11"/>
          <c:order val="2"/>
          <c:tx>
            <c:strRef>
              <c:f>Sheet1!$A$22</c:f>
              <c:strCache>
                <c:ptCount val="1"/>
                <c:pt idx="0">
                  <c:v>FY24</c:v>
                </c:pt>
              </c:strCache>
            </c:strRef>
          </c:tx>
          <c:spPr>
            <a:solidFill>
              <a:schemeClr val="tx1"/>
            </a:solidFill>
          </c:spPr>
          <c:invertIfNegative val="0"/>
          <c:cat>
            <c:strRef>
              <c:f>Sheet1!$B$1:$AB$1</c:f>
              <c:strCache>
                <c:ptCount val="26"/>
                <c:pt idx="0">
                  <c:v>Admin</c:v>
                </c:pt>
                <c:pt idx="1">
                  <c:v>Compressed Gas</c:v>
                </c:pt>
                <c:pt idx="2">
                  <c:v>Confined Space</c:v>
                </c:pt>
                <c:pt idx="3">
                  <c:v>Design</c:v>
                </c:pt>
                <c:pt idx="4">
                  <c:v>Equip</c:v>
                </c:pt>
                <c:pt idx="5">
                  <c:v>Electrical</c:v>
                </c:pt>
                <c:pt idx="6">
                  <c:v>Egress</c:v>
                </c:pt>
                <c:pt idx="7">
                  <c:v>Environ</c:v>
                </c:pt>
                <c:pt idx="8">
                  <c:v>Explosive/Range</c:v>
                </c:pt>
                <c:pt idx="9">
                  <c:v>Fall Protection</c:v>
                </c:pt>
                <c:pt idx="10">
                  <c:v>Fire Prev</c:v>
                </c:pt>
                <c:pt idx="11">
                  <c:v>Guards</c:v>
                </c:pt>
                <c:pt idx="12">
                  <c:v>HAZMAT/HAZCOM</c:v>
                </c:pt>
                <c:pt idx="13">
                  <c:v>Hearing/Sight</c:v>
                </c:pt>
                <c:pt idx="14">
                  <c:v>Housekeeping</c:v>
                </c:pt>
                <c:pt idx="15">
                  <c:v>LOTO</c:v>
                </c:pt>
                <c:pt idx="16">
                  <c:v>Sanitation</c:v>
                </c:pt>
                <c:pt idx="17">
                  <c:v>Work Practices</c:v>
                </c:pt>
                <c:pt idx="18">
                  <c:v>PPE</c:v>
                </c:pt>
                <c:pt idx="19">
                  <c:v>Med &amp; First Aid</c:v>
                </c:pt>
                <c:pt idx="20">
                  <c:v>Respirator</c:v>
                </c:pt>
                <c:pt idx="21">
                  <c:v>MHE</c:v>
                </c:pt>
                <c:pt idx="22">
                  <c:v>MHS</c:v>
                </c:pt>
                <c:pt idx="23">
                  <c:v>Welding/Cutting</c:v>
                </c:pt>
                <c:pt idx="24">
                  <c:v>Walking/Working</c:v>
                </c:pt>
                <c:pt idx="25">
                  <c:v>Other</c:v>
                </c:pt>
              </c:strCache>
            </c:strRef>
          </c:cat>
          <c:val>
            <c:numRef>
              <c:f>Sheet1!$B$22:$AB$22</c:f>
              <c:numCache>
                <c:formatCode>General</c:formatCode>
                <c:ptCount val="26"/>
                <c:pt idx="0">
                  <c:v>44</c:v>
                </c:pt>
                <c:pt idx="1">
                  <c:v>3</c:v>
                </c:pt>
                <c:pt idx="2">
                  <c:v>2</c:v>
                </c:pt>
                <c:pt idx="4">
                  <c:v>32</c:v>
                </c:pt>
                <c:pt idx="5">
                  <c:v>89</c:v>
                </c:pt>
                <c:pt idx="6">
                  <c:v>41</c:v>
                </c:pt>
                <c:pt idx="9">
                  <c:v>25</c:v>
                </c:pt>
                <c:pt idx="10">
                  <c:v>90</c:v>
                </c:pt>
                <c:pt idx="11">
                  <c:v>2</c:v>
                </c:pt>
                <c:pt idx="12">
                  <c:v>10</c:v>
                </c:pt>
                <c:pt idx="13">
                  <c:v>1</c:v>
                </c:pt>
                <c:pt idx="14">
                  <c:v>13</c:v>
                </c:pt>
                <c:pt idx="15">
                  <c:v>1</c:v>
                </c:pt>
                <c:pt idx="16">
                  <c:v>5</c:v>
                </c:pt>
                <c:pt idx="18">
                  <c:v>2</c:v>
                </c:pt>
                <c:pt idx="19">
                  <c:v>1</c:v>
                </c:pt>
                <c:pt idx="20">
                  <c:v>1</c:v>
                </c:pt>
                <c:pt idx="21">
                  <c:v>7</c:v>
                </c:pt>
                <c:pt idx="22">
                  <c:v>9</c:v>
                </c:pt>
                <c:pt idx="24">
                  <c:v>10</c:v>
                </c:pt>
                <c:pt idx="25">
                  <c:v>12</c:v>
                </c:pt>
              </c:numCache>
            </c:numRef>
          </c:val>
          <c:extLst>
            <c:ext xmlns:c16="http://schemas.microsoft.com/office/drawing/2014/chart" uri="{C3380CC4-5D6E-409C-BE32-E72D297353CC}">
              <c16:uniqueId val="{00000002-FF7D-48D7-B315-0BA584D6F753}"/>
            </c:ext>
          </c:extLst>
        </c:ser>
        <c:ser>
          <c:idx val="12"/>
          <c:order val="3"/>
          <c:tx>
            <c:strRef>
              <c:f>Sheet1!$A$23</c:f>
              <c:strCache>
                <c:ptCount val="1"/>
                <c:pt idx="0">
                  <c:v>FY25</c:v>
                </c:pt>
              </c:strCache>
            </c:strRef>
          </c:tx>
          <c:spPr>
            <a:solidFill>
              <a:srgbClr val="00CC00"/>
            </a:solidFill>
          </c:spPr>
          <c:invertIfNegative val="0"/>
          <c:cat>
            <c:strRef>
              <c:f>Sheet1!$B$1:$AB$1</c:f>
              <c:strCache>
                <c:ptCount val="26"/>
                <c:pt idx="0">
                  <c:v>Admin</c:v>
                </c:pt>
                <c:pt idx="1">
                  <c:v>Compressed Gas</c:v>
                </c:pt>
                <c:pt idx="2">
                  <c:v>Confined Space</c:v>
                </c:pt>
                <c:pt idx="3">
                  <c:v>Design</c:v>
                </c:pt>
                <c:pt idx="4">
                  <c:v>Equip</c:v>
                </c:pt>
                <c:pt idx="5">
                  <c:v>Electrical</c:v>
                </c:pt>
                <c:pt idx="6">
                  <c:v>Egress</c:v>
                </c:pt>
                <c:pt idx="7">
                  <c:v>Environ</c:v>
                </c:pt>
                <c:pt idx="8">
                  <c:v>Explosive/Range</c:v>
                </c:pt>
                <c:pt idx="9">
                  <c:v>Fall Protection</c:v>
                </c:pt>
                <c:pt idx="10">
                  <c:v>Fire Prev</c:v>
                </c:pt>
                <c:pt idx="11">
                  <c:v>Guards</c:v>
                </c:pt>
                <c:pt idx="12">
                  <c:v>HAZMAT/HAZCOM</c:v>
                </c:pt>
                <c:pt idx="13">
                  <c:v>Hearing/Sight</c:v>
                </c:pt>
                <c:pt idx="14">
                  <c:v>Housekeeping</c:v>
                </c:pt>
                <c:pt idx="15">
                  <c:v>LOTO</c:v>
                </c:pt>
                <c:pt idx="16">
                  <c:v>Sanitation</c:v>
                </c:pt>
                <c:pt idx="17">
                  <c:v>Work Practices</c:v>
                </c:pt>
                <c:pt idx="18">
                  <c:v>PPE</c:v>
                </c:pt>
                <c:pt idx="19">
                  <c:v>Med &amp; First Aid</c:v>
                </c:pt>
                <c:pt idx="20">
                  <c:v>Respirator</c:v>
                </c:pt>
                <c:pt idx="21">
                  <c:v>MHE</c:v>
                </c:pt>
                <c:pt idx="22">
                  <c:v>MHS</c:v>
                </c:pt>
                <c:pt idx="23">
                  <c:v>Welding/Cutting</c:v>
                </c:pt>
                <c:pt idx="24">
                  <c:v>Walking/Working</c:v>
                </c:pt>
                <c:pt idx="25">
                  <c:v>Other</c:v>
                </c:pt>
              </c:strCache>
            </c:strRef>
          </c:cat>
          <c:val>
            <c:numRef>
              <c:f>Sheet1!$B$23:$AB$23</c:f>
              <c:numCache>
                <c:formatCode>General</c:formatCode>
                <c:ptCount val="26"/>
                <c:pt idx="0">
                  <c:v>23</c:v>
                </c:pt>
                <c:pt idx="1">
                  <c:v>3</c:v>
                </c:pt>
                <c:pt idx="2">
                  <c:v>2</c:v>
                </c:pt>
                <c:pt idx="5">
                  <c:v>67</c:v>
                </c:pt>
                <c:pt idx="6">
                  <c:v>13</c:v>
                </c:pt>
                <c:pt idx="9">
                  <c:v>1</c:v>
                </c:pt>
                <c:pt idx="10">
                  <c:v>53</c:v>
                </c:pt>
                <c:pt idx="11">
                  <c:v>1</c:v>
                </c:pt>
                <c:pt idx="12">
                  <c:v>13</c:v>
                </c:pt>
                <c:pt idx="14">
                  <c:v>22</c:v>
                </c:pt>
                <c:pt idx="16">
                  <c:v>3</c:v>
                </c:pt>
                <c:pt idx="18">
                  <c:v>5</c:v>
                </c:pt>
                <c:pt idx="19">
                  <c:v>1</c:v>
                </c:pt>
                <c:pt idx="21">
                  <c:v>4</c:v>
                </c:pt>
                <c:pt idx="22">
                  <c:v>3</c:v>
                </c:pt>
                <c:pt idx="24">
                  <c:v>9</c:v>
                </c:pt>
                <c:pt idx="25">
                  <c:v>4</c:v>
                </c:pt>
              </c:numCache>
            </c:numRef>
          </c:val>
          <c:extLst>
            <c:ext xmlns:c16="http://schemas.microsoft.com/office/drawing/2014/chart" uri="{C3380CC4-5D6E-409C-BE32-E72D297353CC}">
              <c16:uniqueId val="{00000003-FF7D-48D7-B315-0BA584D6F753}"/>
            </c:ext>
          </c:extLst>
        </c:ser>
        <c:ser>
          <c:idx val="13"/>
          <c:order val="4"/>
          <c:tx>
            <c:strRef>
              <c:f>Sheet1!$A$24</c:f>
              <c:strCache>
                <c:ptCount val="1"/>
                <c:pt idx="0">
                  <c:v>FY26</c:v>
                </c:pt>
              </c:strCache>
            </c:strRef>
          </c:tx>
          <c:spPr>
            <a:solidFill>
              <a:srgbClr val="FFC000"/>
            </a:solidFill>
          </c:spPr>
          <c:invertIfNegative val="0"/>
          <c:cat>
            <c:strRef>
              <c:f>Sheet1!$B$1:$AB$1</c:f>
              <c:strCache>
                <c:ptCount val="26"/>
                <c:pt idx="0">
                  <c:v>Admin</c:v>
                </c:pt>
                <c:pt idx="1">
                  <c:v>Compressed Gas</c:v>
                </c:pt>
                <c:pt idx="2">
                  <c:v>Confined Space</c:v>
                </c:pt>
                <c:pt idx="3">
                  <c:v>Design</c:v>
                </c:pt>
                <c:pt idx="4">
                  <c:v>Equip</c:v>
                </c:pt>
                <c:pt idx="5">
                  <c:v>Electrical</c:v>
                </c:pt>
                <c:pt idx="6">
                  <c:v>Egress</c:v>
                </c:pt>
                <c:pt idx="7">
                  <c:v>Environ</c:v>
                </c:pt>
                <c:pt idx="8">
                  <c:v>Explosive/Range</c:v>
                </c:pt>
                <c:pt idx="9">
                  <c:v>Fall Protection</c:v>
                </c:pt>
                <c:pt idx="10">
                  <c:v>Fire Prev</c:v>
                </c:pt>
                <c:pt idx="11">
                  <c:v>Guards</c:v>
                </c:pt>
                <c:pt idx="12">
                  <c:v>HAZMAT/HAZCOM</c:v>
                </c:pt>
                <c:pt idx="13">
                  <c:v>Hearing/Sight</c:v>
                </c:pt>
                <c:pt idx="14">
                  <c:v>Housekeeping</c:v>
                </c:pt>
                <c:pt idx="15">
                  <c:v>LOTO</c:v>
                </c:pt>
                <c:pt idx="16">
                  <c:v>Sanitation</c:v>
                </c:pt>
                <c:pt idx="17">
                  <c:v>Work Practices</c:v>
                </c:pt>
                <c:pt idx="18">
                  <c:v>PPE</c:v>
                </c:pt>
                <c:pt idx="19">
                  <c:v>Med &amp; First Aid</c:v>
                </c:pt>
                <c:pt idx="20">
                  <c:v>Respirator</c:v>
                </c:pt>
                <c:pt idx="21">
                  <c:v>MHE</c:v>
                </c:pt>
                <c:pt idx="22">
                  <c:v>MHS</c:v>
                </c:pt>
                <c:pt idx="23">
                  <c:v>Welding/Cutting</c:v>
                </c:pt>
                <c:pt idx="24">
                  <c:v>Walking/Working</c:v>
                </c:pt>
                <c:pt idx="25">
                  <c:v>Other</c:v>
                </c:pt>
              </c:strCache>
            </c:strRef>
          </c:cat>
          <c:val>
            <c:numRef>
              <c:f>Sheet1!$B$24:$AB$24</c:f>
              <c:numCache>
                <c:formatCode>General</c:formatCode>
                <c:ptCount val="26"/>
              </c:numCache>
            </c:numRef>
          </c:val>
          <c:extLst>
            <c:ext xmlns:c16="http://schemas.microsoft.com/office/drawing/2014/chart" uri="{C3380CC4-5D6E-409C-BE32-E72D297353CC}">
              <c16:uniqueId val="{00000004-FF7D-48D7-B315-0BA584D6F753}"/>
            </c:ext>
          </c:extLst>
        </c:ser>
        <c:dLbls>
          <c:showLegendKey val="0"/>
          <c:showVal val="0"/>
          <c:showCatName val="0"/>
          <c:showSerName val="0"/>
          <c:showPercent val="0"/>
          <c:showBubbleSize val="0"/>
        </c:dLbls>
        <c:gapWidth val="150"/>
        <c:axId val="220239040"/>
        <c:axId val="1"/>
      </c:barChart>
      <c:catAx>
        <c:axId val="220239040"/>
        <c:scaling>
          <c:orientation val="minMax"/>
        </c:scaling>
        <c:delete val="0"/>
        <c:axPos val="b"/>
        <c:numFmt formatCode="General" sourceLinked="1"/>
        <c:majorTickMark val="out"/>
        <c:minorTickMark val="none"/>
        <c:tickLblPos val="nextTo"/>
        <c:spPr>
          <a:ln w="482">
            <a:solidFill>
              <a:schemeClr val="tx1"/>
            </a:solidFill>
            <a:prstDash val="solid"/>
          </a:ln>
        </c:spPr>
        <c:txPr>
          <a:bodyPr rot="-2700000" vert="horz"/>
          <a:lstStyle/>
          <a:p>
            <a:pPr>
              <a:defRPr sz="853" baseline="0"/>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482">
              <a:solidFill>
                <a:schemeClr val="tx1"/>
              </a:solidFill>
              <a:prstDash val="solid"/>
            </a:ln>
          </c:spPr>
        </c:majorGridlines>
        <c:numFmt formatCode="General" sourceLinked="1"/>
        <c:majorTickMark val="out"/>
        <c:minorTickMark val="none"/>
        <c:tickLblPos val="nextTo"/>
        <c:spPr>
          <a:ln w="482">
            <a:solidFill>
              <a:schemeClr val="tx1"/>
            </a:solidFill>
            <a:prstDash val="solid"/>
          </a:ln>
        </c:spPr>
        <c:txPr>
          <a:bodyPr rot="0" vert="horz"/>
          <a:lstStyle/>
          <a:p>
            <a:pPr>
              <a:defRPr/>
            </a:pPr>
            <a:endParaRPr lang="en-US"/>
          </a:p>
        </c:txPr>
        <c:crossAx val="220239040"/>
        <c:crosses val="autoZero"/>
        <c:crossBetween val="between"/>
      </c:valAx>
      <c:spPr>
        <a:noFill/>
        <a:ln w="1929">
          <a:solidFill>
            <a:schemeClr val="tx1"/>
          </a:solidFill>
          <a:prstDash val="solid"/>
        </a:ln>
      </c:spPr>
    </c:plotArea>
    <c:legend>
      <c:legendPos val="b"/>
      <c:layout>
        <c:manualLayout>
          <c:xMode val="edge"/>
          <c:yMode val="edge"/>
          <c:x val="0.3254485309994386"/>
          <c:y val="0.9118617344963027"/>
          <c:w val="0.3388488102606918"/>
          <c:h val="4.3507901676224897E-2"/>
        </c:manualLayout>
      </c:layout>
      <c:overlay val="0"/>
      <c:spPr>
        <a:noFill/>
        <a:ln w="482">
          <a:solidFill>
            <a:srgbClr val="7030A0"/>
          </a:solidFill>
          <a:prstDash val="solid"/>
        </a:ln>
      </c:spPr>
    </c:legend>
    <c:plotVisOnly val="1"/>
    <c:dispBlanksAs val="gap"/>
    <c:showDLblsOverMax val="0"/>
  </c:chart>
  <c:spPr>
    <a:noFill/>
    <a:ln>
      <a:noFill/>
    </a:ln>
  </c:spPr>
  <c:txPr>
    <a:bodyPr/>
    <a:lstStyle/>
    <a:p>
      <a:pPr>
        <a:defRPr sz="113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28833734968205E-2"/>
          <c:y val="3.9296013075052441E-2"/>
          <c:w val="0.9289678135405105"/>
          <c:h val="0.68085106382978722"/>
        </c:manualLayout>
      </c:layout>
      <c:barChart>
        <c:barDir val="col"/>
        <c:grouping val="clustered"/>
        <c:varyColors val="0"/>
        <c:ser>
          <c:idx val="8"/>
          <c:order val="0"/>
          <c:tx>
            <c:strRef>
              <c:f>Sheet1!$A$20</c:f>
              <c:strCache>
                <c:ptCount val="1"/>
                <c:pt idx="0">
                  <c:v>FY22</c:v>
                </c:pt>
              </c:strCache>
            </c:strRef>
          </c:tx>
          <c:spPr>
            <a:solidFill>
              <a:srgbClr val="FF0000"/>
            </a:solidFill>
          </c:spPr>
          <c:invertIfNegative val="0"/>
          <c:cat>
            <c:strRef>
              <c:f>Sheet1!$B$1:$Z$1</c:f>
              <c:strCache>
                <c:ptCount val="25"/>
                <c:pt idx="0">
                  <c:v>Admin</c:v>
                </c:pt>
                <c:pt idx="1">
                  <c:v>Comp Gas</c:v>
                </c:pt>
                <c:pt idx="2">
                  <c:v>Confined Space</c:v>
                </c:pt>
                <c:pt idx="3">
                  <c:v>Equip</c:v>
                </c:pt>
                <c:pt idx="4">
                  <c:v>Design</c:v>
                </c:pt>
                <c:pt idx="5">
                  <c:v>Egress</c:v>
                </c:pt>
                <c:pt idx="6">
                  <c:v>Electrical</c:v>
                </c:pt>
                <c:pt idx="7">
                  <c:v>Fall</c:v>
                </c:pt>
                <c:pt idx="8">
                  <c:v>Environ</c:v>
                </c:pt>
                <c:pt idx="9">
                  <c:v>Explosive/Range</c:v>
                </c:pt>
                <c:pt idx="10">
                  <c:v>Fire Prev</c:v>
                </c:pt>
                <c:pt idx="11">
                  <c:v>Guards</c:v>
                </c:pt>
                <c:pt idx="12">
                  <c:v>HAZMAT/ HAZCOM</c:v>
                </c:pt>
                <c:pt idx="13">
                  <c:v>Hearing/Sight</c:v>
                </c:pt>
                <c:pt idx="14">
                  <c:v>Housekeeping</c:v>
                </c:pt>
                <c:pt idx="15">
                  <c:v>Sanitation</c:v>
                </c:pt>
                <c:pt idx="16">
                  <c:v>LOTO</c:v>
                </c:pt>
                <c:pt idx="17">
                  <c:v>Work Practices</c:v>
                </c:pt>
                <c:pt idx="18">
                  <c:v>PPE</c:v>
                </c:pt>
                <c:pt idx="19">
                  <c:v>Medical &amp; First Aid</c:v>
                </c:pt>
                <c:pt idx="20">
                  <c:v>MHE</c:v>
                </c:pt>
                <c:pt idx="21">
                  <c:v>MHS</c:v>
                </c:pt>
                <c:pt idx="22">
                  <c:v>Respiratory</c:v>
                </c:pt>
                <c:pt idx="23">
                  <c:v>Walking/Working</c:v>
                </c:pt>
                <c:pt idx="24">
                  <c:v>Other</c:v>
                </c:pt>
              </c:strCache>
            </c:strRef>
          </c:cat>
          <c:val>
            <c:numRef>
              <c:f>Sheet1!$B$20:$Z$20</c:f>
              <c:numCache>
                <c:formatCode>General</c:formatCode>
                <c:ptCount val="25"/>
                <c:pt idx="0">
                  <c:v>28</c:v>
                </c:pt>
                <c:pt idx="3">
                  <c:v>1</c:v>
                </c:pt>
                <c:pt idx="5">
                  <c:v>2</c:v>
                </c:pt>
                <c:pt idx="6">
                  <c:v>9</c:v>
                </c:pt>
                <c:pt idx="9">
                  <c:v>0</c:v>
                </c:pt>
                <c:pt idx="10">
                  <c:v>7</c:v>
                </c:pt>
                <c:pt idx="11">
                  <c:v>2</c:v>
                </c:pt>
                <c:pt idx="12">
                  <c:v>4</c:v>
                </c:pt>
                <c:pt idx="13">
                  <c:v>1</c:v>
                </c:pt>
                <c:pt idx="14">
                  <c:v>2</c:v>
                </c:pt>
                <c:pt idx="15">
                  <c:v>2</c:v>
                </c:pt>
                <c:pt idx="20">
                  <c:v>1</c:v>
                </c:pt>
                <c:pt idx="21">
                  <c:v>0</c:v>
                </c:pt>
                <c:pt idx="22">
                  <c:v>0</c:v>
                </c:pt>
                <c:pt idx="23">
                  <c:v>2</c:v>
                </c:pt>
                <c:pt idx="24">
                  <c:v>0</c:v>
                </c:pt>
              </c:numCache>
            </c:numRef>
          </c:val>
          <c:extLst>
            <c:ext xmlns:c16="http://schemas.microsoft.com/office/drawing/2014/chart" uri="{C3380CC4-5D6E-409C-BE32-E72D297353CC}">
              <c16:uniqueId val="{00000000-D815-4080-8201-6BCA24CAD9D5}"/>
            </c:ext>
          </c:extLst>
        </c:ser>
        <c:ser>
          <c:idx val="9"/>
          <c:order val="1"/>
          <c:tx>
            <c:strRef>
              <c:f>Sheet1!$A$21</c:f>
              <c:strCache>
                <c:ptCount val="1"/>
                <c:pt idx="0">
                  <c:v>FY23</c:v>
                </c:pt>
              </c:strCache>
            </c:strRef>
          </c:tx>
          <c:spPr>
            <a:solidFill>
              <a:srgbClr val="0066FF"/>
            </a:solidFill>
          </c:spPr>
          <c:invertIfNegative val="0"/>
          <c:cat>
            <c:strRef>
              <c:f>Sheet1!$B$1:$Z$1</c:f>
              <c:strCache>
                <c:ptCount val="25"/>
                <c:pt idx="0">
                  <c:v>Admin</c:v>
                </c:pt>
                <c:pt idx="1">
                  <c:v>Comp Gas</c:v>
                </c:pt>
                <c:pt idx="2">
                  <c:v>Confined Space</c:v>
                </c:pt>
                <c:pt idx="3">
                  <c:v>Equip</c:v>
                </c:pt>
                <c:pt idx="4">
                  <c:v>Design</c:v>
                </c:pt>
                <c:pt idx="5">
                  <c:v>Egress</c:v>
                </c:pt>
                <c:pt idx="6">
                  <c:v>Electrical</c:v>
                </c:pt>
                <c:pt idx="7">
                  <c:v>Fall</c:v>
                </c:pt>
                <c:pt idx="8">
                  <c:v>Environ</c:v>
                </c:pt>
                <c:pt idx="9">
                  <c:v>Explosive/Range</c:v>
                </c:pt>
                <c:pt idx="10">
                  <c:v>Fire Prev</c:v>
                </c:pt>
                <c:pt idx="11">
                  <c:v>Guards</c:v>
                </c:pt>
                <c:pt idx="12">
                  <c:v>HAZMAT/ HAZCOM</c:v>
                </c:pt>
                <c:pt idx="13">
                  <c:v>Hearing/Sight</c:v>
                </c:pt>
                <c:pt idx="14">
                  <c:v>Housekeeping</c:v>
                </c:pt>
                <c:pt idx="15">
                  <c:v>Sanitation</c:v>
                </c:pt>
                <c:pt idx="16">
                  <c:v>LOTO</c:v>
                </c:pt>
                <c:pt idx="17">
                  <c:v>Work Practices</c:v>
                </c:pt>
                <c:pt idx="18">
                  <c:v>PPE</c:v>
                </c:pt>
                <c:pt idx="19">
                  <c:v>Medical &amp; First Aid</c:v>
                </c:pt>
                <c:pt idx="20">
                  <c:v>MHE</c:v>
                </c:pt>
                <c:pt idx="21">
                  <c:v>MHS</c:v>
                </c:pt>
                <c:pt idx="22">
                  <c:v>Respiratory</c:v>
                </c:pt>
                <c:pt idx="23">
                  <c:v>Walking/Working</c:v>
                </c:pt>
                <c:pt idx="24">
                  <c:v>Other</c:v>
                </c:pt>
              </c:strCache>
            </c:strRef>
          </c:cat>
          <c:val>
            <c:numRef>
              <c:f>Sheet1!$B$21:$Z$21</c:f>
              <c:numCache>
                <c:formatCode>General</c:formatCode>
                <c:ptCount val="25"/>
                <c:pt idx="0">
                  <c:v>26</c:v>
                </c:pt>
                <c:pt idx="1">
                  <c:v>1</c:v>
                </c:pt>
                <c:pt idx="2">
                  <c:v>2</c:v>
                </c:pt>
                <c:pt idx="5">
                  <c:v>8</c:v>
                </c:pt>
                <c:pt idx="6">
                  <c:v>37</c:v>
                </c:pt>
                <c:pt idx="7">
                  <c:v>3</c:v>
                </c:pt>
                <c:pt idx="10">
                  <c:v>20</c:v>
                </c:pt>
                <c:pt idx="11">
                  <c:v>4</c:v>
                </c:pt>
                <c:pt idx="12">
                  <c:v>4</c:v>
                </c:pt>
                <c:pt idx="14">
                  <c:v>5</c:v>
                </c:pt>
                <c:pt idx="15">
                  <c:v>6</c:v>
                </c:pt>
                <c:pt idx="18">
                  <c:v>6</c:v>
                </c:pt>
                <c:pt idx="19">
                  <c:v>1</c:v>
                </c:pt>
                <c:pt idx="23">
                  <c:v>3</c:v>
                </c:pt>
              </c:numCache>
            </c:numRef>
          </c:val>
          <c:extLst>
            <c:ext xmlns:c16="http://schemas.microsoft.com/office/drawing/2014/chart" uri="{C3380CC4-5D6E-409C-BE32-E72D297353CC}">
              <c16:uniqueId val="{00000001-D815-4080-8201-6BCA24CAD9D5}"/>
            </c:ext>
          </c:extLst>
        </c:ser>
        <c:ser>
          <c:idx val="10"/>
          <c:order val="2"/>
          <c:tx>
            <c:strRef>
              <c:f>Sheet1!$A$22</c:f>
              <c:strCache>
                <c:ptCount val="1"/>
                <c:pt idx="0">
                  <c:v>FY24</c:v>
                </c:pt>
              </c:strCache>
            </c:strRef>
          </c:tx>
          <c:spPr>
            <a:solidFill>
              <a:schemeClr val="tx1"/>
            </a:solidFill>
          </c:spPr>
          <c:invertIfNegative val="0"/>
          <c:cat>
            <c:strRef>
              <c:f>Sheet1!$B$1:$Z$1</c:f>
              <c:strCache>
                <c:ptCount val="25"/>
                <c:pt idx="0">
                  <c:v>Admin</c:v>
                </c:pt>
                <c:pt idx="1">
                  <c:v>Comp Gas</c:v>
                </c:pt>
                <c:pt idx="2">
                  <c:v>Confined Space</c:v>
                </c:pt>
                <c:pt idx="3">
                  <c:v>Equip</c:v>
                </c:pt>
                <c:pt idx="4">
                  <c:v>Design</c:v>
                </c:pt>
                <c:pt idx="5">
                  <c:v>Egress</c:v>
                </c:pt>
                <c:pt idx="6">
                  <c:v>Electrical</c:v>
                </c:pt>
                <c:pt idx="7">
                  <c:v>Fall</c:v>
                </c:pt>
                <c:pt idx="8">
                  <c:v>Environ</c:v>
                </c:pt>
                <c:pt idx="9">
                  <c:v>Explosive/Range</c:v>
                </c:pt>
                <c:pt idx="10">
                  <c:v>Fire Prev</c:v>
                </c:pt>
                <c:pt idx="11">
                  <c:v>Guards</c:v>
                </c:pt>
                <c:pt idx="12">
                  <c:v>HAZMAT/ HAZCOM</c:v>
                </c:pt>
                <c:pt idx="13">
                  <c:v>Hearing/Sight</c:v>
                </c:pt>
                <c:pt idx="14">
                  <c:v>Housekeeping</c:v>
                </c:pt>
                <c:pt idx="15">
                  <c:v>Sanitation</c:v>
                </c:pt>
                <c:pt idx="16">
                  <c:v>LOTO</c:v>
                </c:pt>
                <c:pt idx="17">
                  <c:v>Work Practices</c:v>
                </c:pt>
                <c:pt idx="18">
                  <c:v>PPE</c:v>
                </c:pt>
                <c:pt idx="19">
                  <c:v>Medical &amp; First Aid</c:v>
                </c:pt>
                <c:pt idx="20">
                  <c:v>MHE</c:v>
                </c:pt>
                <c:pt idx="21">
                  <c:v>MHS</c:v>
                </c:pt>
                <c:pt idx="22">
                  <c:v>Respiratory</c:v>
                </c:pt>
                <c:pt idx="23">
                  <c:v>Walking/Working</c:v>
                </c:pt>
                <c:pt idx="24">
                  <c:v>Other</c:v>
                </c:pt>
              </c:strCache>
            </c:strRef>
          </c:cat>
          <c:val>
            <c:numRef>
              <c:f>Sheet1!$B$22:$Z$22</c:f>
              <c:numCache>
                <c:formatCode>General</c:formatCode>
                <c:ptCount val="25"/>
                <c:pt idx="0">
                  <c:v>16</c:v>
                </c:pt>
                <c:pt idx="5">
                  <c:v>7</c:v>
                </c:pt>
                <c:pt idx="6">
                  <c:v>53</c:v>
                </c:pt>
                <c:pt idx="7">
                  <c:v>1</c:v>
                </c:pt>
                <c:pt idx="10">
                  <c:v>42</c:v>
                </c:pt>
                <c:pt idx="12">
                  <c:v>3</c:v>
                </c:pt>
                <c:pt idx="13">
                  <c:v>1</c:v>
                </c:pt>
                <c:pt idx="14">
                  <c:v>13</c:v>
                </c:pt>
                <c:pt idx="16">
                  <c:v>1</c:v>
                </c:pt>
                <c:pt idx="22">
                  <c:v>1</c:v>
                </c:pt>
                <c:pt idx="23">
                  <c:v>5</c:v>
                </c:pt>
                <c:pt idx="24">
                  <c:v>4</c:v>
                </c:pt>
              </c:numCache>
            </c:numRef>
          </c:val>
          <c:extLst>
            <c:ext xmlns:c16="http://schemas.microsoft.com/office/drawing/2014/chart" uri="{C3380CC4-5D6E-409C-BE32-E72D297353CC}">
              <c16:uniqueId val="{00000002-D815-4080-8201-6BCA24CAD9D5}"/>
            </c:ext>
          </c:extLst>
        </c:ser>
        <c:ser>
          <c:idx val="12"/>
          <c:order val="3"/>
          <c:tx>
            <c:strRef>
              <c:f>Sheet1!$A$23</c:f>
              <c:strCache>
                <c:ptCount val="1"/>
                <c:pt idx="0">
                  <c:v>FY25</c:v>
                </c:pt>
              </c:strCache>
            </c:strRef>
          </c:tx>
          <c:spPr>
            <a:solidFill>
              <a:srgbClr val="00CC00"/>
            </a:solidFill>
          </c:spPr>
          <c:invertIfNegative val="0"/>
          <c:cat>
            <c:strRef>
              <c:f>Sheet1!$B$1:$Z$1</c:f>
              <c:strCache>
                <c:ptCount val="25"/>
                <c:pt idx="0">
                  <c:v>Admin</c:v>
                </c:pt>
                <c:pt idx="1">
                  <c:v>Comp Gas</c:v>
                </c:pt>
                <c:pt idx="2">
                  <c:v>Confined Space</c:v>
                </c:pt>
                <c:pt idx="3">
                  <c:v>Equip</c:v>
                </c:pt>
                <c:pt idx="4">
                  <c:v>Design</c:v>
                </c:pt>
                <c:pt idx="5">
                  <c:v>Egress</c:v>
                </c:pt>
                <c:pt idx="6">
                  <c:v>Electrical</c:v>
                </c:pt>
                <c:pt idx="7">
                  <c:v>Fall</c:v>
                </c:pt>
                <c:pt idx="8">
                  <c:v>Environ</c:v>
                </c:pt>
                <c:pt idx="9">
                  <c:v>Explosive/Range</c:v>
                </c:pt>
                <c:pt idx="10">
                  <c:v>Fire Prev</c:v>
                </c:pt>
                <c:pt idx="11">
                  <c:v>Guards</c:v>
                </c:pt>
                <c:pt idx="12">
                  <c:v>HAZMAT/ HAZCOM</c:v>
                </c:pt>
                <c:pt idx="13">
                  <c:v>Hearing/Sight</c:v>
                </c:pt>
                <c:pt idx="14">
                  <c:v>Housekeeping</c:v>
                </c:pt>
                <c:pt idx="15">
                  <c:v>Sanitation</c:v>
                </c:pt>
                <c:pt idx="16">
                  <c:v>LOTO</c:v>
                </c:pt>
                <c:pt idx="17">
                  <c:v>Work Practices</c:v>
                </c:pt>
                <c:pt idx="18">
                  <c:v>PPE</c:v>
                </c:pt>
                <c:pt idx="19">
                  <c:v>Medical &amp; First Aid</c:v>
                </c:pt>
                <c:pt idx="20">
                  <c:v>MHE</c:v>
                </c:pt>
                <c:pt idx="21">
                  <c:v>MHS</c:v>
                </c:pt>
                <c:pt idx="22">
                  <c:v>Respiratory</c:v>
                </c:pt>
                <c:pt idx="23">
                  <c:v>Walking/Working</c:v>
                </c:pt>
                <c:pt idx="24">
                  <c:v>Other</c:v>
                </c:pt>
              </c:strCache>
            </c:strRef>
          </c:cat>
          <c:val>
            <c:numRef>
              <c:f>Sheet1!$B$23:$Z$23</c:f>
              <c:numCache>
                <c:formatCode>General</c:formatCode>
                <c:ptCount val="25"/>
                <c:pt idx="0">
                  <c:v>19</c:v>
                </c:pt>
                <c:pt idx="1">
                  <c:v>1</c:v>
                </c:pt>
                <c:pt idx="2">
                  <c:v>2</c:v>
                </c:pt>
                <c:pt idx="5">
                  <c:v>2</c:v>
                </c:pt>
                <c:pt idx="6">
                  <c:v>22</c:v>
                </c:pt>
                <c:pt idx="10">
                  <c:v>14</c:v>
                </c:pt>
                <c:pt idx="12">
                  <c:v>4</c:v>
                </c:pt>
                <c:pt idx="14">
                  <c:v>1</c:v>
                </c:pt>
                <c:pt idx="18">
                  <c:v>2</c:v>
                </c:pt>
                <c:pt idx="19">
                  <c:v>1</c:v>
                </c:pt>
                <c:pt idx="21">
                  <c:v>1</c:v>
                </c:pt>
                <c:pt idx="23">
                  <c:v>2</c:v>
                </c:pt>
                <c:pt idx="24">
                  <c:v>4</c:v>
                </c:pt>
              </c:numCache>
            </c:numRef>
          </c:val>
          <c:extLst>
            <c:ext xmlns:c16="http://schemas.microsoft.com/office/drawing/2014/chart" uri="{C3380CC4-5D6E-409C-BE32-E72D297353CC}">
              <c16:uniqueId val="{00000003-D815-4080-8201-6BCA24CAD9D5}"/>
            </c:ext>
          </c:extLst>
        </c:ser>
        <c:ser>
          <c:idx val="0"/>
          <c:order val="4"/>
          <c:tx>
            <c:strRef>
              <c:f>Sheet1!$A$24</c:f>
              <c:strCache>
                <c:ptCount val="1"/>
                <c:pt idx="0">
                  <c:v>FY26</c:v>
                </c:pt>
              </c:strCache>
            </c:strRef>
          </c:tx>
          <c:spPr>
            <a:solidFill>
              <a:srgbClr val="FFC000"/>
            </a:solidFill>
          </c:spPr>
          <c:invertIfNegative val="0"/>
          <c:cat>
            <c:strRef>
              <c:f>Sheet1!$B$1:$Z$1</c:f>
              <c:strCache>
                <c:ptCount val="25"/>
                <c:pt idx="0">
                  <c:v>Admin</c:v>
                </c:pt>
                <c:pt idx="1">
                  <c:v>Comp Gas</c:v>
                </c:pt>
                <c:pt idx="2">
                  <c:v>Confined Space</c:v>
                </c:pt>
                <c:pt idx="3">
                  <c:v>Equip</c:v>
                </c:pt>
                <c:pt idx="4">
                  <c:v>Design</c:v>
                </c:pt>
                <c:pt idx="5">
                  <c:v>Egress</c:v>
                </c:pt>
                <c:pt idx="6">
                  <c:v>Electrical</c:v>
                </c:pt>
                <c:pt idx="7">
                  <c:v>Fall</c:v>
                </c:pt>
                <c:pt idx="8">
                  <c:v>Environ</c:v>
                </c:pt>
                <c:pt idx="9">
                  <c:v>Explosive/Range</c:v>
                </c:pt>
                <c:pt idx="10">
                  <c:v>Fire Prev</c:v>
                </c:pt>
                <c:pt idx="11">
                  <c:v>Guards</c:v>
                </c:pt>
                <c:pt idx="12">
                  <c:v>HAZMAT/ HAZCOM</c:v>
                </c:pt>
                <c:pt idx="13">
                  <c:v>Hearing/Sight</c:v>
                </c:pt>
                <c:pt idx="14">
                  <c:v>Housekeeping</c:v>
                </c:pt>
                <c:pt idx="15">
                  <c:v>Sanitation</c:v>
                </c:pt>
                <c:pt idx="16">
                  <c:v>LOTO</c:v>
                </c:pt>
                <c:pt idx="17">
                  <c:v>Work Practices</c:v>
                </c:pt>
                <c:pt idx="18">
                  <c:v>PPE</c:v>
                </c:pt>
                <c:pt idx="19">
                  <c:v>Medical &amp; First Aid</c:v>
                </c:pt>
                <c:pt idx="20">
                  <c:v>MHE</c:v>
                </c:pt>
                <c:pt idx="21">
                  <c:v>MHS</c:v>
                </c:pt>
                <c:pt idx="22">
                  <c:v>Respiratory</c:v>
                </c:pt>
                <c:pt idx="23">
                  <c:v>Walking/Working</c:v>
                </c:pt>
                <c:pt idx="24">
                  <c:v>Other</c:v>
                </c:pt>
              </c:strCache>
            </c:strRef>
          </c:cat>
          <c:val>
            <c:numRef>
              <c:f>Sheet1!$B$24:$Z$24</c:f>
              <c:numCache>
                <c:formatCode>General</c:formatCode>
                <c:ptCount val="25"/>
              </c:numCache>
            </c:numRef>
          </c:val>
          <c:extLst>
            <c:ext xmlns:c16="http://schemas.microsoft.com/office/drawing/2014/chart" uri="{C3380CC4-5D6E-409C-BE32-E72D297353CC}">
              <c16:uniqueId val="{00000000-8AC7-4255-BF71-747F6FC7D9C8}"/>
            </c:ext>
          </c:extLst>
        </c:ser>
        <c:dLbls>
          <c:showLegendKey val="0"/>
          <c:showVal val="0"/>
          <c:showCatName val="0"/>
          <c:showSerName val="0"/>
          <c:showPercent val="0"/>
          <c:showBubbleSize val="0"/>
        </c:dLbls>
        <c:gapWidth val="150"/>
        <c:axId val="221130576"/>
        <c:axId val="1"/>
        <c:extLst/>
      </c:barChart>
      <c:catAx>
        <c:axId val="221130576"/>
        <c:scaling>
          <c:orientation val="minMax"/>
        </c:scaling>
        <c:delete val="0"/>
        <c:axPos val="b"/>
        <c:numFmt formatCode="General" sourceLinked="1"/>
        <c:majorTickMark val="out"/>
        <c:minorTickMark val="none"/>
        <c:tickLblPos val="nextTo"/>
        <c:spPr>
          <a:ln w="547">
            <a:solidFill>
              <a:schemeClr val="tx1"/>
            </a:solidFill>
            <a:prstDash val="solid"/>
          </a:ln>
        </c:spPr>
        <c:txPr>
          <a:bodyPr rot="-2700000" vert="horz"/>
          <a:lstStyle/>
          <a:p>
            <a:pPr>
              <a:defRPr/>
            </a:pPr>
            <a:endParaRPr lang="en-US"/>
          </a:p>
        </c:txPr>
        <c:crossAx val="1"/>
        <c:crosses val="autoZero"/>
        <c:auto val="1"/>
        <c:lblAlgn val="ctr"/>
        <c:lblOffset val="60"/>
        <c:tickLblSkip val="1"/>
        <c:tickMarkSkip val="1"/>
        <c:noMultiLvlLbl val="0"/>
      </c:catAx>
      <c:valAx>
        <c:axId val="1"/>
        <c:scaling>
          <c:orientation val="minMax"/>
        </c:scaling>
        <c:delete val="0"/>
        <c:axPos val="l"/>
        <c:majorGridlines>
          <c:spPr>
            <a:ln w="547">
              <a:solidFill>
                <a:schemeClr val="tx1"/>
              </a:solidFill>
              <a:prstDash val="solid"/>
            </a:ln>
          </c:spPr>
        </c:majorGridlines>
        <c:numFmt formatCode="General" sourceLinked="1"/>
        <c:majorTickMark val="out"/>
        <c:minorTickMark val="none"/>
        <c:tickLblPos val="nextTo"/>
        <c:spPr>
          <a:ln w="547">
            <a:solidFill>
              <a:schemeClr val="tx1"/>
            </a:solidFill>
            <a:prstDash val="solid"/>
          </a:ln>
        </c:spPr>
        <c:txPr>
          <a:bodyPr rot="0" vert="horz"/>
          <a:lstStyle/>
          <a:p>
            <a:pPr>
              <a:defRPr/>
            </a:pPr>
            <a:endParaRPr lang="en-US"/>
          </a:p>
        </c:txPr>
        <c:crossAx val="221130576"/>
        <c:crosses val="autoZero"/>
        <c:crossBetween val="between"/>
      </c:valAx>
      <c:spPr>
        <a:noFill/>
        <a:ln w="2188">
          <a:solidFill>
            <a:schemeClr val="tx1"/>
          </a:solidFill>
          <a:prstDash val="solid"/>
        </a:ln>
      </c:spPr>
    </c:plotArea>
    <c:legend>
      <c:legendPos val="b"/>
      <c:layout>
        <c:manualLayout>
          <c:xMode val="edge"/>
          <c:yMode val="edge"/>
          <c:x val="0.31219483202216908"/>
          <c:y val="0.93154624729384994"/>
          <c:w val="0.36633982286580041"/>
          <c:h val="4.3542390473497006E-2"/>
        </c:manualLayout>
      </c:layout>
      <c:overlay val="0"/>
      <c:spPr>
        <a:solidFill>
          <a:schemeClr val="bg1"/>
        </a:solidFill>
        <a:ln w="547">
          <a:solidFill>
            <a:schemeClr val="tx1"/>
          </a:solidFill>
          <a:prstDash val="solid"/>
        </a:ln>
      </c:spPr>
      <c:txPr>
        <a:bodyPr/>
        <a:lstStyle/>
        <a:p>
          <a:pPr>
            <a:defRPr sz="1198" baseline="0"/>
          </a:pPr>
          <a:endParaRPr lang="en-US"/>
        </a:p>
      </c:txPr>
    </c:legend>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i="1">
                <a:effectLst/>
                <a:latin typeface="Arial" panose="020B0604020202020204" pitchFamily="34" charset="0"/>
                <a:cs typeface="Arial" panose="020B0604020202020204" pitchFamily="34" charset="0"/>
              </a:rPr>
              <a:t>Abatement Efficiency Index Trend Analysis </a:t>
            </a:r>
            <a:endParaRPr lang="en-US" sz="1400">
              <a:effectLst/>
              <a:latin typeface="Arial" panose="020B0604020202020204" pitchFamily="34" charset="0"/>
              <a:cs typeface="Arial" panose="020B0604020202020204" pitchFamily="34" charset="0"/>
            </a:endParaRPr>
          </a:p>
          <a:p>
            <a:pPr>
              <a:defRPr/>
            </a:pPr>
            <a:endParaRPr lang="en-US" sz="500" b="1" i="1">
              <a:effectLst/>
              <a:latin typeface="Arial" panose="020B0604020202020204" pitchFamily="34" charset="0"/>
              <a:cs typeface="Arial" panose="020B0604020202020204" pitchFamily="34" charset="0"/>
            </a:endParaRPr>
          </a:p>
          <a:p>
            <a:pPr>
              <a:defRPr/>
            </a:pPr>
            <a:r>
              <a:rPr lang="en-US" sz="1200" b="1" i="1">
                <a:effectLst/>
                <a:latin typeface="Arial" panose="020B0604020202020204" pitchFamily="34" charset="0"/>
                <a:cs typeface="Arial" panose="020B0604020202020204" pitchFamily="34" charset="0"/>
              </a:rPr>
              <a:t>FY20 – FY24</a:t>
            </a:r>
            <a:endParaRPr lang="en-US" sz="1200">
              <a:effectLst/>
              <a:latin typeface="Arial" panose="020B0604020202020204" pitchFamily="34" charset="0"/>
              <a:cs typeface="Arial" panose="020B0604020202020204" pitchFamily="34" charset="0"/>
            </a:endParaRPr>
          </a:p>
        </c:rich>
      </c:tx>
      <c:layout>
        <c:manualLayout>
          <c:xMode val="edge"/>
          <c:yMode val="edge"/>
          <c:x val="0.17269092977874367"/>
          <c:y val="3.0204648112742857E-2"/>
        </c:manualLayout>
      </c:layout>
      <c:overlay val="0"/>
    </c:title>
    <c:autoTitleDeleted val="0"/>
    <c:plotArea>
      <c:layout>
        <c:manualLayout>
          <c:layoutTarget val="inner"/>
          <c:xMode val="edge"/>
          <c:yMode val="edge"/>
          <c:x val="0.15122107232199122"/>
          <c:y val="0.17803287524936023"/>
          <c:w val="0.81550654333380423"/>
          <c:h val="0.51427927337941037"/>
        </c:manualLayout>
      </c:layout>
      <c:barChart>
        <c:barDir val="col"/>
        <c:grouping val="clustered"/>
        <c:varyColors val="0"/>
        <c:ser>
          <c:idx val="1"/>
          <c:order val="0"/>
          <c:tx>
            <c:strRef>
              <c:f>Sheet1!$A$11</c:f>
              <c:strCache>
                <c:ptCount val="1"/>
                <c:pt idx="0">
                  <c:v>FY 20-4</c:v>
                </c:pt>
              </c:strCache>
            </c:strRef>
          </c:tx>
          <c:spPr>
            <a:solidFill>
              <a:srgbClr val="FFFF00"/>
            </a:solidFill>
            <a:ln w="6391">
              <a:solidFill>
                <a:srgbClr val="000000"/>
              </a:solidFill>
              <a:prstDash val="solid"/>
            </a:ln>
          </c:spPr>
          <c:invertIfNegative val="0"/>
          <c:cat>
            <c:strRef>
              <c:f>Sheet1!$B$1:$D$2</c:f>
              <c:strCache>
                <c:ptCount val="3"/>
                <c:pt idx="0">
                  <c:v>Total Findings</c:v>
                </c:pt>
                <c:pt idx="1">
                  <c:v>Open Findings</c:v>
                </c:pt>
                <c:pt idx="2">
                  <c:v>Abatement Efficiency Index %</c:v>
                </c:pt>
              </c:strCache>
            </c:strRef>
          </c:cat>
          <c:val>
            <c:numRef>
              <c:f>Sheet1!$B$11:$D$11</c:f>
              <c:numCache>
                <c:formatCode>General</c:formatCode>
                <c:ptCount val="3"/>
                <c:pt idx="0">
                  <c:v>253</c:v>
                </c:pt>
                <c:pt idx="1">
                  <c:v>38</c:v>
                </c:pt>
                <c:pt idx="2">
                  <c:v>85</c:v>
                </c:pt>
              </c:numCache>
            </c:numRef>
          </c:val>
          <c:extLst>
            <c:ext xmlns:c16="http://schemas.microsoft.com/office/drawing/2014/chart" uri="{C3380CC4-5D6E-409C-BE32-E72D297353CC}">
              <c16:uniqueId val="{00000000-1634-499F-9C58-04922F1FAF6F}"/>
            </c:ext>
          </c:extLst>
        </c:ser>
        <c:ser>
          <c:idx val="4"/>
          <c:order val="1"/>
          <c:tx>
            <c:strRef>
              <c:f>Sheet1!$A$12</c:f>
              <c:strCache>
                <c:ptCount val="1"/>
                <c:pt idx="0">
                  <c:v>FY 21-4</c:v>
                </c:pt>
              </c:strCache>
            </c:strRef>
          </c:tx>
          <c:invertIfNegative val="0"/>
          <c:cat>
            <c:strRef>
              <c:f>Sheet1!$B$1:$D$2</c:f>
              <c:strCache>
                <c:ptCount val="3"/>
                <c:pt idx="0">
                  <c:v>Total Findings</c:v>
                </c:pt>
                <c:pt idx="1">
                  <c:v>Open Findings</c:v>
                </c:pt>
                <c:pt idx="2">
                  <c:v>Abatement Efficiency Index %</c:v>
                </c:pt>
              </c:strCache>
            </c:strRef>
          </c:cat>
          <c:val>
            <c:numRef>
              <c:f>Sheet1!$B$12:$D$12</c:f>
              <c:numCache>
                <c:formatCode>General</c:formatCode>
                <c:ptCount val="3"/>
                <c:pt idx="0">
                  <c:v>272</c:v>
                </c:pt>
                <c:pt idx="1">
                  <c:v>10</c:v>
                </c:pt>
                <c:pt idx="2">
                  <c:v>96</c:v>
                </c:pt>
              </c:numCache>
            </c:numRef>
          </c:val>
          <c:extLst>
            <c:ext xmlns:c16="http://schemas.microsoft.com/office/drawing/2014/chart" uri="{C3380CC4-5D6E-409C-BE32-E72D297353CC}">
              <c16:uniqueId val="{00000001-1634-499F-9C58-04922F1FAF6F}"/>
            </c:ext>
          </c:extLst>
        </c:ser>
        <c:ser>
          <c:idx val="0"/>
          <c:order val="2"/>
          <c:tx>
            <c:strRef>
              <c:f>Sheet1!$A$13</c:f>
              <c:strCache>
                <c:ptCount val="1"/>
                <c:pt idx="0">
                  <c:v>FY 22-4</c:v>
                </c:pt>
              </c:strCache>
            </c:strRef>
          </c:tx>
          <c:invertIfNegative val="0"/>
          <c:cat>
            <c:strRef>
              <c:f>Sheet1!$B$1:$D$2</c:f>
              <c:strCache>
                <c:ptCount val="3"/>
                <c:pt idx="0">
                  <c:v>Total Findings</c:v>
                </c:pt>
                <c:pt idx="1">
                  <c:v>Open Findings</c:v>
                </c:pt>
                <c:pt idx="2">
                  <c:v>Abatement Efficiency Index %</c:v>
                </c:pt>
              </c:strCache>
            </c:strRef>
          </c:cat>
          <c:val>
            <c:numRef>
              <c:f>Sheet1!$B$13:$D$13</c:f>
              <c:numCache>
                <c:formatCode>General</c:formatCode>
                <c:ptCount val="3"/>
                <c:pt idx="0">
                  <c:v>238</c:v>
                </c:pt>
                <c:pt idx="1">
                  <c:v>19</c:v>
                </c:pt>
                <c:pt idx="2">
                  <c:v>92</c:v>
                </c:pt>
              </c:numCache>
            </c:numRef>
          </c:val>
          <c:extLst>
            <c:ext xmlns:c16="http://schemas.microsoft.com/office/drawing/2014/chart" uri="{C3380CC4-5D6E-409C-BE32-E72D297353CC}">
              <c16:uniqueId val="{00000008-1634-499F-9C58-04922F1FAF6F}"/>
            </c:ext>
          </c:extLst>
        </c:ser>
        <c:ser>
          <c:idx val="2"/>
          <c:order val="3"/>
          <c:tx>
            <c:strRef>
              <c:f>Sheet1!$A$14</c:f>
              <c:strCache>
                <c:ptCount val="1"/>
                <c:pt idx="0">
                  <c:v>FY 23-4</c:v>
                </c:pt>
              </c:strCache>
            </c:strRef>
          </c:tx>
          <c:invertIfNegative val="0"/>
          <c:cat>
            <c:strRef>
              <c:f>Sheet1!$B$1:$D$2</c:f>
              <c:strCache>
                <c:ptCount val="3"/>
                <c:pt idx="0">
                  <c:v>Total Findings</c:v>
                </c:pt>
                <c:pt idx="1">
                  <c:v>Open Findings</c:v>
                </c:pt>
                <c:pt idx="2">
                  <c:v>Abatement Efficiency Index %</c:v>
                </c:pt>
              </c:strCache>
            </c:strRef>
          </c:cat>
          <c:val>
            <c:numRef>
              <c:f>Sheet1!$B$14:$D$14</c:f>
              <c:numCache>
                <c:formatCode>General</c:formatCode>
                <c:ptCount val="3"/>
                <c:pt idx="0">
                  <c:v>196</c:v>
                </c:pt>
                <c:pt idx="1">
                  <c:v>1</c:v>
                </c:pt>
                <c:pt idx="2">
                  <c:v>99</c:v>
                </c:pt>
              </c:numCache>
            </c:numRef>
          </c:val>
          <c:extLst xmlns:c15="http://schemas.microsoft.com/office/drawing/2012/chart">
            <c:ext xmlns:c16="http://schemas.microsoft.com/office/drawing/2014/chart" uri="{C3380CC4-5D6E-409C-BE32-E72D297353CC}">
              <c16:uniqueId val="{00000009-1634-499F-9C58-04922F1FAF6F}"/>
            </c:ext>
          </c:extLst>
        </c:ser>
        <c:ser>
          <c:idx val="3"/>
          <c:order val="4"/>
          <c:tx>
            <c:strRef>
              <c:f>Sheet1!$A$15</c:f>
              <c:strCache>
                <c:ptCount val="1"/>
                <c:pt idx="0">
                  <c:v>FY 24-4</c:v>
                </c:pt>
              </c:strCache>
            </c:strRef>
          </c:tx>
          <c:invertIfNegative val="0"/>
          <c:cat>
            <c:strRef>
              <c:f>Sheet1!$B$1:$D$2</c:f>
              <c:strCache>
                <c:ptCount val="3"/>
                <c:pt idx="0">
                  <c:v>Total Findings</c:v>
                </c:pt>
                <c:pt idx="1">
                  <c:v>Open Findings</c:v>
                </c:pt>
                <c:pt idx="2">
                  <c:v>Abatement Efficiency Index %</c:v>
                </c:pt>
              </c:strCache>
            </c:strRef>
          </c:cat>
          <c:val>
            <c:numRef>
              <c:f>Sheet1!$B$15:$D$15</c:f>
              <c:numCache>
                <c:formatCode>General</c:formatCode>
                <c:ptCount val="3"/>
                <c:pt idx="0">
                  <c:v>355</c:v>
                </c:pt>
                <c:pt idx="1">
                  <c:v>4</c:v>
                </c:pt>
                <c:pt idx="2">
                  <c:v>98</c:v>
                </c:pt>
              </c:numCache>
            </c:numRef>
          </c:val>
          <c:extLst xmlns:c15="http://schemas.microsoft.com/office/drawing/2012/chart">
            <c:ext xmlns:c16="http://schemas.microsoft.com/office/drawing/2014/chart" uri="{C3380CC4-5D6E-409C-BE32-E72D297353CC}">
              <c16:uniqueId val="{0000000A-1634-499F-9C58-04922F1FAF6F}"/>
            </c:ext>
          </c:extLst>
        </c:ser>
        <c:dLbls>
          <c:showLegendKey val="0"/>
          <c:showVal val="0"/>
          <c:showCatName val="0"/>
          <c:showSerName val="0"/>
          <c:showPercent val="0"/>
          <c:showBubbleSize val="0"/>
        </c:dLbls>
        <c:gapWidth val="150"/>
        <c:axId val="528489608"/>
        <c:axId val="528494704"/>
        <c:extLst/>
      </c:barChart>
      <c:catAx>
        <c:axId val="528489608"/>
        <c:scaling>
          <c:orientation val="minMax"/>
        </c:scaling>
        <c:delete val="0"/>
        <c:axPos val="b"/>
        <c:numFmt formatCode="General" sourceLinked="1"/>
        <c:majorTickMark val="none"/>
        <c:minorTickMark val="none"/>
        <c:tickLblPos val="nextTo"/>
        <c:spPr>
          <a:ln w="1598">
            <a:solidFill>
              <a:srgbClr val="000000"/>
            </a:solidFill>
            <a:prstDash val="solid"/>
          </a:ln>
        </c:spPr>
        <c:txPr>
          <a:bodyPr rot="0" vert="horz"/>
          <a:lstStyle/>
          <a:p>
            <a:pPr>
              <a:defRPr sz="579" b="1" i="0" u="none" strike="noStrike" baseline="0">
                <a:solidFill>
                  <a:srgbClr val="000000"/>
                </a:solidFill>
                <a:latin typeface="Arial"/>
                <a:ea typeface="Arial"/>
                <a:cs typeface="Arial"/>
              </a:defRPr>
            </a:pPr>
            <a:endParaRPr lang="en-US"/>
          </a:p>
        </c:txPr>
        <c:crossAx val="528494704"/>
        <c:crosses val="autoZero"/>
        <c:auto val="1"/>
        <c:lblAlgn val="ctr"/>
        <c:lblOffset val="100"/>
        <c:tickLblSkip val="1"/>
        <c:tickMarkSkip val="1"/>
        <c:noMultiLvlLbl val="0"/>
      </c:catAx>
      <c:valAx>
        <c:axId val="528494704"/>
        <c:scaling>
          <c:orientation val="minMax"/>
        </c:scaling>
        <c:delete val="0"/>
        <c:axPos val="l"/>
        <c:majorGridlines>
          <c:spPr>
            <a:ln w="1598">
              <a:solidFill>
                <a:srgbClr val="000000"/>
              </a:solidFill>
              <a:prstDash val="solid"/>
            </a:ln>
          </c:spPr>
        </c:majorGridlines>
        <c:numFmt formatCode="General" sourceLinked="1"/>
        <c:majorTickMark val="none"/>
        <c:minorTickMark val="none"/>
        <c:tickLblPos val="nextTo"/>
        <c:txPr>
          <a:bodyPr rot="0" vert="horz"/>
          <a:lstStyle/>
          <a:p>
            <a:pPr>
              <a:defRPr sz="579" b="1" i="0" u="none" strike="noStrike" baseline="0">
                <a:solidFill>
                  <a:srgbClr val="000000"/>
                </a:solidFill>
                <a:latin typeface="Arial"/>
                <a:ea typeface="Arial"/>
                <a:cs typeface="Arial"/>
              </a:defRPr>
            </a:pPr>
            <a:endParaRPr lang="en-US"/>
          </a:p>
        </c:txPr>
        <c:crossAx val="528489608"/>
        <c:crosses val="autoZero"/>
        <c:crossBetween val="between"/>
      </c:valAx>
      <c:dTable>
        <c:showHorzBorder val="1"/>
        <c:showVertBorder val="1"/>
        <c:showOutline val="1"/>
        <c:showKeys val="1"/>
      </c:dTable>
      <c:spPr>
        <a:noFill/>
        <a:ln w="6391">
          <a:solidFill>
            <a:srgbClr val="000000"/>
          </a:solidFill>
          <a:prstDash val="solid"/>
        </a:ln>
      </c:spPr>
    </c:plotArea>
    <c:plotVisOnly val="1"/>
    <c:dispBlanksAs val="gap"/>
    <c:showDLblsOverMax val="0"/>
  </c:chart>
  <c:spPr>
    <a:solidFill>
      <a:srgbClr val="FFFFCC">
        <a:alpha val="64000"/>
      </a:srgbClr>
    </a:solidFill>
    <a:ln w="28575" cap="flat" cmpd="sng" algn="ctr">
      <a:solidFill>
        <a:schemeClr val="tx1"/>
      </a:solidFill>
      <a:prstDash val="solid"/>
      <a:miter lim="800000"/>
      <a:headEnd type="none" w="med" len="med"/>
      <a:tailEnd type="none" w="med" len="med"/>
    </a:ln>
  </c:spPr>
  <c:txPr>
    <a:bodyPr/>
    <a:lstStyle/>
    <a:p>
      <a:pPr algn="ctr">
        <a:defRPr sz="931"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i="1">
                <a:effectLst/>
                <a:latin typeface="Arial" panose="020B0604020202020204" pitchFamily="34" charset="0"/>
                <a:cs typeface="Arial" panose="020B0604020202020204" pitchFamily="34" charset="0"/>
              </a:rPr>
              <a:t>Abatement Efficiency Index Trend Analysis </a:t>
            </a:r>
            <a:endParaRPr lang="en-US" sz="1400">
              <a:effectLst/>
              <a:latin typeface="Arial" panose="020B0604020202020204" pitchFamily="34" charset="0"/>
              <a:cs typeface="Arial" panose="020B0604020202020204" pitchFamily="34" charset="0"/>
            </a:endParaRPr>
          </a:p>
          <a:p>
            <a:pPr>
              <a:defRPr/>
            </a:pPr>
            <a:endParaRPr lang="en-US" sz="500" b="1" i="1">
              <a:effectLst/>
              <a:latin typeface="Arial" panose="020B0604020202020204" pitchFamily="34" charset="0"/>
              <a:cs typeface="Arial" panose="020B0604020202020204" pitchFamily="34" charset="0"/>
            </a:endParaRPr>
          </a:p>
          <a:p>
            <a:pPr>
              <a:defRPr/>
            </a:pPr>
            <a:r>
              <a:rPr lang="en-US" sz="1200" b="1" i="1">
                <a:effectLst/>
                <a:latin typeface="Arial" panose="020B0604020202020204" pitchFamily="34" charset="0"/>
                <a:cs typeface="Arial" panose="020B0604020202020204" pitchFamily="34" charset="0"/>
              </a:rPr>
              <a:t>FY21 – FY25</a:t>
            </a:r>
            <a:endParaRPr lang="en-US" sz="1200">
              <a:effectLst/>
              <a:latin typeface="Arial" panose="020B0604020202020204" pitchFamily="34" charset="0"/>
              <a:cs typeface="Arial" panose="020B0604020202020204" pitchFamily="34" charset="0"/>
            </a:endParaRPr>
          </a:p>
        </c:rich>
      </c:tx>
      <c:layout>
        <c:manualLayout>
          <c:xMode val="edge"/>
          <c:yMode val="edge"/>
          <c:x val="0.17269092977874367"/>
          <c:y val="3.0204648112742857E-2"/>
        </c:manualLayout>
      </c:layout>
      <c:overlay val="0"/>
    </c:title>
    <c:autoTitleDeleted val="0"/>
    <c:plotArea>
      <c:layout>
        <c:manualLayout>
          <c:layoutTarget val="inner"/>
          <c:xMode val="edge"/>
          <c:yMode val="edge"/>
          <c:x val="0.15122107232199122"/>
          <c:y val="0.17803287524936023"/>
          <c:w val="0.81550654333380423"/>
          <c:h val="0.51427927337941037"/>
        </c:manualLayout>
      </c:layout>
      <c:barChart>
        <c:barDir val="col"/>
        <c:grouping val="clustered"/>
        <c:varyColors val="0"/>
        <c:ser>
          <c:idx val="1"/>
          <c:order val="0"/>
          <c:tx>
            <c:strRef>
              <c:f>Sheet1!$A$12</c:f>
              <c:strCache>
                <c:ptCount val="1"/>
                <c:pt idx="0">
                  <c:v>FY 21-4</c:v>
                </c:pt>
              </c:strCache>
            </c:strRef>
          </c:tx>
          <c:invertIfNegative val="0"/>
          <c:cat>
            <c:strRef>
              <c:f>Sheet1!$B$1:$D$2</c:f>
              <c:strCache>
                <c:ptCount val="3"/>
                <c:pt idx="0">
                  <c:v>Total Findings</c:v>
                </c:pt>
                <c:pt idx="1">
                  <c:v>Open Findings</c:v>
                </c:pt>
                <c:pt idx="2">
                  <c:v>Abatement Efficiency Index %</c:v>
                </c:pt>
              </c:strCache>
            </c:strRef>
          </c:cat>
          <c:val>
            <c:numRef>
              <c:f>Sheet1!$B$12:$D$12</c:f>
              <c:numCache>
                <c:formatCode>General</c:formatCode>
                <c:ptCount val="3"/>
                <c:pt idx="0">
                  <c:v>272</c:v>
                </c:pt>
                <c:pt idx="1">
                  <c:v>10</c:v>
                </c:pt>
                <c:pt idx="2">
                  <c:v>96</c:v>
                </c:pt>
              </c:numCache>
            </c:numRef>
          </c:val>
          <c:extLst>
            <c:ext xmlns:c16="http://schemas.microsoft.com/office/drawing/2014/chart" uri="{C3380CC4-5D6E-409C-BE32-E72D297353CC}">
              <c16:uniqueId val="{00000000-1634-499F-9C58-04922F1FAF6F}"/>
            </c:ext>
          </c:extLst>
        </c:ser>
        <c:ser>
          <c:idx val="4"/>
          <c:order val="1"/>
          <c:tx>
            <c:strRef>
              <c:f>Sheet1!$A$13</c:f>
              <c:strCache>
                <c:ptCount val="1"/>
                <c:pt idx="0">
                  <c:v>FY 22-4</c:v>
                </c:pt>
              </c:strCache>
            </c:strRef>
          </c:tx>
          <c:invertIfNegative val="0"/>
          <c:cat>
            <c:strRef>
              <c:f>Sheet1!$B$1:$D$2</c:f>
              <c:strCache>
                <c:ptCount val="3"/>
                <c:pt idx="0">
                  <c:v>Total Findings</c:v>
                </c:pt>
                <c:pt idx="1">
                  <c:v>Open Findings</c:v>
                </c:pt>
                <c:pt idx="2">
                  <c:v>Abatement Efficiency Index %</c:v>
                </c:pt>
              </c:strCache>
            </c:strRef>
          </c:cat>
          <c:val>
            <c:numRef>
              <c:f>Sheet1!$B$13:$D$13</c:f>
              <c:numCache>
                <c:formatCode>General</c:formatCode>
                <c:ptCount val="3"/>
                <c:pt idx="0">
                  <c:v>238</c:v>
                </c:pt>
                <c:pt idx="1">
                  <c:v>19</c:v>
                </c:pt>
                <c:pt idx="2">
                  <c:v>92</c:v>
                </c:pt>
              </c:numCache>
            </c:numRef>
          </c:val>
          <c:extLst>
            <c:ext xmlns:c16="http://schemas.microsoft.com/office/drawing/2014/chart" uri="{C3380CC4-5D6E-409C-BE32-E72D297353CC}">
              <c16:uniqueId val="{00000001-1634-499F-9C58-04922F1FAF6F}"/>
            </c:ext>
          </c:extLst>
        </c:ser>
        <c:ser>
          <c:idx val="0"/>
          <c:order val="2"/>
          <c:tx>
            <c:strRef>
              <c:f>Sheet1!$A$14</c:f>
              <c:strCache>
                <c:ptCount val="1"/>
                <c:pt idx="0">
                  <c:v>FY 23-4</c:v>
                </c:pt>
              </c:strCache>
            </c:strRef>
          </c:tx>
          <c:invertIfNegative val="0"/>
          <c:cat>
            <c:strRef>
              <c:f>Sheet1!$B$1:$D$2</c:f>
              <c:strCache>
                <c:ptCount val="3"/>
                <c:pt idx="0">
                  <c:v>Total Findings</c:v>
                </c:pt>
                <c:pt idx="1">
                  <c:v>Open Findings</c:v>
                </c:pt>
                <c:pt idx="2">
                  <c:v>Abatement Efficiency Index %</c:v>
                </c:pt>
              </c:strCache>
            </c:strRef>
          </c:cat>
          <c:val>
            <c:numRef>
              <c:f>Sheet1!$B$14:$D$14</c:f>
              <c:numCache>
                <c:formatCode>General</c:formatCode>
                <c:ptCount val="3"/>
                <c:pt idx="0">
                  <c:v>196</c:v>
                </c:pt>
                <c:pt idx="1">
                  <c:v>1</c:v>
                </c:pt>
                <c:pt idx="2">
                  <c:v>99</c:v>
                </c:pt>
              </c:numCache>
            </c:numRef>
          </c:val>
          <c:extLst>
            <c:ext xmlns:c16="http://schemas.microsoft.com/office/drawing/2014/chart" uri="{C3380CC4-5D6E-409C-BE32-E72D297353CC}">
              <c16:uniqueId val="{00000008-1634-499F-9C58-04922F1FAF6F}"/>
            </c:ext>
          </c:extLst>
        </c:ser>
        <c:ser>
          <c:idx val="2"/>
          <c:order val="3"/>
          <c:tx>
            <c:strRef>
              <c:f>Sheet1!$A$15</c:f>
              <c:strCache>
                <c:ptCount val="1"/>
                <c:pt idx="0">
                  <c:v>FY 24-4</c:v>
                </c:pt>
              </c:strCache>
            </c:strRef>
          </c:tx>
          <c:invertIfNegative val="0"/>
          <c:cat>
            <c:strRef>
              <c:f>Sheet1!$B$1:$D$2</c:f>
              <c:strCache>
                <c:ptCount val="3"/>
                <c:pt idx="0">
                  <c:v>Total Findings</c:v>
                </c:pt>
                <c:pt idx="1">
                  <c:v>Open Findings</c:v>
                </c:pt>
                <c:pt idx="2">
                  <c:v>Abatement Efficiency Index %</c:v>
                </c:pt>
              </c:strCache>
            </c:strRef>
          </c:cat>
          <c:val>
            <c:numRef>
              <c:f>Sheet1!$B$15:$D$15</c:f>
              <c:numCache>
                <c:formatCode>General</c:formatCode>
                <c:ptCount val="3"/>
                <c:pt idx="0">
                  <c:v>329</c:v>
                </c:pt>
                <c:pt idx="1">
                  <c:v>34</c:v>
                </c:pt>
                <c:pt idx="2">
                  <c:v>89</c:v>
                </c:pt>
              </c:numCache>
            </c:numRef>
          </c:val>
          <c:extLst xmlns:c15="http://schemas.microsoft.com/office/drawing/2012/chart">
            <c:ext xmlns:c16="http://schemas.microsoft.com/office/drawing/2014/chart" uri="{C3380CC4-5D6E-409C-BE32-E72D297353CC}">
              <c16:uniqueId val="{00000009-1634-499F-9C58-04922F1FAF6F}"/>
            </c:ext>
          </c:extLst>
        </c:ser>
        <c:ser>
          <c:idx val="3"/>
          <c:order val="4"/>
          <c:tx>
            <c:strRef>
              <c:f>Sheet1!$A$16</c:f>
              <c:strCache>
                <c:ptCount val="1"/>
                <c:pt idx="0">
                  <c:v>FY 25-4</c:v>
                </c:pt>
              </c:strCache>
            </c:strRef>
          </c:tx>
          <c:invertIfNegative val="0"/>
          <c:cat>
            <c:strRef>
              <c:f>Sheet1!$B$1:$D$2</c:f>
              <c:strCache>
                <c:ptCount val="3"/>
                <c:pt idx="0">
                  <c:v>Total Findings</c:v>
                </c:pt>
                <c:pt idx="1">
                  <c:v>Open Findings</c:v>
                </c:pt>
                <c:pt idx="2">
                  <c:v>Abatement Efficiency Index %</c:v>
                </c:pt>
              </c:strCache>
            </c:strRef>
          </c:cat>
          <c:val>
            <c:numRef>
              <c:f>Sheet1!$B$16:$D$16</c:f>
              <c:numCache>
                <c:formatCode>General</c:formatCode>
                <c:ptCount val="3"/>
                <c:pt idx="0">
                  <c:v>243</c:v>
                </c:pt>
                <c:pt idx="1">
                  <c:v>16</c:v>
                </c:pt>
                <c:pt idx="2">
                  <c:v>93</c:v>
                </c:pt>
              </c:numCache>
            </c:numRef>
          </c:val>
          <c:extLst xmlns:c15="http://schemas.microsoft.com/office/drawing/2012/chart">
            <c:ext xmlns:c16="http://schemas.microsoft.com/office/drawing/2014/chart" uri="{C3380CC4-5D6E-409C-BE32-E72D297353CC}">
              <c16:uniqueId val="{0000000A-1634-499F-9C58-04922F1FAF6F}"/>
            </c:ext>
          </c:extLst>
        </c:ser>
        <c:dLbls>
          <c:showLegendKey val="0"/>
          <c:showVal val="0"/>
          <c:showCatName val="0"/>
          <c:showSerName val="0"/>
          <c:showPercent val="0"/>
          <c:showBubbleSize val="0"/>
        </c:dLbls>
        <c:gapWidth val="150"/>
        <c:axId val="528489608"/>
        <c:axId val="528494704"/>
        <c:extLst/>
      </c:barChart>
      <c:catAx>
        <c:axId val="528489608"/>
        <c:scaling>
          <c:orientation val="minMax"/>
        </c:scaling>
        <c:delete val="0"/>
        <c:axPos val="b"/>
        <c:numFmt formatCode="General" sourceLinked="1"/>
        <c:majorTickMark val="none"/>
        <c:minorTickMark val="none"/>
        <c:tickLblPos val="nextTo"/>
        <c:spPr>
          <a:ln w="1598">
            <a:solidFill>
              <a:srgbClr val="000000"/>
            </a:solidFill>
            <a:prstDash val="solid"/>
          </a:ln>
        </c:spPr>
        <c:txPr>
          <a:bodyPr rot="0" vert="horz"/>
          <a:lstStyle/>
          <a:p>
            <a:pPr>
              <a:defRPr sz="579" b="1" i="0" u="none" strike="noStrike" baseline="0">
                <a:solidFill>
                  <a:srgbClr val="000000"/>
                </a:solidFill>
                <a:latin typeface="Arial"/>
                <a:ea typeface="Arial"/>
                <a:cs typeface="Arial"/>
              </a:defRPr>
            </a:pPr>
            <a:endParaRPr lang="en-US"/>
          </a:p>
        </c:txPr>
        <c:crossAx val="528494704"/>
        <c:crosses val="autoZero"/>
        <c:auto val="1"/>
        <c:lblAlgn val="ctr"/>
        <c:lblOffset val="100"/>
        <c:tickLblSkip val="1"/>
        <c:tickMarkSkip val="1"/>
        <c:noMultiLvlLbl val="0"/>
      </c:catAx>
      <c:valAx>
        <c:axId val="528494704"/>
        <c:scaling>
          <c:orientation val="minMax"/>
        </c:scaling>
        <c:delete val="0"/>
        <c:axPos val="l"/>
        <c:majorGridlines>
          <c:spPr>
            <a:ln w="1598">
              <a:solidFill>
                <a:srgbClr val="000000"/>
              </a:solidFill>
              <a:prstDash val="solid"/>
            </a:ln>
          </c:spPr>
        </c:majorGridlines>
        <c:numFmt formatCode="General" sourceLinked="1"/>
        <c:majorTickMark val="none"/>
        <c:minorTickMark val="none"/>
        <c:tickLblPos val="nextTo"/>
        <c:txPr>
          <a:bodyPr rot="0" vert="horz"/>
          <a:lstStyle/>
          <a:p>
            <a:pPr>
              <a:defRPr sz="579" b="1" i="0" u="none" strike="noStrike" baseline="0">
                <a:solidFill>
                  <a:srgbClr val="000000"/>
                </a:solidFill>
                <a:latin typeface="Arial"/>
                <a:ea typeface="Arial"/>
                <a:cs typeface="Arial"/>
              </a:defRPr>
            </a:pPr>
            <a:endParaRPr lang="en-US"/>
          </a:p>
        </c:txPr>
        <c:crossAx val="528489608"/>
        <c:crosses val="autoZero"/>
        <c:crossBetween val="between"/>
      </c:valAx>
      <c:dTable>
        <c:showHorzBorder val="1"/>
        <c:showVertBorder val="1"/>
        <c:showOutline val="1"/>
        <c:showKeys val="1"/>
      </c:dTable>
      <c:spPr>
        <a:noFill/>
        <a:ln w="6391">
          <a:solidFill>
            <a:srgbClr val="000000"/>
          </a:solidFill>
          <a:prstDash val="solid"/>
        </a:ln>
      </c:spPr>
    </c:plotArea>
    <c:plotVisOnly val="1"/>
    <c:dispBlanksAs val="gap"/>
    <c:showDLblsOverMax val="0"/>
  </c:chart>
  <c:spPr>
    <a:solidFill>
      <a:srgbClr val="FFFFCC">
        <a:alpha val="64000"/>
      </a:srgbClr>
    </a:solidFill>
    <a:ln w="28575" cap="flat" cmpd="sng" algn="ctr">
      <a:solidFill>
        <a:schemeClr val="tx1"/>
      </a:solidFill>
      <a:prstDash val="solid"/>
      <a:miter lim="800000"/>
      <a:headEnd type="none" w="med" len="med"/>
      <a:tailEnd type="none" w="med" len="med"/>
    </a:ln>
  </c:spPr>
  <c:txPr>
    <a:bodyPr/>
    <a:lstStyle/>
    <a:p>
      <a:pPr algn="ctr">
        <a:defRPr sz="931"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i="1">
                <a:effectLst/>
                <a:latin typeface="Arial" panose="020B0604020202020204" pitchFamily="34" charset="0"/>
                <a:cs typeface="Arial" panose="020B0604020202020204" pitchFamily="34" charset="0"/>
              </a:rPr>
              <a:t>Abatement Efficiency Index Trend Analysis </a:t>
            </a:r>
            <a:endParaRPr lang="en-US" sz="1400">
              <a:effectLst/>
              <a:latin typeface="Arial" panose="020B0604020202020204" pitchFamily="34" charset="0"/>
              <a:cs typeface="Arial" panose="020B0604020202020204" pitchFamily="34" charset="0"/>
            </a:endParaRPr>
          </a:p>
          <a:p>
            <a:pPr>
              <a:defRPr/>
            </a:pPr>
            <a:endParaRPr lang="en-US" sz="500" b="1" i="1">
              <a:effectLst/>
              <a:latin typeface="Arial" panose="020B0604020202020204" pitchFamily="34" charset="0"/>
              <a:cs typeface="Arial" panose="020B0604020202020204" pitchFamily="34" charset="0"/>
            </a:endParaRPr>
          </a:p>
          <a:p>
            <a:pPr>
              <a:defRPr/>
            </a:pPr>
            <a:r>
              <a:rPr lang="en-US" sz="1200" b="1" i="1">
                <a:effectLst/>
                <a:latin typeface="Arial" panose="020B0604020202020204" pitchFamily="34" charset="0"/>
                <a:cs typeface="Arial" panose="020B0604020202020204" pitchFamily="34" charset="0"/>
              </a:rPr>
              <a:t>FY22 – FY26</a:t>
            </a:r>
            <a:endParaRPr lang="en-US" sz="1200">
              <a:effectLst/>
              <a:latin typeface="Arial" panose="020B0604020202020204" pitchFamily="34" charset="0"/>
              <a:cs typeface="Arial" panose="020B0604020202020204" pitchFamily="34" charset="0"/>
            </a:endParaRPr>
          </a:p>
        </c:rich>
      </c:tx>
      <c:layout>
        <c:manualLayout>
          <c:xMode val="edge"/>
          <c:yMode val="edge"/>
          <c:x val="0.17269092977874367"/>
          <c:y val="3.0204648112742857E-2"/>
        </c:manualLayout>
      </c:layout>
      <c:overlay val="0"/>
    </c:title>
    <c:autoTitleDeleted val="0"/>
    <c:plotArea>
      <c:layout>
        <c:manualLayout>
          <c:layoutTarget val="inner"/>
          <c:xMode val="edge"/>
          <c:yMode val="edge"/>
          <c:x val="0.15122107232199122"/>
          <c:y val="0.17803287524936023"/>
          <c:w val="0.81550654333380423"/>
          <c:h val="0.51427927337941037"/>
        </c:manualLayout>
      </c:layout>
      <c:barChart>
        <c:barDir val="col"/>
        <c:grouping val="clustered"/>
        <c:varyColors val="0"/>
        <c:ser>
          <c:idx val="1"/>
          <c:order val="0"/>
          <c:tx>
            <c:strRef>
              <c:f>Sheet1!$A$13</c:f>
              <c:strCache>
                <c:ptCount val="1"/>
                <c:pt idx="0">
                  <c:v>FY 22-1</c:v>
                </c:pt>
              </c:strCache>
            </c:strRef>
          </c:tx>
          <c:invertIfNegative val="0"/>
          <c:cat>
            <c:strRef>
              <c:f>Sheet1!$B$1:$D$2</c:f>
              <c:strCache>
                <c:ptCount val="3"/>
                <c:pt idx="0">
                  <c:v>Total Findings</c:v>
                </c:pt>
                <c:pt idx="1">
                  <c:v>Open Findings</c:v>
                </c:pt>
                <c:pt idx="2">
                  <c:v>Abatement Efficiency Index %</c:v>
                </c:pt>
              </c:strCache>
            </c:strRef>
          </c:cat>
          <c:val>
            <c:numRef>
              <c:f>Sheet1!$B$13:$D$13</c:f>
              <c:numCache>
                <c:formatCode>General</c:formatCode>
                <c:ptCount val="3"/>
                <c:pt idx="0">
                  <c:v>56</c:v>
                </c:pt>
                <c:pt idx="1">
                  <c:v>10</c:v>
                </c:pt>
                <c:pt idx="2">
                  <c:v>82</c:v>
                </c:pt>
              </c:numCache>
            </c:numRef>
          </c:val>
          <c:extLst>
            <c:ext xmlns:c16="http://schemas.microsoft.com/office/drawing/2014/chart" uri="{C3380CC4-5D6E-409C-BE32-E72D297353CC}">
              <c16:uniqueId val="{00000000-1634-499F-9C58-04922F1FAF6F}"/>
            </c:ext>
          </c:extLst>
        </c:ser>
        <c:ser>
          <c:idx val="4"/>
          <c:order val="1"/>
          <c:tx>
            <c:strRef>
              <c:f>Sheet1!$A$14</c:f>
              <c:strCache>
                <c:ptCount val="1"/>
                <c:pt idx="0">
                  <c:v>FY 23-1</c:v>
                </c:pt>
              </c:strCache>
            </c:strRef>
          </c:tx>
          <c:invertIfNegative val="0"/>
          <c:cat>
            <c:strRef>
              <c:f>Sheet1!$B$1:$D$2</c:f>
              <c:strCache>
                <c:ptCount val="3"/>
                <c:pt idx="0">
                  <c:v>Total Findings</c:v>
                </c:pt>
                <c:pt idx="1">
                  <c:v>Open Findings</c:v>
                </c:pt>
                <c:pt idx="2">
                  <c:v>Abatement Efficiency Index %</c:v>
                </c:pt>
              </c:strCache>
            </c:strRef>
          </c:cat>
          <c:val>
            <c:numRef>
              <c:f>Sheet1!$B$14:$D$14</c:f>
              <c:numCache>
                <c:formatCode>General</c:formatCode>
                <c:ptCount val="3"/>
                <c:pt idx="0">
                  <c:v>51</c:v>
                </c:pt>
                <c:pt idx="1">
                  <c:v>14</c:v>
                </c:pt>
                <c:pt idx="2">
                  <c:v>72</c:v>
                </c:pt>
              </c:numCache>
            </c:numRef>
          </c:val>
          <c:extLst>
            <c:ext xmlns:c16="http://schemas.microsoft.com/office/drawing/2014/chart" uri="{C3380CC4-5D6E-409C-BE32-E72D297353CC}">
              <c16:uniqueId val="{00000001-1634-499F-9C58-04922F1FAF6F}"/>
            </c:ext>
          </c:extLst>
        </c:ser>
        <c:ser>
          <c:idx val="0"/>
          <c:order val="2"/>
          <c:tx>
            <c:strRef>
              <c:f>Sheet1!$A$15</c:f>
              <c:strCache>
                <c:ptCount val="1"/>
                <c:pt idx="0">
                  <c:v>FY 24-1</c:v>
                </c:pt>
              </c:strCache>
            </c:strRef>
          </c:tx>
          <c:invertIfNegative val="0"/>
          <c:cat>
            <c:strRef>
              <c:f>Sheet1!$B$1:$D$2</c:f>
              <c:strCache>
                <c:ptCount val="3"/>
                <c:pt idx="0">
                  <c:v>Total Findings</c:v>
                </c:pt>
                <c:pt idx="1">
                  <c:v>Open Findings</c:v>
                </c:pt>
                <c:pt idx="2">
                  <c:v>Abatement Efficiency Index %</c:v>
                </c:pt>
              </c:strCache>
            </c:strRef>
          </c:cat>
          <c:val>
            <c:numRef>
              <c:f>Sheet1!$B$15:$D$15</c:f>
              <c:numCache>
                <c:formatCode>General</c:formatCode>
                <c:ptCount val="3"/>
                <c:pt idx="0">
                  <c:v>71</c:v>
                </c:pt>
                <c:pt idx="1">
                  <c:v>1</c:v>
                </c:pt>
                <c:pt idx="2">
                  <c:v>98</c:v>
                </c:pt>
              </c:numCache>
            </c:numRef>
          </c:val>
          <c:extLst>
            <c:ext xmlns:c16="http://schemas.microsoft.com/office/drawing/2014/chart" uri="{C3380CC4-5D6E-409C-BE32-E72D297353CC}">
              <c16:uniqueId val="{00000008-1634-499F-9C58-04922F1FAF6F}"/>
            </c:ext>
          </c:extLst>
        </c:ser>
        <c:ser>
          <c:idx val="2"/>
          <c:order val="3"/>
          <c:tx>
            <c:strRef>
              <c:f>Sheet1!$A$16</c:f>
              <c:strCache>
                <c:ptCount val="1"/>
                <c:pt idx="0">
                  <c:v>FY 25-1</c:v>
                </c:pt>
              </c:strCache>
            </c:strRef>
          </c:tx>
          <c:invertIfNegative val="0"/>
          <c:cat>
            <c:strRef>
              <c:f>Sheet1!$B$1:$D$2</c:f>
              <c:strCache>
                <c:ptCount val="3"/>
                <c:pt idx="0">
                  <c:v>Total Findings</c:v>
                </c:pt>
                <c:pt idx="1">
                  <c:v>Open Findings</c:v>
                </c:pt>
                <c:pt idx="2">
                  <c:v>Abatement Efficiency Index %</c:v>
                </c:pt>
              </c:strCache>
            </c:strRef>
          </c:cat>
          <c:val>
            <c:numRef>
              <c:f>Sheet1!$B$16:$D$16</c:f>
              <c:numCache>
                <c:formatCode>General</c:formatCode>
                <c:ptCount val="3"/>
                <c:pt idx="0">
                  <c:v>64</c:v>
                </c:pt>
                <c:pt idx="1">
                  <c:v>3</c:v>
                </c:pt>
                <c:pt idx="2">
                  <c:v>95</c:v>
                </c:pt>
              </c:numCache>
            </c:numRef>
          </c:val>
          <c:extLst xmlns:c15="http://schemas.microsoft.com/office/drawing/2012/chart">
            <c:ext xmlns:c16="http://schemas.microsoft.com/office/drawing/2014/chart" uri="{C3380CC4-5D6E-409C-BE32-E72D297353CC}">
              <c16:uniqueId val="{00000009-1634-499F-9C58-04922F1FAF6F}"/>
            </c:ext>
          </c:extLst>
        </c:ser>
        <c:ser>
          <c:idx val="3"/>
          <c:order val="4"/>
          <c:tx>
            <c:strRef>
              <c:f>Sheet1!$A$17</c:f>
              <c:strCache>
                <c:ptCount val="1"/>
                <c:pt idx="0">
                  <c:v>FY 26-1</c:v>
                </c:pt>
              </c:strCache>
            </c:strRef>
          </c:tx>
          <c:invertIfNegative val="0"/>
          <c:cat>
            <c:strRef>
              <c:f>Sheet1!$B$1:$D$2</c:f>
              <c:strCache>
                <c:ptCount val="3"/>
                <c:pt idx="0">
                  <c:v>Total Findings</c:v>
                </c:pt>
                <c:pt idx="1">
                  <c:v>Open Findings</c:v>
                </c:pt>
                <c:pt idx="2">
                  <c:v>Abatement Efficiency Index %</c:v>
                </c:pt>
              </c:strCache>
            </c:strRef>
          </c:cat>
          <c:val>
            <c:numRef>
              <c:f>Sheet1!$B$17:$D$17</c:f>
              <c:numCache>
                <c:formatCode>General</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0A-1634-499F-9C58-04922F1FAF6F}"/>
            </c:ext>
          </c:extLst>
        </c:ser>
        <c:dLbls>
          <c:showLegendKey val="0"/>
          <c:showVal val="0"/>
          <c:showCatName val="0"/>
          <c:showSerName val="0"/>
          <c:showPercent val="0"/>
          <c:showBubbleSize val="0"/>
        </c:dLbls>
        <c:gapWidth val="150"/>
        <c:axId val="528489608"/>
        <c:axId val="528494704"/>
        <c:extLst/>
      </c:barChart>
      <c:catAx>
        <c:axId val="528489608"/>
        <c:scaling>
          <c:orientation val="minMax"/>
        </c:scaling>
        <c:delete val="0"/>
        <c:axPos val="b"/>
        <c:numFmt formatCode="General" sourceLinked="1"/>
        <c:majorTickMark val="none"/>
        <c:minorTickMark val="none"/>
        <c:tickLblPos val="nextTo"/>
        <c:spPr>
          <a:ln w="1598">
            <a:solidFill>
              <a:srgbClr val="000000"/>
            </a:solidFill>
            <a:prstDash val="solid"/>
          </a:ln>
        </c:spPr>
        <c:txPr>
          <a:bodyPr rot="0" vert="horz"/>
          <a:lstStyle/>
          <a:p>
            <a:pPr>
              <a:defRPr sz="579" b="1" i="0" u="none" strike="noStrike" baseline="0">
                <a:solidFill>
                  <a:srgbClr val="000000"/>
                </a:solidFill>
                <a:latin typeface="Arial"/>
                <a:ea typeface="Arial"/>
                <a:cs typeface="Arial"/>
              </a:defRPr>
            </a:pPr>
            <a:endParaRPr lang="en-US"/>
          </a:p>
        </c:txPr>
        <c:crossAx val="528494704"/>
        <c:crosses val="autoZero"/>
        <c:auto val="1"/>
        <c:lblAlgn val="ctr"/>
        <c:lblOffset val="100"/>
        <c:tickLblSkip val="1"/>
        <c:tickMarkSkip val="1"/>
        <c:noMultiLvlLbl val="0"/>
      </c:catAx>
      <c:valAx>
        <c:axId val="528494704"/>
        <c:scaling>
          <c:orientation val="minMax"/>
        </c:scaling>
        <c:delete val="0"/>
        <c:axPos val="l"/>
        <c:majorGridlines>
          <c:spPr>
            <a:ln w="1598">
              <a:solidFill>
                <a:srgbClr val="000000"/>
              </a:solidFill>
              <a:prstDash val="solid"/>
            </a:ln>
          </c:spPr>
        </c:majorGridlines>
        <c:numFmt formatCode="General" sourceLinked="1"/>
        <c:majorTickMark val="none"/>
        <c:minorTickMark val="none"/>
        <c:tickLblPos val="nextTo"/>
        <c:txPr>
          <a:bodyPr rot="0" vert="horz"/>
          <a:lstStyle/>
          <a:p>
            <a:pPr>
              <a:defRPr sz="579" b="1" i="0" u="none" strike="noStrike" baseline="0">
                <a:solidFill>
                  <a:srgbClr val="000000"/>
                </a:solidFill>
                <a:latin typeface="Arial"/>
                <a:ea typeface="Arial"/>
                <a:cs typeface="Arial"/>
              </a:defRPr>
            </a:pPr>
            <a:endParaRPr lang="en-US"/>
          </a:p>
        </c:txPr>
        <c:crossAx val="528489608"/>
        <c:crosses val="autoZero"/>
        <c:crossBetween val="between"/>
      </c:valAx>
      <c:dTable>
        <c:showHorzBorder val="1"/>
        <c:showVertBorder val="1"/>
        <c:showOutline val="1"/>
        <c:showKeys val="1"/>
      </c:dTable>
      <c:spPr>
        <a:noFill/>
        <a:ln w="6391">
          <a:solidFill>
            <a:srgbClr val="000000"/>
          </a:solidFill>
          <a:prstDash val="solid"/>
        </a:ln>
      </c:spPr>
    </c:plotArea>
    <c:plotVisOnly val="1"/>
    <c:dispBlanksAs val="gap"/>
    <c:showDLblsOverMax val="0"/>
  </c:chart>
  <c:spPr>
    <a:solidFill>
      <a:srgbClr val="FFFFCC">
        <a:alpha val="64000"/>
      </a:srgbClr>
    </a:solidFill>
    <a:ln w="28575" cap="flat" cmpd="sng" algn="ctr">
      <a:solidFill>
        <a:schemeClr val="tx1"/>
      </a:solidFill>
      <a:prstDash val="solid"/>
      <a:miter lim="800000"/>
      <a:headEnd type="none" w="med" len="med"/>
      <a:tailEnd type="none" w="med" len="med"/>
    </a:ln>
  </c:spPr>
  <c:txPr>
    <a:bodyPr/>
    <a:lstStyle/>
    <a:p>
      <a:pPr algn="ctr">
        <a:defRPr sz="931"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FY22 –</a:t>
            </a:r>
            <a:r>
              <a:rPr lang="en-US" baseline="0"/>
              <a:t> </a:t>
            </a:r>
            <a:r>
              <a:rPr lang="en-US"/>
              <a:t>FY26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1st Qtr</c:v>
                </c:pt>
              </c:strCache>
            </c:strRef>
          </c:tx>
          <c:spPr>
            <a:pattFill prst="ltHorz">
              <a:fgClr>
                <a:srgbClr val="00B0F0"/>
              </a:fgClr>
              <a:bgClr>
                <a:schemeClr val="tx1"/>
              </a:bgClr>
            </a:pattFill>
            <a:ln>
              <a:solidFill>
                <a:schemeClr val="tx1"/>
              </a:solidFill>
            </a:ln>
            <a:effectLst/>
          </c:spPr>
          <c:invertIfNegative val="0"/>
          <c:cat>
            <c:strRef>
              <c:f>Sheet1!$A$10:$A$14</c:f>
              <c:strCache>
                <c:ptCount val="5"/>
                <c:pt idx="0">
                  <c:v>FY22</c:v>
                </c:pt>
                <c:pt idx="1">
                  <c:v>FY23</c:v>
                </c:pt>
                <c:pt idx="2">
                  <c:v>FY24</c:v>
                </c:pt>
                <c:pt idx="3">
                  <c:v>FY25</c:v>
                </c:pt>
                <c:pt idx="4">
                  <c:v>FY26</c:v>
                </c:pt>
              </c:strCache>
            </c:strRef>
          </c:cat>
          <c:val>
            <c:numRef>
              <c:f>Sheet1!$B$10:$B$14</c:f>
              <c:numCache>
                <c:formatCode>"$"#,##0</c:formatCode>
                <c:ptCount val="5"/>
                <c:pt idx="0">
                  <c:v>4837</c:v>
                </c:pt>
                <c:pt idx="1">
                  <c:v>9820.2999999999993</c:v>
                </c:pt>
                <c:pt idx="2">
                  <c:v>13472</c:v>
                </c:pt>
                <c:pt idx="3">
                  <c:v>5547</c:v>
                </c:pt>
                <c:pt idx="4">
                  <c:v>22100</c:v>
                </c:pt>
              </c:numCache>
            </c:numRef>
          </c:val>
          <c:extLst>
            <c:ext xmlns:c16="http://schemas.microsoft.com/office/drawing/2014/chart" uri="{C3380CC4-5D6E-409C-BE32-E72D297353CC}">
              <c16:uniqueId val="{00000000-3660-4462-A9A6-A9825F549DC1}"/>
            </c:ext>
          </c:extLst>
        </c:ser>
        <c:ser>
          <c:idx val="1"/>
          <c:order val="1"/>
          <c:tx>
            <c:strRef>
              <c:f>Sheet1!$C$1</c:f>
              <c:strCache>
                <c:ptCount val="1"/>
                <c:pt idx="0">
                  <c:v>2nd Qtr</c:v>
                </c:pt>
              </c:strCache>
            </c:strRef>
          </c:tx>
          <c:spPr>
            <a:pattFill prst="wdUpDiag">
              <a:fgClr>
                <a:srgbClr val="009900"/>
              </a:fgClr>
              <a:bgClr>
                <a:srgbClr val="00B0F0"/>
              </a:bgClr>
            </a:pattFill>
            <a:ln>
              <a:solidFill>
                <a:schemeClr val="tx1"/>
              </a:solidFill>
            </a:ln>
            <a:effectLst/>
          </c:spPr>
          <c:invertIfNegative val="0"/>
          <c:cat>
            <c:strRef>
              <c:f>Sheet1!$A$10:$A$14</c:f>
              <c:strCache>
                <c:ptCount val="5"/>
                <c:pt idx="0">
                  <c:v>FY22</c:v>
                </c:pt>
                <c:pt idx="1">
                  <c:v>FY23</c:v>
                </c:pt>
                <c:pt idx="2">
                  <c:v>FY24</c:v>
                </c:pt>
                <c:pt idx="3">
                  <c:v>FY25</c:v>
                </c:pt>
                <c:pt idx="4">
                  <c:v>FY26</c:v>
                </c:pt>
              </c:strCache>
            </c:strRef>
          </c:cat>
          <c:val>
            <c:numRef>
              <c:f>Sheet1!$C$10:$C$14</c:f>
              <c:numCache>
                <c:formatCode>"$"#,##0</c:formatCode>
                <c:ptCount val="5"/>
                <c:pt idx="0">
                  <c:v>2709.3</c:v>
                </c:pt>
                <c:pt idx="1">
                  <c:v>0</c:v>
                </c:pt>
                <c:pt idx="2">
                  <c:v>0</c:v>
                </c:pt>
                <c:pt idx="3">
                  <c:v>100</c:v>
                </c:pt>
              </c:numCache>
            </c:numRef>
          </c:val>
          <c:extLst>
            <c:ext xmlns:c16="http://schemas.microsoft.com/office/drawing/2014/chart" uri="{C3380CC4-5D6E-409C-BE32-E72D297353CC}">
              <c16:uniqueId val="{00000001-3660-4462-A9A6-A9825F549DC1}"/>
            </c:ext>
          </c:extLst>
        </c:ser>
        <c:ser>
          <c:idx val="2"/>
          <c:order val="2"/>
          <c:tx>
            <c:strRef>
              <c:f>Sheet1!$D$1</c:f>
              <c:strCache>
                <c:ptCount val="1"/>
                <c:pt idx="0">
                  <c:v>3rd Qtr</c:v>
                </c:pt>
              </c:strCache>
            </c:strRef>
          </c:tx>
          <c:spPr>
            <a:pattFill prst="wdDnDiag">
              <a:fgClr>
                <a:srgbClr val="FF0000"/>
              </a:fgClr>
              <a:bgClr>
                <a:schemeClr val="tx1"/>
              </a:bgClr>
            </a:pattFill>
            <a:ln>
              <a:solidFill>
                <a:schemeClr val="tx1"/>
              </a:solidFill>
            </a:ln>
            <a:effectLst/>
          </c:spPr>
          <c:invertIfNegative val="0"/>
          <c:cat>
            <c:strRef>
              <c:f>Sheet1!$A$10:$A$14</c:f>
              <c:strCache>
                <c:ptCount val="5"/>
                <c:pt idx="0">
                  <c:v>FY22</c:v>
                </c:pt>
                <c:pt idx="1">
                  <c:v>FY23</c:v>
                </c:pt>
                <c:pt idx="2">
                  <c:v>FY24</c:v>
                </c:pt>
                <c:pt idx="3">
                  <c:v>FY25</c:v>
                </c:pt>
                <c:pt idx="4">
                  <c:v>FY26</c:v>
                </c:pt>
              </c:strCache>
            </c:strRef>
          </c:cat>
          <c:val>
            <c:numRef>
              <c:f>Sheet1!$D$10:$D$14</c:f>
              <c:numCache>
                <c:formatCode>"$"#,##0</c:formatCode>
                <c:ptCount val="5"/>
                <c:pt idx="0">
                  <c:v>0</c:v>
                </c:pt>
                <c:pt idx="1">
                  <c:v>550</c:v>
                </c:pt>
                <c:pt idx="2">
                  <c:v>7624</c:v>
                </c:pt>
                <c:pt idx="3">
                  <c:v>100</c:v>
                </c:pt>
              </c:numCache>
            </c:numRef>
          </c:val>
          <c:extLst>
            <c:ext xmlns:c16="http://schemas.microsoft.com/office/drawing/2014/chart" uri="{C3380CC4-5D6E-409C-BE32-E72D297353CC}">
              <c16:uniqueId val="{00000002-3660-4462-A9A6-A9825F549DC1}"/>
            </c:ext>
          </c:extLst>
        </c:ser>
        <c:ser>
          <c:idx val="3"/>
          <c:order val="3"/>
          <c:tx>
            <c:strRef>
              <c:f>Sheet1!$E$1</c:f>
              <c:strCache>
                <c:ptCount val="1"/>
                <c:pt idx="0">
                  <c:v>4th Qtr</c:v>
                </c:pt>
              </c:strCache>
            </c:strRef>
          </c:tx>
          <c:spPr>
            <a:pattFill prst="solidDmnd">
              <a:fgClr>
                <a:schemeClr val="tx1"/>
              </a:fgClr>
              <a:bgClr>
                <a:srgbClr val="FFFF00"/>
              </a:bgClr>
            </a:pattFill>
            <a:ln>
              <a:solidFill>
                <a:schemeClr val="tx1"/>
              </a:solidFill>
            </a:ln>
            <a:effectLst/>
          </c:spPr>
          <c:invertIfNegative val="0"/>
          <c:cat>
            <c:strRef>
              <c:f>Sheet1!$A$10:$A$14</c:f>
              <c:strCache>
                <c:ptCount val="5"/>
                <c:pt idx="0">
                  <c:v>FY22</c:v>
                </c:pt>
                <c:pt idx="1">
                  <c:v>FY23</c:v>
                </c:pt>
                <c:pt idx="2">
                  <c:v>FY24</c:v>
                </c:pt>
                <c:pt idx="3">
                  <c:v>FY25</c:v>
                </c:pt>
                <c:pt idx="4">
                  <c:v>FY26</c:v>
                </c:pt>
              </c:strCache>
            </c:strRef>
          </c:cat>
          <c:val>
            <c:numRef>
              <c:f>Sheet1!$E$10:$E$14</c:f>
              <c:numCache>
                <c:formatCode>"$"#,##0</c:formatCode>
                <c:ptCount val="5"/>
                <c:pt idx="0">
                  <c:v>4038</c:v>
                </c:pt>
                <c:pt idx="1">
                  <c:v>100</c:v>
                </c:pt>
                <c:pt idx="2">
                  <c:v>557.20000000000005</c:v>
                </c:pt>
                <c:pt idx="3">
                  <c:v>0</c:v>
                </c:pt>
              </c:numCache>
            </c:numRef>
          </c:val>
          <c:extLst>
            <c:ext xmlns:c16="http://schemas.microsoft.com/office/drawing/2014/chart" uri="{C3380CC4-5D6E-409C-BE32-E72D297353CC}">
              <c16:uniqueId val="{00000003-3660-4462-A9A6-A9825F549DC1}"/>
            </c:ext>
          </c:extLst>
        </c:ser>
        <c:ser>
          <c:idx val="4"/>
          <c:order val="4"/>
          <c:tx>
            <c:strRef>
              <c:f>Sheet1!$F$1</c:f>
              <c:strCache>
                <c:ptCount val="1"/>
                <c:pt idx="0">
                  <c:v>TOTAL</c:v>
                </c:pt>
              </c:strCache>
            </c:strRef>
          </c:tx>
          <c:spPr>
            <a:solidFill>
              <a:schemeClr val="accent5"/>
            </a:solidFill>
            <a:ln>
              <a:noFill/>
            </a:ln>
            <a:effectLst/>
          </c:spPr>
          <c:invertIfNegative val="0"/>
          <c:cat>
            <c:strRef>
              <c:f>Sheet1!$A$10:$A$14</c:f>
              <c:strCache>
                <c:ptCount val="5"/>
                <c:pt idx="0">
                  <c:v>FY22</c:v>
                </c:pt>
                <c:pt idx="1">
                  <c:v>FY23</c:v>
                </c:pt>
                <c:pt idx="2">
                  <c:v>FY24</c:v>
                </c:pt>
                <c:pt idx="3">
                  <c:v>FY25</c:v>
                </c:pt>
                <c:pt idx="4">
                  <c:v>FY26</c:v>
                </c:pt>
              </c:strCache>
            </c:strRef>
          </c:cat>
          <c:val>
            <c:numRef>
              <c:f>Sheet1!$F$10:$F$14</c:f>
              <c:numCache>
                <c:formatCode>"$"#,##0</c:formatCode>
                <c:ptCount val="5"/>
                <c:pt idx="0">
                  <c:v>11584.3</c:v>
                </c:pt>
                <c:pt idx="1">
                  <c:v>10470.299999999999</c:v>
                </c:pt>
                <c:pt idx="2">
                  <c:v>21653.200000000001</c:v>
                </c:pt>
                <c:pt idx="3">
                  <c:v>5747</c:v>
                </c:pt>
                <c:pt idx="4">
                  <c:v>22100</c:v>
                </c:pt>
              </c:numCache>
            </c:numRef>
          </c:val>
          <c:extLst>
            <c:ext xmlns:c16="http://schemas.microsoft.com/office/drawing/2014/chart" uri="{C3380CC4-5D6E-409C-BE32-E72D297353CC}">
              <c16:uniqueId val="{00000000-EA16-4C3B-9E6E-76813472886C}"/>
            </c:ext>
          </c:extLst>
        </c:ser>
        <c:dLbls>
          <c:showLegendKey val="0"/>
          <c:showVal val="0"/>
          <c:showCatName val="0"/>
          <c:showSerName val="0"/>
          <c:showPercent val="0"/>
          <c:showBubbleSize val="0"/>
        </c:dLbls>
        <c:gapWidth val="219"/>
        <c:overlap val="-27"/>
        <c:axId val="795547680"/>
        <c:axId val="795544072"/>
      </c:barChart>
      <c:catAx>
        <c:axId val="79554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5544072"/>
        <c:crosses val="autoZero"/>
        <c:auto val="1"/>
        <c:lblAlgn val="ctr"/>
        <c:lblOffset val="100"/>
        <c:noMultiLvlLbl val="0"/>
      </c:catAx>
      <c:valAx>
        <c:axId val="7955440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5547680"/>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layout>
        <c:manualLayout>
          <c:xMode val="edge"/>
          <c:yMode val="edge"/>
          <c:x val="0.29984866085821171"/>
          <c:y val="0.95032494385505994"/>
          <c:w val="0.5233734384028359"/>
          <c:h val="4.9357838164590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rgbClr val="009900"/>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0.11574</cdr:x>
      <cdr:y>0.55686</cdr:y>
    </cdr:from>
    <cdr:to>
      <cdr:x>0.22032</cdr:x>
      <cdr:y>0.64415</cdr:y>
    </cdr:to>
    <cdr:sp macro="" textlink="">
      <cdr:nvSpPr>
        <cdr:cNvPr id="2" name="TextBox 1"/>
        <cdr:cNvSpPr txBox="1"/>
      </cdr:nvSpPr>
      <cdr:spPr>
        <a:xfrm xmlns:a="http://schemas.openxmlformats.org/drawingml/2006/main">
          <a:off x="467611" y="2341540"/>
          <a:ext cx="422522" cy="3670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a:latin typeface="Arial" panose="020B0604020202020204" pitchFamily="34" charset="0"/>
              <a:cs typeface="Arial" panose="020B0604020202020204" pitchFamily="34" charset="0"/>
            </a:rPr>
            <a:t>5</a:t>
          </a:r>
        </a:p>
      </cdr:txBody>
    </cdr:sp>
  </cdr:relSizeAnchor>
  <cdr:relSizeAnchor xmlns:cdr="http://schemas.openxmlformats.org/drawingml/2006/chartDrawing">
    <cdr:from>
      <cdr:x>0.76679</cdr:x>
      <cdr:y>0.72323</cdr:y>
    </cdr:from>
    <cdr:to>
      <cdr:x>0.82101</cdr:x>
      <cdr:y>0.78002</cdr:y>
    </cdr:to>
    <cdr:sp macro="" textlink="">
      <cdr:nvSpPr>
        <cdr:cNvPr id="5" name="TextBox 1"/>
        <cdr:cNvSpPr txBox="1"/>
      </cdr:nvSpPr>
      <cdr:spPr>
        <a:xfrm xmlns:a="http://schemas.openxmlformats.org/drawingml/2006/main">
          <a:off x="3097995" y="3041098"/>
          <a:ext cx="219059" cy="2387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0.28473</cdr:x>
      <cdr:y>0.44861</cdr:y>
    </cdr:from>
    <cdr:to>
      <cdr:x>0.36777</cdr:x>
      <cdr:y>0.53831</cdr:y>
    </cdr:to>
    <cdr:sp macro="" textlink="">
      <cdr:nvSpPr>
        <cdr:cNvPr id="6" name="TextBox 1"/>
        <cdr:cNvSpPr txBox="1"/>
      </cdr:nvSpPr>
      <cdr:spPr>
        <a:xfrm xmlns:a="http://schemas.openxmlformats.org/drawingml/2006/main">
          <a:off x="1150362" y="1886377"/>
          <a:ext cx="335497" cy="3771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7</a:t>
          </a:r>
        </a:p>
      </cdr:txBody>
    </cdr:sp>
  </cdr:relSizeAnchor>
  <cdr:relSizeAnchor xmlns:cdr="http://schemas.openxmlformats.org/drawingml/2006/chartDrawing">
    <cdr:from>
      <cdr:x>0.44851</cdr:x>
      <cdr:y>0.39006</cdr:y>
    </cdr:from>
    <cdr:to>
      <cdr:x>0.51197</cdr:x>
      <cdr:y>0.46669</cdr:y>
    </cdr:to>
    <cdr:sp macro="" textlink="">
      <cdr:nvSpPr>
        <cdr:cNvPr id="7" name="TextBox 6">
          <a:extLst xmlns:a="http://schemas.openxmlformats.org/drawingml/2006/main">
            <a:ext uri="{FF2B5EF4-FFF2-40B4-BE49-F238E27FC236}">
              <a16:creationId xmlns:a16="http://schemas.microsoft.com/office/drawing/2014/main" id="{91444694-046E-B311-EA5E-D7509D1AE404}"/>
            </a:ext>
          </a:extLst>
        </cdr:cNvPr>
        <cdr:cNvSpPr txBox="1"/>
      </cdr:nvSpPr>
      <cdr:spPr>
        <a:xfrm xmlns:a="http://schemas.openxmlformats.org/drawingml/2006/main">
          <a:off x="1812079" y="1640153"/>
          <a:ext cx="256391" cy="322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Arial" panose="020B0604020202020204" pitchFamily="34" charset="0"/>
              <a:cs typeface="Arial" panose="020B0604020202020204" pitchFamily="34" charset="0"/>
            </a:rPr>
            <a:t>8</a:t>
          </a:r>
        </a:p>
      </cdr:txBody>
    </cdr:sp>
  </cdr:relSizeAnchor>
  <cdr:relSizeAnchor xmlns:cdr="http://schemas.openxmlformats.org/drawingml/2006/chartDrawing">
    <cdr:from>
      <cdr:x>0.76423</cdr:x>
      <cdr:y>0.78755</cdr:y>
    </cdr:from>
    <cdr:to>
      <cdr:x>0.83436</cdr:x>
      <cdr:y>0.85184</cdr:y>
    </cdr:to>
    <cdr:sp macro="" textlink="">
      <cdr:nvSpPr>
        <cdr:cNvPr id="3" name="TextBox 2">
          <a:extLst xmlns:a="http://schemas.openxmlformats.org/drawingml/2006/main">
            <a:ext uri="{FF2B5EF4-FFF2-40B4-BE49-F238E27FC236}">
              <a16:creationId xmlns:a16="http://schemas.microsoft.com/office/drawing/2014/main" id="{4F38C5A2-F691-5F4C-BDEF-2B07C81F2461}"/>
            </a:ext>
          </a:extLst>
        </cdr:cNvPr>
        <cdr:cNvSpPr txBox="1"/>
      </cdr:nvSpPr>
      <cdr:spPr>
        <a:xfrm xmlns:a="http://schemas.openxmlformats.org/drawingml/2006/main">
          <a:off x="3087635" y="3311549"/>
          <a:ext cx="283334" cy="270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kern="1200" dirty="0"/>
            <a:t>1</a:t>
          </a:r>
        </a:p>
      </cdr:txBody>
    </cdr:sp>
  </cdr:relSizeAnchor>
</c:userShapes>
</file>

<file path=ppt/drawings/drawing2.xml><?xml version="1.0" encoding="utf-8"?>
<c:userShapes xmlns:c="http://schemas.openxmlformats.org/drawingml/2006/chart">
  <cdr:relSizeAnchor xmlns:cdr="http://schemas.openxmlformats.org/drawingml/2006/chartDrawing">
    <cdr:from>
      <cdr:x>0.75282</cdr:x>
      <cdr:y>0.73734</cdr:y>
    </cdr:from>
    <cdr:to>
      <cdr:x>0.84381</cdr:x>
      <cdr:y>0.82415</cdr:y>
    </cdr:to>
    <cdr:sp macro="" textlink="">
      <cdr:nvSpPr>
        <cdr:cNvPr id="2" name="TextBox 1"/>
        <cdr:cNvSpPr txBox="1"/>
      </cdr:nvSpPr>
      <cdr:spPr>
        <a:xfrm xmlns:a="http://schemas.openxmlformats.org/drawingml/2006/main">
          <a:off x="3042728" y="3100444"/>
          <a:ext cx="367761" cy="3650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05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0.10597</cdr:x>
      <cdr:y>0.73056</cdr:y>
    </cdr:from>
    <cdr:to>
      <cdr:x>0.22709</cdr:x>
      <cdr:y>0.80062</cdr:y>
    </cdr:to>
    <cdr:sp macro="" textlink="">
      <cdr:nvSpPr>
        <cdr:cNvPr id="5" name="TextBox 1"/>
        <cdr:cNvSpPr txBox="1"/>
      </cdr:nvSpPr>
      <cdr:spPr>
        <a:xfrm xmlns:a="http://schemas.openxmlformats.org/drawingml/2006/main">
          <a:off x="428290" y="3071923"/>
          <a:ext cx="489540" cy="2945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1</a:t>
          </a:r>
          <a:endParaRPr lang="en-US" sz="105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0.77163</cdr:x>
      <cdr:y>0.63875</cdr:y>
    </cdr:from>
    <cdr:to>
      <cdr:x>0.83993</cdr:x>
      <cdr:y>0.70463</cdr:y>
    </cdr:to>
    <cdr:sp macro="" textlink="">
      <cdr:nvSpPr>
        <cdr:cNvPr id="6" name="TextBox 5"/>
        <cdr:cNvSpPr txBox="1"/>
      </cdr:nvSpPr>
      <cdr:spPr>
        <a:xfrm xmlns:a="http://schemas.openxmlformats.org/drawingml/2006/main">
          <a:off x="3118755" y="2685890"/>
          <a:ext cx="276053" cy="277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0.44902</cdr:x>
      <cdr:y>0.73267</cdr:y>
    </cdr:from>
    <cdr:to>
      <cdr:x>0.51641</cdr:x>
      <cdr:y>0.7985</cdr:y>
    </cdr:to>
    <cdr:sp macro="" textlink="">
      <cdr:nvSpPr>
        <cdr:cNvPr id="7" name="TextBox 6">
          <a:extLst xmlns:a="http://schemas.openxmlformats.org/drawingml/2006/main">
            <a:ext uri="{FF2B5EF4-FFF2-40B4-BE49-F238E27FC236}">
              <a16:creationId xmlns:a16="http://schemas.microsoft.com/office/drawing/2014/main" id="{7F214B2A-053D-78AC-2D22-11FA0773A125}"/>
            </a:ext>
          </a:extLst>
        </cdr:cNvPr>
        <cdr:cNvSpPr txBox="1"/>
      </cdr:nvSpPr>
      <cdr:spPr>
        <a:xfrm xmlns:a="http://schemas.openxmlformats.org/drawingml/2006/main">
          <a:off x="1814856" y="3080817"/>
          <a:ext cx="272375" cy="276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Arial" panose="020B0604020202020204" pitchFamily="34" charset="0"/>
              <a:cs typeface="Arial" panose="020B0604020202020204" pitchFamily="34" charset="0"/>
            </a:rPr>
            <a:t>1</a:t>
          </a:r>
        </a:p>
      </cdr:txBody>
    </cdr:sp>
  </cdr:relSizeAnchor>
  <cdr:relSizeAnchor xmlns:cdr="http://schemas.openxmlformats.org/drawingml/2006/chartDrawing">
    <cdr:from>
      <cdr:x>0.612</cdr:x>
      <cdr:y>0.73267</cdr:y>
    </cdr:from>
    <cdr:to>
      <cdr:x>0.67854</cdr:x>
      <cdr:y>0.7985</cdr:y>
    </cdr:to>
    <cdr:sp macro="" textlink="">
      <cdr:nvSpPr>
        <cdr:cNvPr id="3" name="TextBox 2">
          <a:extLst xmlns:a="http://schemas.openxmlformats.org/drawingml/2006/main">
            <a:ext uri="{FF2B5EF4-FFF2-40B4-BE49-F238E27FC236}">
              <a16:creationId xmlns:a16="http://schemas.microsoft.com/office/drawing/2014/main" id="{A5EE2797-383F-E200-6BAD-5D1F3188B270}"/>
            </a:ext>
          </a:extLst>
        </cdr:cNvPr>
        <cdr:cNvSpPr txBox="1"/>
      </cdr:nvSpPr>
      <cdr:spPr>
        <a:xfrm xmlns:a="http://schemas.openxmlformats.org/drawingml/2006/main">
          <a:off x="2473585" y="3080818"/>
          <a:ext cx="268941" cy="2768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Arial" panose="020B0604020202020204" pitchFamily="34" charset="0"/>
              <a:cs typeface="Arial" panose="020B0604020202020204" pitchFamily="34" charset="0"/>
            </a:rPr>
            <a:t>1</a:t>
          </a:r>
        </a:p>
      </cdr:txBody>
    </cdr:sp>
  </cdr:relSizeAnchor>
</c:userShapes>
</file>

<file path=ppt/drawings/drawing3.xml><?xml version="1.0" encoding="utf-8"?>
<c:userShapes xmlns:c="http://schemas.openxmlformats.org/drawingml/2006/chart">
  <cdr:relSizeAnchor xmlns:cdr="http://schemas.openxmlformats.org/drawingml/2006/chartDrawing">
    <cdr:from>
      <cdr:x>0.87436</cdr:x>
      <cdr:y>0.24254</cdr:y>
    </cdr:from>
    <cdr:to>
      <cdr:x>0.9337</cdr:x>
      <cdr:y>0.59144</cdr:y>
    </cdr:to>
    <cdr:sp macro="" textlink="">
      <cdr:nvSpPr>
        <cdr:cNvPr id="2" name="TextBox 1">
          <a:extLst xmlns:a="http://schemas.openxmlformats.org/drawingml/2006/main">
            <a:ext uri="{FF2B5EF4-FFF2-40B4-BE49-F238E27FC236}">
              <a16:creationId xmlns:a16="http://schemas.microsoft.com/office/drawing/2014/main" id="{C4695404-363F-5CF3-7323-8B70FA896AF1}"/>
            </a:ext>
          </a:extLst>
        </cdr:cNvPr>
        <cdr:cNvSpPr txBox="1"/>
      </cdr:nvSpPr>
      <cdr:spPr>
        <a:xfrm xmlns:a="http://schemas.openxmlformats.org/drawingml/2006/main">
          <a:off x="3797682" y="661276"/>
          <a:ext cx="257750" cy="9512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0.8095</cdr:x>
      <cdr:y>0.64813</cdr:y>
    </cdr:from>
    <cdr:to>
      <cdr:x>1</cdr:x>
      <cdr:y>1</cdr:y>
    </cdr:to>
    <cdr:sp macro="" textlink="">
      <cdr:nvSpPr>
        <cdr:cNvPr id="2" name="TextBox 1"/>
        <cdr:cNvSpPr txBox="1"/>
      </cdr:nvSpPr>
      <cdr:spPr>
        <a:xfrm xmlns:a="http://schemas.openxmlformats.org/drawingml/2006/main">
          <a:off x="3967005" y="210387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0.74915</cdr:x>
      <cdr:y>0.68161</cdr:y>
    </cdr:from>
    <cdr:to>
      <cdr:x>0.79975</cdr:x>
      <cdr:y>0.75356</cdr:y>
    </cdr:to>
    <cdr:sp macro="" textlink="">
      <cdr:nvSpPr>
        <cdr:cNvPr id="2" name="TextBox 1">
          <a:extLst xmlns:a="http://schemas.openxmlformats.org/drawingml/2006/main">
            <a:ext uri="{FF2B5EF4-FFF2-40B4-BE49-F238E27FC236}">
              <a16:creationId xmlns:a16="http://schemas.microsoft.com/office/drawing/2014/main" id="{36452D32-4A0C-C982-61E0-F3FAEFD2EDF1}"/>
            </a:ext>
          </a:extLst>
        </cdr:cNvPr>
        <cdr:cNvSpPr txBox="1"/>
      </cdr:nvSpPr>
      <cdr:spPr>
        <a:xfrm xmlns:a="http://schemas.openxmlformats.org/drawingml/2006/main">
          <a:off x="6405836" y="1924903"/>
          <a:ext cx="432671" cy="2031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0</a:t>
          </a:r>
        </a:p>
        <a:p xmlns:a="http://schemas.openxmlformats.org/drawingml/2006/main">
          <a:endParaRPr lang="en-US" sz="1400" b="1" dirty="0"/>
        </a:p>
      </cdr:txBody>
    </cdr:sp>
  </cdr:relSizeAnchor>
  <cdr:relSizeAnchor xmlns:cdr="http://schemas.openxmlformats.org/drawingml/2006/chartDrawing">
    <cdr:from>
      <cdr:x>0.25236</cdr:x>
      <cdr:y>0.67621</cdr:y>
    </cdr:from>
    <cdr:to>
      <cdr:x>0.35929</cdr:x>
      <cdr:y>1</cdr:y>
    </cdr:to>
    <cdr:sp macro="" textlink="">
      <cdr:nvSpPr>
        <cdr:cNvPr id="3" name="TextBox 2">
          <a:extLst xmlns:a="http://schemas.openxmlformats.org/drawingml/2006/main">
            <a:ext uri="{FF2B5EF4-FFF2-40B4-BE49-F238E27FC236}">
              <a16:creationId xmlns:a16="http://schemas.microsoft.com/office/drawing/2014/main" id="{BDBE48CF-9679-B014-97FD-90C7796494B4}"/>
            </a:ext>
          </a:extLst>
        </cdr:cNvPr>
        <cdr:cNvSpPr txBox="1"/>
      </cdr:nvSpPr>
      <cdr:spPr>
        <a:xfrm xmlns:a="http://schemas.openxmlformats.org/drawingml/2006/main">
          <a:off x="2157840" y="208752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0.24267</cdr:x>
      <cdr:y>0.67621</cdr:y>
    </cdr:from>
    <cdr:to>
      <cdr:x>0.28576</cdr:x>
      <cdr:y>0.8091</cdr:y>
    </cdr:to>
    <cdr:sp macro="" textlink="">
      <cdr:nvSpPr>
        <cdr:cNvPr id="4" name="TextBox 3">
          <a:extLst xmlns:a="http://schemas.openxmlformats.org/drawingml/2006/main">
            <a:ext uri="{FF2B5EF4-FFF2-40B4-BE49-F238E27FC236}">
              <a16:creationId xmlns:a16="http://schemas.microsoft.com/office/drawing/2014/main" id="{B2CAF511-0984-2A78-C987-39DE33CF08EE}"/>
            </a:ext>
          </a:extLst>
        </cdr:cNvPr>
        <cdr:cNvSpPr txBox="1"/>
      </cdr:nvSpPr>
      <cdr:spPr>
        <a:xfrm xmlns:a="http://schemas.openxmlformats.org/drawingml/2006/main">
          <a:off x="2074991" y="1909653"/>
          <a:ext cx="368490" cy="3752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0.26342</cdr:x>
      <cdr:y>0.67621</cdr:y>
    </cdr:from>
    <cdr:to>
      <cdr:x>0.37035</cdr:x>
      <cdr:y>1</cdr:y>
    </cdr:to>
    <cdr:sp macro="" textlink="">
      <cdr:nvSpPr>
        <cdr:cNvPr id="5" name="TextBox 4">
          <a:extLst xmlns:a="http://schemas.openxmlformats.org/drawingml/2006/main">
            <a:ext uri="{FF2B5EF4-FFF2-40B4-BE49-F238E27FC236}">
              <a16:creationId xmlns:a16="http://schemas.microsoft.com/office/drawing/2014/main" id="{A130E7EB-E900-8AEE-D7BA-AD883FCF0203}"/>
            </a:ext>
          </a:extLst>
        </cdr:cNvPr>
        <cdr:cNvSpPr txBox="1"/>
      </cdr:nvSpPr>
      <cdr:spPr>
        <a:xfrm xmlns:a="http://schemas.openxmlformats.org/drawingml/2006/main">
          <a:off x="2252412" y="19164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299" tIns="46650" rIns="93299" bIns="4665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299" tIns="46650" rIns="93299" bIns="46650" rtlCol="0"/>
          <a:lstStyle>
            <a:lvl1pPr algn="r">
              <a:defRPr sz="1200"/>
            </a:lvl1pPr>
          </a:lstStyle>
          <a:p>
            <a:fld id="{65E5FE1B-B0CE-4681-B800-BCB6A015F6CF}" type="datetimeFigureOut">
              <a:rPr lang="en-US" smtClean="0"/>
              <a:t>2/10/2026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99" tIns="46650" rIns="93299" bIns="4665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299" tIns="46650" rIns="93299" bIns="466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7071"/>
          </a:xfrm>
          <a:prstGeom prst="rect">
            <a:avLst/>
          </a:prstGeom>
        </p:spPr>
        <p:txBody>
          <a:bodyPr vert="horz" lIns="93299" tIns="46650" rIns="93299" bIns="4665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2"/>
            <a:ext cx="3043343" cy="467071"/>
          </a:xfrm>
          <a:prstGeom prst="rect">
            <a:avLst/>
          </a:prstGeom>
        </p:spPr>
        <p:txBody>
          <a:bodyPr vert="horz" lIns="93299" tIns="46650" rIns="93299" bIns="46650" rtlCol="0" anchor="b"/>
          <a:lstStyle>
            <a:lvl1pPr algn="r">
              <a:defRPr sz="1200"/>
            </a:lvl1pPr>
          </a:lstStyle>
          <a:p>
            <a:fld id="{862D9263-5FFC-4368-94CD-F087A3266D9A}" type="slidenum">
              <a:rPr lang="en-US" smtClean="0"/>
              <a:t>‹#›</a:t>
            </a:fld>
            <a:endParaRPr lang="en-US"/>
          </a:p>
        </p:txBody>
      </p:sp>
    </p:spTree>
    <p:extLst>
      <p:ext uri="{BB962C8B-B14F-4D97-AF65-F5344CB8AC3E}">
        <p14:creationId xmlns:p14="http://schemas.microsoft.com/office/powerpoint/2010/main" val="208958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86945">
              <a:defRPr sz="3000">
                <a:solidFill>
                  <a:srgbClr val="000099"/>
                </a:solidFill>
                <a:latin typeface="Arial" panose="020B0604020202020204" pitchFamily="34" charset="0"/>
              </a:defRPr>
            </a:lvl1pPr>
            <a:lvl2pPr marL="952813" indent="-366469" defTabSz="1186945">
              <a:defRPr sz="3000">
                <a:solidFill>
                  <a:srgbClr val="000099"/>
                </a:solidFill>
                <a:latin typeface="Arial" panose="020B0604020202020204" pitchFamily="34" charset="0"/>
              </a:defRPr>
            </a:lvl2pPr>
            <a:lvl3pPr marL="1465867" indent="-293174" defTabSz="1186945">
              <a:defRPr sz="3000">
                <a:solidFill>
                  <a:srgbClr val="000099"/>
                </a:solidFill>
                <a:latin typeface="Arial" panose="020B0604020202020204" pitchFamily="34" charset="0"/>
              </a:defRPr>
            </a:lvl3pPr>
            <a:lvl4pPr marL="2052214" indent="-293174" defTabSz="1186945">
              <a:defRPr sz="3000">
                <a:solidFill>
                  <a:srgbClr val="000099"/>
                </a:solidFill>
                <a:latin typeface="Arial" panose="020B0604020202020204" pitchFamily="34" charset="0"/>
              </a:defRPr>
            </a:lvl4pPr>
            <a:lvl5pPr marL="2638558" indent="-293174" defTabSz="1186945">
              <a:defRPr sz="3000">
                <a:solidFill>
                  <a:srgbClr val="000099"/>
                </a:solidFill>
                <a:latin typeface="Arial" panose="020B0604020202020204" pitchFamily="34" charset="0"/>
              </a:defRPr>
            </a:lvl5pPr>
            <a:lvl6pPr marL="3224908" indent="-293174" defTabSz="1186945" eaLnBrk="0" fontAlgn="base" hangingPunct="0">
              <a:spcBef>
                <a:spcPct val="0"/>
              </a:spcBef>
              <a:spcAft>
                <a:spcPct val="0"/>
              </a:spcAft>
              <a:defRPr sz="3000">
                <a:solidFill>
                  <a:srgbClr val="000099"/>
                </a:solidFill>
                <a:latin typeface="Arial" panose="020B0604020202020204" pitchFamily="34" charset="0"/>
              </a:defRPr>
            </a:lvl6pPr>
            <a:lvl7pPr marL="3811255" indent="-293174" defTabSz="1186945" eaLnBrk="0" fontAlgn="base" hangingPunct="0">
              <a:spcBef>
                <a:spcPct val="0"/>
              </a:spcBef>
              <a:spcAft>
                <a:spcPct val="0"/>
              </a:spcAft>
              <a:defRPr sz="3000">
                <a:solidFill>
                  <a:srgbClr val="000099"/>
                </a:solidFill>
                <a:latin typeface="Arial" panose="020B0604020202020204" pitchFamily="34" charset="0"/>
              </a:defRPr>
            </a:lvl7pPr>
            <a:lvl8pPr marL="4397602" indent="-293174" defTabSz="1186945" eaLnBrk="0" fontAlgn="base" hangingPunct="0">
              <a:spcBef>
                <a:spcPct val="0"/>
              </a:spcBef>
              <a:spcAft>
                <a:spcPct val="0"/>
              </a:spcAft>
              <a:defRPr sz="3000">
                <a:solidFill>
                  <a:srgbClr val="000099"/>
                </a:solidFill>
                <a:latin typeface="Arial" panose="020B0604020202020204" pitchFamily="34" charset="0"/>
              </a:defRPr>
            </a:lvl8pPr>
            <a:lvl9pPr marL="4983944" indent="-293174" defTabSz="1186945" eaLnBrk="0" fontAlgn="base" hangingPunct="0">
              <a:spcBef>
                <a:spcPct val="0"/>
              </a:spcBef>
              <a:spcAft>
                <a:spcPct val="0"/>
              </a:spcAft>
              <a:defRPr sz="3000">
                <a:solidFill>
                  <a:srgbClr val="000099"/>
                </a:solidFill>
                <a:latin typeface="Arial" panose="020B0604020202020204" pitchFamily="34" charset="0"/>
              </a:defRPr>
            </a:lvl9pPr>
          </a:lstStyle>
          <a:p>
            <a:pPr fontAlgn="base">
              <a:spcBef>
                <a:spcPct val="0"/>
              </a:spcBef>
              <a:spcAft>
                <a:spcPct val="0"/>
              </a:spcAft>
              <a:defRPr/>
            </a:pPr>
            <a:fld id="{E5BC7438-6829-43D3-91C1-04BEDE01985A}" type="slidenum">
              <a:rPr lang="en-US" altLang="en-US" sz="1200">
                <a:solidFill>
                  <a:srgbClr val="000000"/>
                </a:solidFill>
                <a:latin typeface="Times New Roman" panose="02020603050405020304" pitchFamily="18" charset="0"/>
              </a:rPr>
              <a:pPr fontAlgn="base">
                <a:spcBef>
                  <a:spcPct val="0"/>
                </a:spcBef>
                <a:spcAft>
                  <a:spcPct val="0"/>
                </a:spcAft>
                <a:defRPr/>
              </a:pPr>
              <a:t>1</a:t>
            </a:fld>
            <a:endParaRPr lang="en-US" altLang="en-US" sz="1200">
              <a:solidFill>
                <a:srgbClr val="000000"/>
              </a:solidFill>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a:xfrm>
            <a:off x="2019300" y="1419225"/>
            <a:ext cx="5118100" cy="3840163"/>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b="1">
              <a:latin typeface="Arial" panose="020B0604020202020204" pitchFamily="34" charset="0"/>
            </a:endParaRPr>
          </a:p>
        </p:txBody>
      </p:sp>
    </p:spTree>
    <p:extLst>
      <p:ext uri="{BB962C8B-B14F-4D97-AF65-F5344CB8AC3E}">
        <p14:creationId xmlns:p14="http://schemas.microsoft.com/office/powerpoint/2010/main" val="219160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60">
              <a:defRPr sz="2400">
                <a:solidFill>
                  <a:srgbClr val="000099"/>
                </a:solidFill>
                <a:latin typeface="Arial" panose="020B0604020202020204" pitchFamily="34" charset="0"/>
              </a:defRPr>
            </a:lvl1pPr>
            <a:lvl2pPr marL="774616" indent="-297931" defTabSz="964960">
              <a:defRPr sz="2400">
                <a:solidFill>
                  <a:srgbClr val="000099"/>
                </a:solidFill>
                <a:latin typeface="Arial" panose="020B0604020202020204" pitchFamily="34" charset="0"/>
              </a:defRPr>
            </a:lvl2pPr>
            <a:lvl3pPr marL="1191718" indent="-238344" defTabSz="964960">
              <a:defRPr sz="2400">
                <a:solidFill>
                  <a:srgbClr val="000099"/>
                </a:solidFill>
                <a:latin typeface="Arial" panose="020B0604020202020204" pitchFamily="34" charset="0"/>
              </a:defRPr>
            </a:lvl3pPr>
            <a:lvl4pPr marL="1668404" indent="-238344" defTabSz="964960">
              <a:defRPr sz="2400">
                <a:solidFill>
                  <a:srgbClr val="000099"/>
                </a:solidFill>
                <a:latin typeface="Arial" panose="020B0604020202020204" pitchFamily="34" charset="0"/>
              </a:defRPr>
            </a:lvl4pPr>
            <a:lvl5pPr marL="2145091" indent="-238344" defTabSz="964960">
              <a:defRPr sz="2400">
                <a:solidFill>
                  <a:srgbClr val="000099"/>
                </a:solidFill>
                <a:latin typeface="Arial" panose="020B0604020202020204" pitchFamily="34" charset="0"/>
              </a:defRPr>
            </a:lvl5pPr>
            <a:lvl6pPr marL="2621780" indent="-238344" defTabSz="964960" eaLnBrk="0" fontAlgn="base" hangingPunct="0">
              <a:spcBef>
                <a:spcPct val="0"/>
              </a:spcBef>
              <a:spcAft>
                <a:spcPct val="0"/>
              </a:spcAft>
              <a:defRPr sz="2400">
                <a:solidFill>
                  <a:srgbClr val="000099"/>
                </a:solidFill>
                <a:latin typeface="Arial" panose="020B0604020202020204" pitchFamily="34" charset="0"/>
              </a:defRPr>
            </a:lvl6pPr>
            <a:lvl7pPr marL="3098466" indent="-238344" defTabSz="964960" eaLnBrk="0" fontAlgn="base" hangingPunct="0">
              <a:spcBef>
                <a:spcPct val="0"/>
              </a:spcBef>
              <a:spcAft>
                <a:spcPct val="0"/>
              </a:spcAft>
              <a:defRPr sz="2400">
                <a:solidFill>
                  <a:srgbClr val="000099"/>
                </a:solidFill>
                <a:latin typeface="Arial" panose="020B0604020202020204" pitchFamily="34" charset="0"/>
              </a:defRPr>
            </a:lvl7pPr>
            <a:lvl8pPr marL="3575152" indent="-238344" defTabSz="964960" eaLnBrk="0" fontAlgn="base" hangingPunct="0">
              <a:spcBef>
                <a:spcPct val="0"/>
              </a:spcBef>
              <a:spcAft>
                <a:spcPct val="0"/>
              </a:spcAft>
              <a:defRPr sz="2400">
                <a:solidFill>
                  <a:srgbClr val="000099"/>
                </a:solidFill>
                <a:latin typeface="Arial" panose="020B0604020202020204" pitchFamily="34" charset="0"/>
              </a:defRPr>
            </a:lvl8pPr>
            <a:lvl9pPr marL="4051839" indent="-238344" defTabSz="964960" eaLnBrk="0" fontAlgn="base" hangingPunct="0">
              <a:spcBef>
                <a:spcPct val="0"/>
              </a:spcBef>
              <a:spcAft>
                <a:spcPct val="0"/>
              </a:spcAft>
              <a:defRPr sz="2400">
                <a:solidFill>
                  <a:srgbClr val="000099"/>
                </a:solidFill>
                <a:latin typeface="Arial" panose="020B0604020202020204" pitchFamily="34" charset="0"/>
              </a:defRPr>
            </a:lvl9pPr>
          </a:lstStyle>
          <a:p>
            <a:pPr>
              <a:defRPr/>
            </a:pPr>
            <a:fld id="{F7865896-29EF-45F7-8391-F501DFF21FEE}" type="slidenum">
              <a:rPr lang="en-US" altLang="en-US" sz="1200">
                <a:solidFill>
                  <a:srgbClr val="000000"/>
                </a:solidFill>
                <a:latin typeface="Times New Roman" panose="02020603050405020304" pitchFamily="18" charset="0"/>
              </a:rPr>
              <a:pPr>
                <a:defRPr/>
              </a:pPr>
              <a:t>12</a:t>
            </a:fld>
            <a:endParaRPr lang="en-US" altLang="en-US" sz="1200">
              <a:solidFill>
                <a:srgbClr val="000000"/>
              </a:solidFill>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a:xfrm>
            <a:off x="1274763" y="725488"/>
            <a:ext cx="4821237" cy="3617912"/>
          </a:xfrm>
          <a:ln/>
        </p:spPr>
      </p:sp>
      <p:sp>
        <p:nvSpPr>
          <p:cNvPr id="206852" name="Rectangle 3"/>
          <p:cNvSpPr>
            <a:spLocks noGrp="1" noChangeArrowheads="1"/>
          </p:cNvSpPr>
          <p:nvPr>
            <p:ph type="body" idx="1"/>
          </p:nvPr>
        </p:nvSpPr>
        <p:spPr>
          <a:xfrm>
            <a:off x="979046" y="4583602"/>
            <a:ext cx="5407239" cy="43397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24 of the 161 findings for FY22 are still open as of </a:t>
            </a:r>
            <a:r>
              <a:rPr lang="en-US" altLang="en-US" b="1" u="sng">
                <a:latin typeface="Arial" panose="020B0604020202020204" pitchFamily="34" charset="0"/>
              </a:rPr>
              <a:t>27 Apr 22</a:t>
            </a:r>
            <a:r>
              <a:rPr lang="en-US" altLang="en-US" b="1">
                <a:latin typeface="Arial" panose="020B0604020202020204" pitchFamily="34" charset="0"/>
              </a:rPr>
              <a:t>, which gives us an 83% Abatement Efficiency index.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1</a:t>
            </a:r>
            <a:r>
              <a:rPr lang="en-US" altLang="en-US" b="1" baseline="30000">
                <a:latin typeface="Arial" panose="020B0604020202020204" pitchFamily="34" charset="0"/>
              </a:rPr>
              <a:t>st</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 - </a:t>
            </a:r>
            <a:r>
              <a:rPr lang="en-US" altLang="en-US" b="1" baseline="0">
                <a:solidFill>
                  <a:schemeClr val="tx1"/>
                </a:solidFill>
                <a:latin typeface="Arial" panose="020B0604020202020204" pitchFamily="34" charset="0"/>
              </a:rPr>
              <a:t>15 small tenants, I&amp;E, and MCCS</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2</a:t>
            </a:r>
            <a:r>
              <a:rPr lang="en-US" altLang="en-US" b="1" baseline="30000">
                <a:latin typeface="Arial" panose="020B0604020202020204" pitchFamily="34" charset="0"/>
              </a:rPr>
              <a:t>nd</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 - </a:t>
            </a:r>
            <a:r>
              <a:rPr lang="en-US" altLang="en-US" b="1" baseline="0">
                <a:solidFill>
                  <a:schemeClr val="tx1"/>
                </a:solidFill>
                <a:latin typeface="Arial" panose="020B0604020202020204" pitchFamily="34" charset="0"/>
              </a:rPr>
              <a:t>PSD, HQ CO, Special Staff, OTD, Comptroller, Manpower, CISD, MCCS, PPA, and </a:t>
            </a:r>
            <a:r>
              <a:rPr lang="en-US" altLang="en-US" b="1" baseline="0" err="1">
                <a:solidFill>
                  <a:schemeClr val="tx1"/>
                </a:solidFill>
                <a:latin typeface="Arial" panose="020B0604020202020204" pitchFamily="34" charset="0"/>
              </a:rPr>
              <a:t>PowerWorks</a:t>
            </a:r>
            <a:r>
              <a:rPr lang="en-US" altLang="en-US" b="1" baseline="0">
                <a:solidFill>
                  <a:schemeClr val="tx1"/>
                </a:solidFill>
                <a:latin typeface="Arial" panose="020B0604020202020204" pitchFamily="34" charset="0"/>
              </a:rPr>
              <a:t>.</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3</a:t>
            </a:r>
            <a:r>
              <a:rPr lang="en-US" altLang="en-US" b="1" baseline="30000">
                <a:latin typeface="Arial" panose="020B0604020202020204" pitchFamily="34" charset="0"/>
              </a:rPr>
              <a:t>rd</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a:t>
            </a:r>
            <a:r>
              <a:rPr lang="en-US" altLang="en-US" b="1" baseline="0">
                <a:latin typeface="Arial" panose="020B0604020202020204" pitchFamily="34" charset="0"/>
              </a:rPr>
              <a:t> -</a:t>
            </a:r>
            <a:r>
              <a:rPr lang="en-US" altLang="en-US" b="1">
                <a:latin typeface="Arial" panose="020B0604020202020204" pitchFamily="34" charset="0"/>
              </a:rPr>
              <a:t> includes LSD, MFSC, and DLA data, CDC and I&amp;E.</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4</a:t>
            </a:r>
            <a:r>
              <a:rPr lang="en-US" altLang="en-US" b="1" baseline="30000">
                <a:latin typeface="Arial" panose="020B0604020202020204" pitchFamily="34" charset="0"/>
              </a:rPr>
              <a:t>th</a:t>
            </a:r>
            <a:r>
              <a:rPr lang="en-US" altLang="en-US" b="1">
                <a:latin typeface="Arial" panose="020B0604020202020204" pitchFamily="34" charset="0"/>
              </a:rPr>
              <a:t> </a:t>
            </a:r>
            <a:r>
              <a:rPr lang="en-US" altLang="en-US" b="1" err="1">
                <a:latin typeface="Arial" panose="020B0604020202020204" pitchFamily="34" charset="0"/>
              </a:rPr>
              <a:t>Qtr</a:t>
            </a:r>
            <a:r>
              <a:rPr lang="en-US" altLang="en-US" b="1" baseline="0">
                <a:latin typeface="Arial" panose="020B0604020202020204" pitchFamily="34" charset="0"/>
              </a:rPr>
              <a:t> data input - </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p:txBody>
      </p:sp>
    </p:spTree>
    <p:extLst>
      <p:ext uri="{BB962C8B-B14F-4D97-AF65-F5344CB8AC3E}">
        <p14:creationId xmlns:p14="http://schemas.microsoft.com/office/powerpoint/2010/main" val="5877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90400">
              <a:defRPr sz="2800">
                <a:solidFill>
                  <a:srgbClr val="000099"/>
                </a:solidFill>
                <a:latin typeface="Arial" panose="020B0604020202020204" pitchFamily="34" charset="0"/>
              </a:defRPr>
            </a:lvl1pPr>
            <a:lvl2pPr marL="955588" indent="-367532" defTabSz="1190400">
              <a:defRPr sz="2800">
                <a:solidFill>
                  <a:srgbClr val="000099"/>
                </a:solidFill>
                <a:latin typeface="Arial" panose="020B0604020202020204" pitchFamily="34" charset="0"/>
              </a:defRPr>
            </a:lvl2pPr>
            <a:lvl3pPr marL="1470131" indent="-294027" defTabSz="1190400">
              <a:defRPr sz="2800">
                <a:solidFill>
                  <a:srgbClr val="000099"/>
                </a:solidFill>
                <a:latin typeface="Arial" panose="020B0604020202020204" pitchFamily="34" charset="0"/>
              </a:defRPr>
            </a:lvl3pPr>
            <a:lvl4pPr marL="2058186" indent="-294027" defTabSz="1190400">
              <a:defRPr sz="2800">
                <a:solidFill>
                  <a:srgbClr val="000099"/>
                </a:solidFill>
                <a:latin typeface="Arial" panose="020B0604020202020204" pitchFamily="34" charset="0"/>
              </a:defRPr>
            </a:lvl4pPr>
            <a:lvl5pPr marL="2646242" indent="-294027" defTabSz="1190400">
              <a:defRPr sz="2800">
                <a:solidFill>
                  <a:srgbClr val="000099"/>
                </a:solidFill>
                <a:latin typeface="Arial" panose="020B0604020202020204" pitchFamily="34" charset="0"/>
              </a:defRPr>
            </a:lvl5pPr>
            <a:lvl6pPr marL="3234292" indent="-294027" defTabSz="1190400" eaLnBrk="0" fontAlgn="base" hangingPunct="0">
              <a:spcBef>
                <a:spcPct val="0"/>
              </a:spcBef>
              <a:spcAft>
                <a:spcPct val="0"/>
              </a:spcAft>
              <a:defRPr sz="2800">
                <a:solidFill>
                  <a:srgbClr val="000099"/>
                </a:solidFill>
                <a:latin typeface="Arial" panose="020B0604020202020204" pitchFamily="34" charset="0"/>
              </a:defRPr>
            </a:lvl6pPr>
            <a:lvl7pPr marL="3822345" indent="-294027" defTabSz="1190400" eaLnBrk="0" fontAlgn="base" hangingPunct="0">
              <a:spcBef>
                <a:spcPct val="0"/>
              </a:spcBef>
              <a:spcAft>
                <a:spcPct val="0"/>
              </a:spcAft>
              <a:defRPr sz="2800">
                <a:solidFill>
                  <a:srgbClr val="000099"/>
                </a:solidFill>
                <a:latin typeface="Arial" panose="020B0604020202020204" pitchFamily="34" charset="0"/>
              </a:defRPr>
            </a:lvl7pPr>
            <a:lvl8pPr marL="4410402" indent="-294027" defTabSz="1190400" eaLnBrk="0" fontAlgn="base" hangingPunct="0">
              <a:spcBef>
                <a:spcPct val="0"/>
              </a:spcBef>
              <a:spcAft>
                <a:spcPct val="0"/>
              </a:spcAft>
              <a:defRPr sz="2800">
                <a:solidFill>
                  <a:srgbClr val="000099"/>
                </a:solidFill>
                <a:latin typeface="Arial" panose="020B0604020202020204" pitchFamily="34" charset="0"/>
              </a:defRPr>
            </a:lvl8pPr>
            <a:lvl9pPr marL="4998451" indent="-294027" defTabSz="1190400"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2F5F1C09-22BE-445A-8348-DD1ED7BBCC58}" type="slidenum">
              <a:rPr lang="en-US" altLang="en-US" sz="1200">
                <a:solidFill>
                  <a:srgbClr val="000000"/>
                </a:solidFill>
                <a:latin typeface="Times New Roman" panose="02020603050405020304" pitchFamily="18" charset="0"/>
              </a:rPr>
              <a:pPr fontAlgn="base">
                <a:spcBef>
                  <a:spcPct val="0"/>
                </a:spcBef>
                <a:spcAft>
                  <a:spcPct val="0"/>
                </a:spcAft>
                <a:defRPr/>
              </a:pPr>
              <a:t>13</a:t>
            </a:fld>
            <a:endParaRPr lang="en-US" altLang="en-US" sz="1200">
              <a:solidFill>
                <a:srgbClr val="000000"/>
              </a:solidFill>
              <a:latin typeface="Times New Roman" panose="02020603050405020304" pitchFamily="18" charset="0"/>
            </a:endParaRPr>
          </a:p>
        </p:txBody>
      </p:sp>
      <p:sp>
        <p:nvSpPr>
          <p:cNvPr id="208899" name="Rectangle 2"/>
          <p:cNvSpPr>
            <a:spLocks noGrp="1" noRot="1" noChangeAspect="1" noChangeArrowheads="1" noTextEdit="1"/>
          </p:cNvSpPr>
          <p:nvPr>
            <p:ph type="sldImg"/>
          </p:nvPr>
        </p:nvSpPr>
        <p:spPr>
          <a:xfrm>
            <a:off x="1803400" y="871538"/>
            <a:ext cx="5799138" cy="4349750"/>
          </a:xfrm>
          <a:ln/>
        </p:spPr>
      </p:sp>
      <p:sp>
        <p:nvSpPr>
          <p:cNvPr id="208900" name="Rectangle 3"/>
          <p:cNvSpPr>
            <a:spLocks noGrp="1" noChangeArrowheads="1"/>
          </p:cNvSpPr>
          <p:nvPr>
            <p:ph type="body" idx="1"/>
          </p:nvPr>
        </p:nvSpPr>
        <p:spPr>
          <a:xfrm>
            <a:off x="1250100" y="5511339"/>
            <a:ext cx="6904270" cy="52181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38999" indent="-438999">
              <a:spcBef>
                <a:spcPct val="0"/>
              </a:spcBef>
              <a:buFontTx/>
              <a:buAutoNum type="arabicPeriod"/>
            </a:pPr>
            <a:r>
              <a:rPr lang="en-US" altLang="en-US" sz="1400">
                <a:latin typeface="Arial" panose="020B0604020202020204" pitchFamily="34" charset="0"/>
              </a:rPr>
              <a:t>This is a summary of the near miss reports submitted for the 2</a:t>
            </a:r>
            <a:r>
              <a:rPr lang="en-US" altLang="en-US" sz="1400" baseline="30000">
                <a:latin typeface="Arial" panose="020B0604020202020204" pitchFamily="34" charset="0"/>
              </a:rPr>
              <a:t>nd</a:t>
            </a:r>
            <a:r>
              <a:rPr lang="en-US" altLang="en-US" sz="1400">
                <a:latin typeface="Arial" panose="020B0604020202020204" pitchFamily="34" charset="0"/>
              </a:rPr>
              <a:t> quarter for the Calendar Year.</a:t>
            </a:r>
          </a:p>
          <a:p>
            <a:pPr marL="438999" indent="-438999">
              <a:spcBef>
                <a:spcPct val="0"/>
              </a:spcBef>
              <a:buFontTx/>
              <a:buAutoNum type="arabicPeriod"/>
            </a:pPr>
            <a:endParaRPr lang="en-US" altLang="en-US" sz="1400">
              <a:latin typeface="Arial" panose="020B0604020202020204" pitchFamily="34" charset="0"/>
            </a:endParaRPr>
          </a:p>
          <a:p>
            <a:pPr marL="438999" indent="-438999">
              <a:spcBef>
                <a:spcPct val="0"/>
              </a:spcBef>
              <a:buFontTx/>
              <a:buAutoNum type="arabicPeriod"/>
            </a:pPr>
            <a:r>
              <a:rPr lang="en-US" altLang="en-US" sz="1400">
                <a:latin typeface="Arial" panose="020B0604020202020204" pitchFamily="34" charset="0"/>
              </a:rPr>
              <a:t>We had a total of 2 valid Near Miss reports submitted during the 2</a:t>
            </a:r>
            <a:r>
              <a:rPr lang="en-US" altLang="en-US" sz="1400" baseline="30000">
                <a:latin typeface="Arial" panose="020B0604020202020204" pitchFamily="34" charset="0"/>
              </a:rPr>
              <a:t>nd</a:t>
            </a:r>
            <a:r>
              <a:rPr lang="en-US" altLang="en-US" sz="1400">
                <a:latin typeface="Arial" panose="020B0604020202020204" pitchFamily="34" charset="0"/>
              </a:rPr>
              <a:t> quarter.</a:t>
            </a:r>
          </a:p>
          <a:p>
            <a:pPr marL="438999" indent="-438999">
              <a:spcBef>
                <a:spcPct val="0"/>
              </a:spcBef>
              <a:buFontTx/>
              <a:buAutoNum type="arabicPeriod"/>
            </a:pPr>
            <a:endParaRPr lang="en-US" altLang="en-US" sz="1400">
              <a:latin typeface="Arial" panose="020B0604020202020204" pitchFamily="34" charset="0"/>
            </a:endParaRPr>
          </a:p>
          <a:p>
            <a:pPr marL="438999" indent="-438999">
              <a:spcBef>
                <a:spcPct val="0"/>
              </a:spcBef>
              <a:buFontTx/>
              <a:buAutoNum type="arabicPeriod"/>
            </a:pPr>
            <a:r>
              <a:rPr lang="en-US" altLang="en-US" sz="1400">
                <a:latin typeface="Arial" panose="020B0604020202020204" pitchFamily="34" charset="0"/>
              </a:rPr>
              <a:t>Slips, Trips and Fall is leading in the trends of near miss reported followed by other incidents.</a:t>
            </a:r>
          </a:p>
          <a:p>
            <a:pPr marL="438999" indent="-438999">
              <a:spcBef>
                <a:spcPct val="0"/>
              </a:spcBef>
              <a:buFontTx/>
              <a:buAutoNum type="arabicPeriod"/>
            </a:pPr>
            <a:endParaRPr lang="en-US" altLang="en-US" sz="1400">
              <a:latin typeface="Arial" panose="020B0604020202020204" pitchFamily="34" charset="0"/>
            </a:endParaRPr>
          </a:p>
          <a:p>
            <a:pPr marL="438999" indent="-438999">
              <a:spcBef>
                <a:spcPct val="0"/>
              </a:spcBef>
              <a:buFontTx/>
              <a:buAutoNum type="arabicPeriod"/>
            </a:pPr>
            <a:r>
              <a:rPr lang="en-US" altLang="en-US" sz="1400">
                <a:latin typeface="Arial" panose="020B0604020202020204" pitchFamily="34" charset="0"/>
              </a:rPr>
              <a:t>A break down of near miss reports are shown by Divisions.</a:t>
            </a:r>
          </a:p>
        </p:txBody>
      </p:sp>
    </p:spTree>
    <p:extLst>
      <p:ext uri="{BB962C8B-B14F-4D97-AF65-F5344CB8AC3E}">
        <p14:creationId xmlns:p14="http://schemas.microsoft.com/office/powerpoint/2010/main" val="104341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D06C5-43CE-3FF7-9F2D-CC91567369A4}"/>
            </a:ext>
          </a:extLst>
        </p:cNvPr>
        <p:cNvGrpSpPr/>
        <p:nvPr/>
      </p:nvGrpSpPr>
      <p:grpSpPr>
        <a:xfrm>
          <a:off x="0" y="0"/>
          <a:ext cx="0" cy="0"/>
          <a:chOff x="0" y="0"/>
          <a:chExt cx="0" cy="0"/>
        </a:xfrm>
      </p:grpSpPr>
      <p:sp>
        <p:nvSpPr>
          <p:cNvPr id="208898" name="Rectangle 7">
            <a:extLst>
              <a:ext uri="{FF2B5EF4-FFF2-40B4-BE49-F238E27FC236}">
                <a16:creationId xmlns:a16="http://schemas.microsoft.com/office/drawing/2014/main" id="{7D414095-7394-3B07-3852-1AEAB1A23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90400">
              <a:defRPr sz="2800">
                <a:solidFill>
                  <a:srgbClr val="000099"/>
                </a:solidFill>
                <a:latin typeface="Arial" panose="020B0604020202020204" pitchFamily="34" charset="0"/>
              </a:defRPr>
            </a:lvl1pPr>
            <a:lvl2pPr marL="955588" indent="-367532" defTabSz="1190400">
              <a:defRPr sz="2800">
                <a:solidFill>
                  <a:srgbClr val="000099"/>
                </a:solidFill>
                <a:latin typeface="Arial" panose="020B0604020202020204" pitchFamily="34" charset="0"/>
              </a:defRPr>
            </a:lvl2pPr>
            <a:lvl3pPr marL="1470131" indent="-294027" defTabSz="1190400">
              <a:defRPr sz="2800">
                <a:solidFill>
                  <a:srgbClr val="000099"/>
                </a:solidFill>
                <a:latin typeface="Arial" panose="020B0604020202020204" pitchFamily="34" charset="0"/>
              </a:defRPr>
            </a:lvl3pPr>
            <a:lvl4pPr marL="2058186" indent="-294027" defTabSz="1190400">
              <a:defRPr sz="2800">
                <a:solidFill>
                  <a:srgbClr val="000099"/>
                </a:solidFill>
                <a:latin typeface="Arial" panose="020B0604020202020204" pitchFamily="34" charset="0"/>
              </a:defRPr>
            </a:lvl4pPr>
            <a:lvl5pPr marL="2646242" indent="-294027" defTabSz="1190400">
              <a:defRPr sz="2800">
                <a:solidFill>
                  <a:srgbClr val="000099"/>
                </a:solidFill>
                <a:latin typeface="Arial" panose="020B0604020202020204" pitchFamily="34" charset="0"/>
              </a:defRPr>
            </a:lvl5pPr>
            <a:lvl6pPr marL="3234292" indent="-294027" defTabSz="1190400" eaLnBrk="0" fontAlgn="base" hangingPunct="0">
              <a:spcBef>
                <a:spcPct val="0"/>
              </a:spcBef>
              <a:spcAft>
                <a:spcPct val="0"/>
              </a:spcAft>
              <a:defRPr sz="2800">
                <a:solidFill>
                  <a:srgbClr val="000099"/>
                </a:solidFill>
                <a:latin typeface="Arial" panose="020B0604020202020204" pitchFamily="34" charset="0"/>
              </a:defRPr>
            </a:lvl6pPr>
            <a:lvl7pPr marL="3822345" indent="-294027" defTabSz="1190400" eaLnBrk="0" fontAlgn="base" hangingPunct="0">
              <a:spcBef>
                <a:spcPct val="0"/>
              </a:spcBef>
              <a:spcAft>
                <a:spcPct val="0"/>
              </a:spcAft>
              <a:defRPr sz="2800">
                <a:solidFill>
                  <a:srgbClr val="000099"/>
                </a:solidFill>
                <a:latin typeface="Arial" panose="020B0604020202020204" pitchFamily="34" charset="0"/>
              </a:defRPr>
            </a:lvl7pPr>
            <a:lvl8pPr marL="4410402" indent="-294027" defTabSz="1190400" eaLnBrk="0" fontAlgn="base" hangingPunct="0">
              <a:spcBef>
                <a:spcPct val="0"/>
              </a:spcBef>
              <a:spcAft>
                <a:spcPct val="0"/>
              </a:spcAft>
              <a:defRPr sz="2800">
                <a:solidFill>
                  <a:srgbClr val="000099"/>
                </a:solidFill>
                <a:latin typeface="Arial" panose="020B0604020202020204" pitchFamily="34" charset="0"/>
              </a:defRPr>
            </a:lvl8pPr>
            <a:lvl9pPr marL="4998451" indent="-294027" defTabSz="1190400"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2F5F1C09-22BE-445A-8348-DD1ED7BBCC58}" type="slidenum">
              <a:rPr lang="en-US" altLang="en-US" sz="1200">
                <a:solidFill>
                  <a:srgbClr val="000000"/>
                </a:solidFill>
                <a:latin typeface="Times New Roman" panose="02020603050405020304" pitchFamily="18" charset="0"/>
              </a:rPr>
              <a:pPr fontAlgn="base">
                <a:spcBef>
                  <a:spcPct val="0"/>
                </a:spcBef>
                <a:spcAft>
                  <a:spcPct val="0"/>
                </a:spcAft>
                <a:defRPr/>
              </a:pPr>
              <a:t>14</a:t>
            </a:fld>
            <a:endParaRPr lang="en-US" altLang="en-US" sz="1200">
              <a:solidFill>
                <a:srgbClr val="000000"/>
              </a:solidFill>
              <a:latin typeface="Times New Roman" panose="02020603050405020304" pitchFamily="18" charset="0"/>
            </a:endParaRPr>
          </a:p>
        </p:txBody>
      </p:sp>
      <p:sp>
        <p:nvSpPr>
          <p:cNvPr id="208899" name="Rectangle 2">
            <a:extLst>
              <a:ext uri="{FF2B5EF4-FFF2-40B4-BE49-F238E27FC236}">
                <a16:creationId xmlns:a16="http://schemas.microsoft.com/office/drawing/2014/main" id="{67CA634D-892B-240C-CC67-72409208459A}"/>
              </a:ext>
            </a:extLst>
          </p:cNvPr>
          <p:cNvSpPr>
            <a:spLocks noGrp="1" noRot="1" noChangeAspect="1" noChangeArrowheads="1" noTextEdit="1"/>
          </p:cNvSpPr>
          <p:nvPr>
            <p:ph type="sldImg"/>
          </p:nvPr>
        </p:nvSpPr>
        <p:spPr>
          <a:xfrm>
            <a:off x="1803400" y="871538"/>
            <a:ext cx="5799138" cy="4349750"/>
          </a:xfrm>
          <a:ln/>
        </p:spPr>
      </p:sp>
      <p:sp>
        <p:nvSpPr>
          <p:cNvPr id="208900" name="Rectangle 3">
            <a:extLst>
              <a:ext uri="{FF2B5EF4-FFF2-40B4-BE49-F238E27FC236}">
                <a16:creationId xmlns:a16="http://schemas.microsoft.com/office/drawing/2014/main" id="{E6508849-E4F7-70C2-17ED-E10A6E298276}"/>
              </a:ext>
            </a:extLst>
          </p:cNvPr>
          <p:cNvSpPr>
            <a:spLocks noGrp="1" noChangeArrowheads="1"/>
          </p:cNvSpPr>
          <p:nvPr>
            <p:ph type="body" idx="1"/>
          </p:nvPr>
        </p:nvSpPr>
        <p:spPr>
          <a:xfrm>
            <a:off x="1250100" y="5511339"/>
            <a:ext cx="6904270" cy="52181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38999" indent="-438999">
              <a:spcBef>
                <a:spcPct val="0"/>
              </a:spcBef>
              <a:buFontTx/>
              <a:buAutoNum type="arabicPeriod"/>
            </a:pPr>
            <a:r>
              <a:rPr lang="en-US" altLang="en-US" sz="1400">
                <a:latin typeface="Arial" panose="020B0604020202020204" pitchFamily="34" charset="0"/>
              </a:rPr>
              <a:t>This is a summary of the near miss reports submitted for the 2</a:t>
            </a:r>
            <a:r>
              <a:rPr lang="en-US" altLang="en-US" sz="1400" baseline="30000">
                <a:latin typeface="Arial" panose="020B0604020202020204" pitchFamily="34" charset="0"/>
              </a:rPr>
              <a:t>nd</a:t>
            </a:r>
            <a:r>
              <a:rPr lang="en-US" altLang="en-US" sz="1400">
                <a:latin typeface="Arial" panose="020B0604020202020204" pitchFamily="34" charset="0"/>
              </a:rPr>
              <a:t> quarter for the Calendar Year.</a:t>
            </a:r>
          </a:p>
          <a:p>
            <a:pPr marL="438999" indent="-438999">
              <a:spcBef>
                <a:spcPct val="0"/>
              </a:spcBef>
              <a:buFontTx/>
              <a:buAutoNum type="arabicPeriod"/>
            </a:pPr>
            <a:endParaRPr lang="en-US" altLang="en-US" sz="1400">
              <a:latin typeface="Arial" panose="020B0604020202020204" pitchFamily="34" charset="0"/>
            </a:endParaRPr>
          </a:p>
          <a:p>
            <a:pPr marL="438999" indent="-438999">
              <a:spcBef>
                <a:spcPct val="0"/>
              </a:spcBef>
              <a:buFontTx/>
              <a:buAutoNum type="arabicPeriod"/>
            </a:pPr>
            <a:r>
              <a:rPr lang="en-US" altLang="en-US" sz="1400">
                <a:latin typeface="Arial" panose="020B0604020202020204" pitchFamily="34" charset="0"/>
              </a:rPr>
              <a:t>We had a total of 2 valid Near Miss reports submitted during the 2</a:t>
            </a:r>
            <a:r>
              <a:rPr lang="en-US" altLang="en-US" sz="1400" baseline="30000">
                <a:latin typeface="Arial" panose="020B0604020202020204" pitchFamily="34" charset="0"/>
              </a:rPr>
              <a:t>nd</a:t>
            </a:r>
            <a:r>
              <a:rPr lang="en-US" altLang="en-US" sz="1400">
                <a:latin typeface="Arial" panose="020B0604020202020204" pitchFamily="34" charset="0"/>
              </a:rPr>
              <a:t> quarter.</a:t>
            </a:r>
          </a:p>
          <a:p>
            <a:pPr marL="438999" indent="-438999">
              <a:spcBef>
                <a:spcPct val="0"/>
              </a:spcBef>
              <a:buFontTx/>
              <a:buAutoNum type="arabicPeriod"/>
            </a:pPr>
            <a:endParaRPr lang="en-US" altLang="en-US" sz="1400">
              <a:latin typeface="Arial" panose="020B0604020202020204" pitchFamily="34" charset="0"/>
            </a:endParaRPr>
          </a:p>
          <a:p>
            <a:pPr marL="438999" indent="-438999">
              <a:spcBef>
                <a:spcPct val="0"/>
              </a:spcBef>
              <a:buFontTx/>
              <a:buAutoNum type="arabicPeriod"/>
            </a:pPr>
            <a:r>
              <a:rPr lang="en-US" altLang="en-US" sz="1400">
                <a:latin typeface="Arial" panose="020B0604020202020204" pitchFamily="34" charset="0"/>
              </a:rPr>
              <a:t>Slips, Trips and Fall is leading in the trends of near miss reported followed by other incidents.</a:t>
            </a:r>
          </a:p>
          <a:p>
            <a:pPr marL="438999" indent="-438999">
              <a:spcBef>
                <a:spcPct val="0"/>
              </a:spcBef>
              <a:buFontTx/>
              <a:buAutoNum type="arabicPeriod"/>
            </a:pPr>
            <a:endParaRPr lang="en-US" altLang="en-US" sz="1400">
              <a:latin typeface="Arial" panose="020B0604020202020204" pitchFamily="34" charset="0"/>
            </a:endParaRPr>
          </a:p>
          <a:p>
            <a:pPr marL="438999" indent="-438999">
              <a:spcBef>
                <a:spcPct val="0"/>
              </a:spcBef>
              <a:buFontTx/>
              <a:buAutoNum type="arabicPeriod"/>
            </a:pPr>
            <a:r>
              <a:rPr lang="en-US" altLang="en-US" sz="1400">
                <a:latin typeface="Arial" panose="020B0604020202020204" pitchFamily="34" charset="0"/>
              </a:rPr>
              <a:t>A break down of near miss reports are shown by Divisions.</a:t>
            </a:r>
          </a:p>
        </p:txBody>
      </p:sp>
    </p:spTree>
    <p:extLst>
      <p:ext uri="{BB962C8B-B14F-4D97-AF65-F5344CB8AC3E}">
        <p14:creationId xmlns:p14="http://schemas.microsoft.com/office/powerpoint/2010/main" val="1830952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61820">
              <a:defRPr sz="3000">
                <a:solidFill>
                  <a:srgbClr val="000099"/>
                </a:solidFill>
                <a:latin typeface="Arial" panose="020B0604020202020204" pitchFamily="34" charset="0"/>
              </a:defRPr>
            </a:lvl1pPr>
            <a:lvl2pPr marL="1012917" indent="-389586" defTabSz="1261820">
              <a:defRPr sz="3000">
                <a:solidFill>
                  <a:srgbClr val="000099"/>
                </a:solidFill>
                <a:latin typeface="Arial" panose="020B0604020202020204" pitchFamily="34" charset="0"/>
              </a:defRPr>
            </a:lvl2pPr>
            <a:lvl3pPr marL="1558337" indent="-311669" defTabSz="1261820">
              <a:defRPr sz="3000">
                <a:solidFill>
                  <a:srgbClr val="000099"/>
                </a:solidFill>
                <a:latin typeface="Arial" panose="020B0604020202020204" pitchFamily="34" charset="0"/>
              </a:defRPr>
            </a:lvl3pPr>
            <a:lvl4pPr marL="2181668" indent="-311669" defTabSz="1261820">
              <a:defRPr sz="3000">
                <a:solidFill>
                  <a:srgbClr val="000099"/>
                </a:solidFill>
                <a:latin typeface="Arial" panose="020B0604020202020204" pitchFamily="34" charset="0"/>
              </a:defRPr>
            </a:lvl4pPr>
            <a:lvl5pPr marL="2805003" indent="-311669" defTabSz="1261820">
              <a:defRPr sz="3000">
                <a:solidFill>
                  <a:srgbClr val="000099"/>
                </a:solidFill>
                <a:latin typeface="Arial" panose="020B0604020202020204" pitchFamily="34" charset="0"/>
              </a:defRPr>
            </a:lvl5pPr>
            <a:lvl6pPr marL="3428340" indent="-311669" defTabSz="1261820" eaLnBrk="0" fontAlgn="base" hangingPunct="0">
              <a:spcBef>
                <a:spcPct val="0"/>
              </a:spcBef>
              <a:spcAft>
                <a:spcPct val="0"/>
              </a:spcAft>
              <a:defRPr sz="3000">
                <a:solidFill>
                  <a:srgbClr val="000099"/>
                </a:solidFill>
                <a:latin typeface="Arial" panose="020B0604020202020204" pitchFamily="34" charset="0"/>
              </a:defRPr>
            </a:lvl6pPr>
            <a:lvl7pPr marL="4051673" indent="-311669" defTabSz="1261820" eaLnBrk="0" fontAlgn="base" hangingPunct="0">
              <a:spcBef>
                <a:spcPct val="0"/>
              </a:spcBef>
              <a:spcAft>
                <a:spcPct val="0"/>
              </a:spcAft>
              <a:defRPr sz="3000">
                <a:solidFill>
                  <a:srgbClr val="000099"/>
                </a:solidFill>
                <a:latin typeface="Arial" panose="020B0604020202020204" pitchFamily="34" charset="0"/>
              </a:defRPr>
            </a:lvl7pPr>
            <a:lvl8pPr marL="4675010" indent="-311669" defTabSz="1261820" eaLnBrk="0" fontAlgn="base" hangingPunct="0">
              <a:spcBef>
                <a:spcPct val="0"/>
              </a:spcBef>
              <a:spcAft>
                <a:spcPct val="0"/>
              </a:spcAft>
              <a:defRPr sz="3000">
                <a:solidFill>
                  <a:srgbClr val="000099"/>
                </a:solidFill>
                <a:latin typeface="Arial" panose="020B0604020202020204" pitchFamily="34" charset="0"/>
              </a:defRPr>
            </a:lvl8pPr>
            <a:lvl9pPr marL="5298341" indent="-311669" defTabSz="1261820" eaLnBrk="0" fontAlgn="base" hangingPunct="0">
              <a:spcBef>
                <a:spcPct val="0"/>
              </a:spcBef>
              <a:spcAft>
                <a:spcPct val="0"/>
              </a:spcAft>
              <a:defRPr sz="3000">
                <a:solidFill>
                  <a:srgbClr val="000099"/>
                </a:solidFill>
                <a:latin typeface="Arial" panose="020B0604020202020204" pitchFamily="34" charset="0"/>
              </a:defRPr>
            </a:lvl9pPr>
          </a:lstStyle>
          <a:p>
            <a:pPr fontAlgn="base">
              <a:spcBef>
                <a:spcPct val="0"/>
              </a:spcBef>
              <a:spcAft>
                <a:spcPct val="0"/>
              </a:spcAft>
              <a:defRPr/>
            </a:pPr>
            <a:fld id="{333FB405-23CD-4372-9A73-337075F3F948}" type="slidenum">
              <a:rPr lang="en-US" altLang="en-US" sz="1200">
                <a:solidFill>
                  <a:srgbClr val="000000"/>
                </a:solidFill>
                <a:latin typeface="Times New Roman" panose="02020603050405020304" pitchFamily="18" charset="0"/>
              </a:rPr>
              <a:pPr fontAlgn="base">
                <a:spcBef>
                  <a:spcPct val="0"/>
                </a:spcBef>
                <a:spcAft>
                  <a:spcPct val="0"/>
                </a:spcAft>
                <a:defRPr/>
              </a:pPr>
              <a:t>15</a:t>
            </a:fld>
            <a:endParaRPr lang="en-US" altLang="en-US" sz="1200">
              <a:solidFill>
                <a:srgbClr val="000000"/>
              </a:solidFill>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a:xfrm>
            <a:off x="2211388" y="1498600"/>
            <a:ext cx="5405437" cy="4054475"/>
          </a:xfrm>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99" indent="-233399">
              <a:buFont typeface="Arial" panose="020B0604020202020204" pitchFamily="34" charset="0"/>
              <a:buChar char="•"/>
            </a:pPr>
            <a:r>
              <a:rPr lang="en-US" altLang="en-US"/>
              <a:t>Units with a reported</a:t>
            </a:r>
            <a:r>
              <a:rPr lang="en-US" altLang="en-US" baseline="0"/>
              <a:t> mishap or injuries will brief their information.</a:t>
            </a:r>
          </a:p>
          <a:p>
            <a:pPr marL="233399" indent="-233399" defTabSz="1244798">
              <a:buFont typeface="Arial" panose="020B0604020202020204" pitchFamily="34" charset="0"/>
              <a:buChar char="•"/>
              <a:defRPr/>
            </a:pPr>
            <a:r>
              <a:rPr lang="en-US">
                <a:latin typeface="Arial" charset="0"/>
              </a:rPr>
              <a:t>Brief by exception.  Slides are hidden, but we maintain the data.</a:t>
            </a:r>
          </a:p>
          <a:p>
            <a:pPr marL="233399" indent="-233399">
              <a:buFont typeface="Arial" panose="020B0604020202020204" pitchFamily="34" charset="0"/>
              <a:buChar char="•"/>
            </a:pPr>
            <a:endParaRPr lang="en-US" altLang="en-US"/>
          </a:p>
          <a:p>
            <a:pPr eaLnBrk="1" hangingPunct="1"/>
            <a:endParaRPr lang="en-US" altLang="en-US"/>
          </a:p>
        </p:txBody>
      </p:sp>
    </p:spTree>
    <p:extLst>
      <p:ext uri="{BB962C8B-B14F-4D97-AF65-F5344CB8AC3E}">
        <p14:creationId xmlns:p14="http://schemas.microsoft.com/office/powerpoint/2010/main" val="223449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6679">
              <a:defRPr sz="2600">
                <a:solidFill>
                  <a:srgbClr val="000099"/>
                </a:solidFill>
                <a:latin typeface="Arial" panose="020B0604020202020204" pitchFamily="34" charset="0"/>
              </a:defRPr>
            </a:lvl1pPr>
            <a:lvl2pPr marL="888378" indent="-341687" defTabSz="1106679">
              <a:defRPr sz="2600">
                <a:solidFill>
                  <a:srgbClr val="000099"/>
                </a:solidFill>
                <a:latin typeface="Arial" panose="020B0604020202020204" pitchFamily="34" charset="0"/>
              </a:defRPr>
            </a:lvl2pPr>
            <a:lvl3pPr marL="1366739" indent="-273348" defTabSz="1106679">
              <a:defRPr sz="2600">
                <a:solidFill>
                  <a:srgbClr val="000099"/>
                </a:solidFill>
                <a:latin typeface="Arial" panose="020B0604020202020204" pitchFamily="34" charset="0"/>
              </a:defRPr>
            </a:lvl3pPr>
            <a:lvl4pPr marL="1913431" indent="-273348" defTabSz="1106679">
              <a:defRPr sz="2600">
                <a:solidFill>
                  <a:srgbClr val="000099"/>
                </a:solidFill>
                <a:latin typeface="Arial" panose="020B0604020202020204" pitchFamily="34" charset="0"/>
              </a:defRPr>
            </a:lvl4pPr>
            <a:lvl5pPr marL="2460126" indent="-273348" defTabSz="1106679">
              <a:defRPr sz="2600">
                <a:solidFill>
                  <a:srgbClr val="000099"/>
                </a:solidFill>
                <a:latin typeface="Arial" panose="020B0604020202020204" pitchFamily="34" charset="0"/>
              </a:defRPr>
            </a:lvl5pPr>
            <a:lvl6pPr marL="3006825" indent="-273348" defTabSz="1106679" eaLnBrk="0" fontAlgn="base" hangingPunct="0">
              <a:spcBef>
                <a:spcPct val="0"/>
              </a:spcBef>
              <a:spcAft>
                <a:spcPct val="0"/>
              </a:spcAft>
              <a:defRPr sz="2600">
                <a:solidFill>
                  <a:srgbClr val="000099"/>
                </a:solidFill>
                <a:latin typeface="Arial" panose="020B0604020202020204" pitchFamily="34" charset="0"/>
              </a:defRPr>
            </a:lvl6pPr>
            <a:lvl7pPr marL="3553517" indent="-273348" defTabSz="1106679" eaLnBrk="0" fontAlgn="base" hangingPunct="0">
              <a:spcBef>
                <a:spcPct val="0"/>
              </a:spcBef>
              <a:spcAft>
                <a:spcPct val="0"/>
              </a:spcAft>
              <a:defRPr sz="2600">
                <a:solidFill>
                  <a:srgbClr val="000099"/>
                </a:solidFill>
                <a:latin typeface="Arial" panose="020B0604020202020204" pitchFamily="34" charset="0"/>
              </a:defRPr>
            </a:lvl7pPr>
            <a:lvl8pPr marL="4100215" indent="-273348" defTabSz="1106679" eaLnBrk="0" fontAlgn="base" hangingPunct="0">
              <a:spcBef>
                <a:spcPct val="0"/>
              </a:spcBef>
              <a:spcAft>
                <a:spcPct val="0"/>
              </a:spcAft>
              <a:defRPr sz="2600">
                <a:solidFill>
                  <a:srgbClr val="000099"/>
                </a:solidFill>
                <a:latin typeface="Arial" panose="020B0604020202020204" pitchFamily="34" charset="0"/>
              </a:defRPr>
            </a:lvl8pPr>
            <a:lvl9pPr marL="4646906" indent="-273348" defTabSz="1106679" eaLnBrk="0" fontAlgn="base" hangingPunct="0">
              <a:spcBef>
                <a:spcPct val="0"/>
              </a:spcBef>
              <a:spcAft>
                <a:spcPct val="0"/>
              </a:spcAft>
              <a:defRPr sz="2600">
                <a:solidFill>
                  <a:srgbClr val="000099"/>
                </a:solidFill>
                <a:latin typeface="Arial" panose="020B0604020202020204" pitchFamily="34" charset="0"/>
              </a:defRPr>
            </a:lvl9pPr>
          </a:lstStyle>
          <a:p>
            <a:pPr fontAlgn="base">
              <a:spcBef>
                <a:spcPct val="0"/>
              </a:spcBef>
              <a:spcAft>
                <a:spcPct val="0"/>
              </a:spcAft>
              <a:defRPr/>
            </a:pPr>
            <a:fld id="{165C83E5-B940-4814-8AF4-46E2889ACFA5}" type="slidenum">
              <a:rPr lang="en-US" altLang="en-US" sz="1200">
                <a:solidFill>
                  <a:srgbClr val="000000"/>
                </a:solidFill>
                <a:latin typeface="Times New Roman" panose="02020603050405020304" pitchFamily="18" charset="0"/>
              </a:rPr>
              <a:pPr fontAlgn="base">
                <a:spcBef>
                  <a:spcPct val="0"/>
                </a:spcBef>
                <a:spcAft>
                  <a:spcPct val="0"/>
                </a:spcAft>
                <a:defRPr/>
              </a:pPr>
              <a:t>16</a:t>
            </a:fld>
            <a:endParaRPr lang="en-US" altLang="en-US" sz="1200">
              <a:solidFill>
                <a:srgbClr val="000000"/>
              </a:solidFill>
              <a:latin typeface="Times New Roman" panose="02020603050405020304" pitchFamily="18" charset="0"/>
            </a:endParaRPr>
          </a:p>
        </p:txBody>
      </p:sp>
      <p:sp>
        <p:nvSpPr>
          <p:cNvPr id="215043" name="Rectangle 2"/>
          <p:cNvSpPr>
            <a:spLocks noGrp="1" noRot="1" noChangeAspect="1" noChangeArrowheads="1" noTextEdit="1"/>
          </p:cNvSpPr>
          <p:nvPr>
            <p:ph type="sldImg"/>
          </p:nvPr>
        </p:nvSpPr>
        <p:spPr>
          <a:xfrm>
            <a:off x="1603375" y="815975"/>
            <a:ext cx="5440363" cy="4081463"/>
          </a:xfrm>
          <a:ln/>
        </p:spPr>
      </p:sp>
      <p:sp>
        <p:nvSpPr>
          <p:cNvPr id="215044" name="Rectangle 3"/>
          <p:cNvSpPr>
            <a:spLocks noGrp="1" noChangeArrowheads="1"/>
          </p:cNvSpPr>
          <p:nvPr>
            <p:ph type="body" idx="1"/>
          </p:nvPr>
        </p:nvSpPr>
        <p:spPr>
          <a:xfrm>
            <a:off x="1150528" y="5169903"/>
            <a:ext cx="6339599" cy="48967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Quadrant 1-Injury / rate chart-  no change-fill in data sheet and display the chart.</a:t>
            </a:r>
          </a:p>
          <a:p>
            <a:pPr>
              <a:spcBef>
                <a:spcPct val="0"/>
              </a:spcBef>
            </a:pPr>
            <a:r>
              <a:rPr lang="en-US" altLang="en-US"/>
              <a:t>Quadrant 2-OSHA Data.  We have filled in the previous data.  Put in your current information.  Near miss will include any from your personnel we have AND any you have received that we did not.</a:t>
            </a:r>
          </a:p>
          <a:p>
            <a:pPr>
              <a:spcBef>
                <a:spcPct val="0"/>
              </a:spcBef>
            </a:pPr>
            <a:r>
              <a:rPr lang="en-US" altLang="en-US"/>
              <a:t>Quadrant 3 Property damage.  List any you have had. Previous quarters should be up-to-date.  We want cumulative for the CY.</a:t>
            </a:r>
          </a:p>
          <a:p>
            <a:pPr>
              <a:spcBef>
                <a:spcPct val="0"/>
              </a:spcBef>
            </a:pPr>
            <a:r>
              <a:rPr lang="en-US" altLang="en-US"/>
              <a:t>Quadrant 4</a:t>
            </a:r>
          </a:p>
        </p:txBody>
      </p:sp>
    </p:spTree>
    <p:extLst>
      <p:ext uri="{BB962C8B-B14F-4D97-AF65-F5344CB8AC3E}">
        <p14:creationId xmlns:p14="http://schemas.microsoft.com/office/powerpoint/2010/main" val="147493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1820863" y="1336675"/>
            <a:ext cx="4818062" cy="3614738"/>
          </a:xfrm>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310" indent="-273310">
              <a:spcBef>
                <a:spcPct val="0"/>
              </a:spcBef>
            </a:pPr>
            <a:endParaRPr lang="en-US" altLang="en-US" sz="1100" b="1">
              <a:latin typeface="Arial" panose="020B0604020202020204" pitchFamily="34" charset="0"/>
            </a:endParaRPr>
          </a:p>
          <a:p>
            <a:pPr>
              <a:spcBef>
                <a:spcPct val="0"/>
              </a:spcBef>
            </a:pPr>
            <a:endParaRPr lang="en-US" altLang="en-US"/>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6529">
              <a:defRPr sz="2600">
                <a:solidFill>
                  <a:srgbClr val="000099"/>
                </a:solidFill>
                <a:latin typeface="Arial" panose="020B0604020202020204" pitchFamily="34" charset="0"/>
              </a:defRPr>
            </a:lvl1pPr>
            <a:lvl2pPr marL="888257" indent="-341640" defTabSz="1106529">
              <a:defRPr sz="2600">
                <a:solidFill>
                  <a:srgbClr val="000099"/>
                </a:solidFill>
                <a:latin typeface="Arial" panose="020B0604020202020204" pitchFamily="34" charset="0"/>
              </a:defRPr>
            </a:lvl2pPr>
            <a:lvl3pPr marL="1366553" indent="-273310" defTabSz="1106529">
              <a:defRPr sz="2600">
                <a:solidFill>
                  <a:srgbClr val="000099"/>
                </a:solidFill>
                <a:latin typeface="Arial" panose="020B0604020202020204" pitchFamily="34" charset="0"/>
              </a:defRPr>
            </a:lvl3pPr>
            <a:lvl4pPr marL="1913172" indent="-273310" defTabSz="1106529">
              <a:defRPr sz="2600">
                <a:solidFill>
                  <a:srgbClr val="000099"/>
                </a:solidFill>
                <a:latin typeface="Arial" panose="020B0604020202020204" pitchFamily="34" charset="0"/>
              </a:defRPr>
            </a:lvl4pPr>
            <a:lvl5pPr marL="2459795" indent="-273310" defTabSz="1106529">
              <a:defRPr sz="2600">
                <a:solidFill>
                  <a:srgbClr val="000099"/>
                </a:solidFill>
                <a:latin typeface="Arial" panose="020B0604020202020204" pitchFamily="34" charset="0"/>
              </a:defRPr>
            </a:lvl5pPr>
            <a:lvl6pPr marL="3006417" indent="-273310" defTabSz="1106529" eaLnBrk="0" fontAlgn="base" hangingPunct="0">
              <a:spcBef>
                <a:spcPct val="0"/>
              </a:spcBef>
              <a:spcAft>
                <a:spcPct val="0"/>
              </a:spcAft>
              <a:defRPr sz="2600">
                <a:solidFill>
                  <a:srgbClr val="000099"/>
                </a:solidFill>
                <a:latin typeface="Arial" panose="020B0604020202020204" pitchFamily="34" charset="0"/>
              </a:defRPr>
            </a:lvl6pPr>
            <a:lvl7pPr marL="3553039" indent="-273310" defTabSz="1106529" eaLnBrk="0" fontAlgn="base" hangingPunct="0">
              <a:spcBef>
                <a:spcPct val="0"/>
              </a:spcBef>
              <a:spcAft>
                <a:spcPct val="0"/>
              </a:spcAft>
              <a:defRPr sz="2600">
                <a:solidFill>
                  <a:srgbClr val="000099"/>
                </a:solidFill>
                <a:latin typeface="Arial" panose="020B0604020202020204" pitchFamily="34" charset="0"/>
              </a:defRPr>
            </a:lvl7pPr>
            <a:lvl8pPr marL="4099659" indent="-273310" defTabSz="1106529" eaLnBrk="0" fontAlgn="base" hangingPunct="0">
              <a:spcBef>
                <a:spcPct val="0"/>
              </a:spcBef>
              <a:spcAft>
                <a:spcPct val="0"/>
              </a:spcAft>
              <a:defRPr sz="2600">
                <a:solidFill>
                  <a:srgbClr val="000099"/>
                </a:solidFill>
                <a:latin typeface="Arial" panose="020B0604020202020204" pitchFamily="34" charset="0"/>
              </a:defRPr>
            </a:lvl8pPr>
            <a:lvl9pPr marL="4646279" indent="-273310" defTabSz="1106529" eaLnBrk="0" fontAlgn="base" hangingPunct="0">
              <a:spcBef>
                <a:spcPct val="0"/>
              </a:spcBef>
              <a:spcAft>
                <a:spcPct val="0"/>
              </a:spcAft>
              <a:defRPr sz="2600">
                <a:solidFill>
                  <a:srgbClr val="000099"/>
                </a:solidFill>
                <a:latin typeface="Arial" panose="020B0604020202020204" pitchFamily="34" charset="0"/>
              </a:defRPr>
            </a:lvl9pPr>
          </a:lstStyle>
          <a:p>
            <a:pPr fontAlgn="base">
              <a:spcBef>
                <a:spcPct val="0"/>
              </a:spcBef>
              <a:spcAft>
                <a:spcPct val="0"/>
              </a:spcAft>
              <a:defRPr/>
            </a:pPr>
            <a:fld id="{DDD79682-31F9-40FC-A040-5F2CB9EB7630}" type="slidenum">
              <a:rPr lang="en-US" altLang="en-US" sz="1200">
                <a:solidFill>
                  <a:srgbClr val="000000"/>
                </a:solidFill>
                <a:latin typeface="Times New Roman" panose="02020603050405020304" pitchFamily="18" charset="0"/>
              </a:rPr>
              <a:pPr fontAlgn="base">
                <a:spcBef>
                  <a:spcPct val="0"/>
                </a:spcBef>
                <a:spcAft>
                  <a:spcPct val="0"/>
                </a:spcAft>
                <a:defRPr/>
              </a:pPr>
              <a:t>17</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9738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52430">
              <a:defRPr sz="2600">
                <a:solidFill>
                  <a:srgbClr val="000099"/>
                </a:solidFill>
                <a:latin typeface="Arial" panose="020B0604020202020204" pitchFamily="34" charset="0"/>
              </a:defRPr>
            </a:lvl1pPr>
            <a:lvl2pPr marL="925107" indent="-355812" defTabSz="1152430">
              <a:defRPr sz="2600">
                <a:solidFill>
                  <a:srgbClr val="000099"/>
                </a:solidFill>
                <a:latin typeface="Arial" panose="020B0604020202020204" pitchFamily="34" charset="0"/>
              </a:defRPr>
            </a:lvl2pPr>
            <a:lvl3pPr marL="1423244" indent="-284649" defTabSz="1152430">
              <a:defRPr sz="2600">
                <a:solidFill>
                  <a:srgbClr val="000099"/>
                </a:solidFill>
                <a:latin typeface="Arial" panose="020B0604020202020204" pitchFamily="34" charset="0"/>
              </a:defRPr>
            </a:lvl3pPr>
            <a:lvl4pPr marL="1992540" indent="-284649" defTabSz="1152430">
              <a:defRPr sz="2600">
                <a:solidFill>
                  <a:srgbClr val="000099"/>
                </a:solidFill>
                <a:latin typeface="Arial" panose="020B0604020202020204" pitchFamily="34" charset="0"/>
              </a:defRPr>
            </a:lvl4pPr>
            <a:lvl5pPr marL="2561835" indent="-284649" defTabSz="1152430">
              <a:defRPr sz="2600">
                <a:solidFill>
                  <a:srgbClr val="000099"/>
                </a:solidFill>
                <a:latin typeface="Arial" panose="020B0604020202020204" pitchFamily="34" charset="0"/>
              </a:defRPr>
            </a:lvl5pPr>
            <a:lvl6pPr marL="3131135" indent="-284649" defTabSz="1152430" eaLnBrk="0" fontAlgn="base" hangingPunct="0">
              <a:spcBef>
                <a:spcPct val="0"/>
              </a:spcBef>
              <a:spcAft>
                <a:spcPct val="0"/>
              </a:spcAft>
              <a:defRPr sz="2600">
                <a:solidFill>
                  <a:srgbClr val="000099"/>
                </a:solidFill>
                <a:latin typeface="Arial" panose="020B0604020202020204" pitchFamily="34" charset="0"/>
              </a:defRPr>
            </a:lvl6pPr>
            <a:lvl7pPr marL="3700428" indent="-284649" defTabSz="1152430" eaLnBrk="0" fontAlgn="base" hangingPunct="0">
              <a:spcBef>
                <a:spcPct val="0"/>
              </a:spcBef>
              <a:spcAft>
                <a:spcPct val="0"/>
              </a:spcAft>
              <a:defRPr sz="2600">
                <a:solidFill>
                  <a:srgbClr val="000099"/>
                </a:solidFill>
                <a:latin typeface="Arial" panose="020B0604020202020204" pitchFamily="34" charset="0"/>
              </a:defRPr>
            </a:lvl7pPr>
            <a:lvl8pPr marL="4269729" indent="-284649" defTabSz="1152430" eaLnBrk="0" fontAlgn="base" hangingPunct="0">
              <a:spcBef>
                <a:spcPct val="0"/>
              </a:spcBef>
              <a:spcAft>
                <a:spcPct val="0"/>
              </a:spcAft>
              <a:defRPr sz="2600">
                <a:solidFill>
                  <a:srgbClr val="000099"/>
                </a:solidFill>
                <a:latin typeface="Arial" panose="020B0604020202020204" pitchFamily="34" charset="0"/>
              </a:defRPr>
            </a:lvl8pPr>
            <a:lvl9pPr marL="4839022" indent="-284649" defTabSz="1152430" eaLnBrk="0" fontAlgn="base" hangingPunct="0">
              <a:spcBef>
                <a:spcPct val="0"/>
              </a:spcBef>
              <a:spcAft>
                <a:spcPct val="0"/>
              </a:spcAft>
              <a:defRPr sz="2600">
                <a:solidFill>
                  <a:srgbClr val="000099"/>
                </a:solidFill>
                <a:latin typeface="Arial" panose="020B0604020202020204" pitchFamily="34" charset="0"/>
              </a:defRPr>
            </a:lvl9pPr>
          </a:lstStyle>
          <a:p>
            <a:pPr fontAlgn="base">
              <a:spcBef>
                <a:spcPct val="0"/>
              </a:spcBef>
              <a:spcAft>
                <a:spcPct val="0"/>
              </a:spcAft>
              <a:defRPr/>
            </a:pPr>
            <a:fld id="{7F2F00D8-6424-467D-BDEB-D72DF1A60ACA}" type="slidenum">
              <a:rPr lang="en-US" altLang="en-US" sz="1200">
                <a:solidFill>
                  <a:srgbClr val="000000"/>
                </a:solidFill>
                <a:latin typeface="Times New Roman" panose="02020603050405020304" pitchFamily="18" charset="0"/>
              </a:rPr>
              <a:pPr fontAlgn="base">
                <a:spcBef>
                  <a:spcPct val="0"/>
                </a:spcBef>
                <a:spcAft>
                  <a:spcPct val="0"/>
                </a:spcAft>
                <a:defRPr/>
              </a:pPr>
              <a:t>18</a:t>
            </a:fld>
            <a:endParaRPr lang="en-US" altLang="en-US" sz="1200">
              <a:solidFill>
                <a:srgbClr val="000000"/>
              </a:solidFill>
              <a:latin typeface="Times New Roman" panose="02020603050405020304" pitchFamily="18" charset="0"/>
            </a:endParaRPr>
          </a:p>
        </p:txBody>
      </p:sp>
      <p:sp>
        <p:nvSpPr>
          <p:cNvPr id="221187" name="Rectangle 2"/>
          <p:cNvSpPr>
            <a:spLocks noGrp="1" noRot="1" noChangeAspect="1" noChangeArrowheads="1" noTextEdit="1"/>
          </p:cNvSpPr>
          <p:nvPr>
            <p:ph type="sldImg"/>
          </p:nvPr>
        </p:nvSpPr>
        <p:spPr>
          <a:xfrm>
            <a:off x="1663700" y="831850"/>
            <a:ext cx="5545138" cy="4159250"/>
          </a:xfrm>
          <a:ln/>
        </p:spPr>
      </p:sp>
      <p:sp>
        <p:nvSpPr>
          <p:cNvPr id="221188" name="Rectangle 3"/>
          <p:cNvSpPr>
            <a:spLocks noGrp="1" noChangeArrowheads="1"/>
          </p:cNvSpPr>
          <p:nvPr>
            <p:ph type="body" idx="1"/>
          </p:nvPr>
        </p:nvSpPr>
        <p:spPr>
          <a:xfrm>
            <a:off x="1181970" y="5269686"/>
            <a:ext cx="6500769" cy="499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Base ops and civilian training, PAO, Mission assurance branch</a:t>
            </a:r>
          </a:p>
          <a:p>
            <a:pPr>
              <a:spcBef>
                <a:spcPct val="0"/>
              </a:spcBef>
            </a:pPr>
            <a:endParaRPr lang="en-US" altLang="en-US"/>
          </a:p>
          <a:p>
            <a:pPr>
              <a:spcBef>
                <a:spcPct val="0"/>
              </a:spcBef>
            </a:pPr>
            <a:endParaRPr lang="en-US" altLang="en-US"/>
          </a:p>
          <a:p>
            <a:pPr>
              <a:spcBef>
                <a:spcPct val="0"/>
              </a:spcBef>
            </a:pPr>
            <a:r>
              <a:rPr lang="en-US" altLang="en-US"/>
              <a:t>Quadrant 1-Injury / rate chart-  no change-fill in data sheet and display the chart.</a:t>
            </a:r>
          </a:p>
          <a:p>
            <a:pPr>
              <a:spcBef>
                <a:spcPct val="0"/>
              </a:spcBef>
            </a:pPr>
            <a:r>
              <a:rPr lang="en-US" altLang="en-US"/>
              <a:t>Quadrant 2-OSHA Data.  We have filled in the previous data.  Put in your current information.  Near miss will include any from your personnel we have AND any you have received that we did not.</a:t>
            </a:r>
          </a:p>
          <a:p>
            <a:pPr>
              <a:spcBef>
                <a:spcPct val="0"/>
              </a:spcBef>
            </a:pPr>
            <a:r>
              <a:rPr lang="en-US" altLang="en-US"/>
              <a:t>Quadrant 3 Property damage.  List any you have had. Previous quarters should be up-to-date.  We want cumulative for the CY.</a:t>
            </a:r>
          </a:p>
          <a:p>
            <a:pPr>
              <a:spcBef>
                <a:spcPct val="0"/>
              </a:spcBef>
            </a:pPr>
            <a:r>
              <a:rPr lang="en-US" altLang="en-US"/>
              <a:t>Quadrant 4 Progress toward Command Safety Goals.  Each goal has several objectives.  The objective status box will be red, yellow or green depending upon your unit progress toward the objective.  If you have done nothing yet, the box is red.  If you are working on it, the box is yellow.  You can enter a % complete in the box.  If all is complete, the box is green.  The far right box is progress on the complete goal.  Red if no progress, yellow if working but not all objectives are complete, Green when all is complete.</a:t>
            </a:r>
          </a:p>
        </p:txBody>
      </p:sp>
    </p:spTree>
    <p:extLst>
      <p:ext uri="{BB962C8B-B14F-4D97-AF65-F5344CB8AC3E}">
        <p14:creationId xmlns:p14="http://schemas.microsoft.com/office/powerpoint/2010/main" val="3125526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61648">
              <a:defRPr sz="3000">
                <a:solidFill>
                  <a:srgbClr val="000099"/>
                </a:solidFill>
                <a:latin typeface="Arial" panose="020B0604020202020204" pitchFamily="34" charset="0"/>
              </a:defRPr>
            </a:lvl1pPr>
            <a:lvl2pPr marL="1012780" indent="-389531" defTabSz="1261648">
              <a:defRPr sz="3000">
                <a:solidFill>
                  <a:srgbClr val="000099"/>
                </a:solidFill>
                <a:latin typeface="Arial" panose="020B0604020202020204" pitchFamily="34" charset="0"/>
              </a:defRPr>
            </a:lvl2pPr>
            <a:lvl3pPr marL="1558127" indent="-311626" defTabSz="1261648">
              <a:defRPr sz="3000">
                <a:solidFill>
                  <a:srgbClr val="000099"/>
                </a:solidFill>
                <a:latin typeface="Arial" panose="020B0604020202020204" pitchFamily="34" charset="0"/>
              </a:defRPr>
            </a:lvl3pPr>
            <a:lvl4pPr marL="2181376" indent="-311626" defTabSz="1261648">
              <a:defRPr sz="3000">
                <a:solidFill>
                  <a:srgbClr val="000099"/>
                </a:solidFill>
                <a:latin typeface="Arial" panose="020B0604020202020204" pitchFamily="34" charset="0"/>
              </a:defRPr>
            </a:lvl4pPr>
            <a:lvl5pPr marL="2804624" indent="-311626" defTabSz="1261648">
              <a:defRPr sz="3000">
                <a:solidFill>
                  <a:srgbClr val="000099"/>
                </a:solidFill>
                <a:latin typeface="Arial" panose="020B0604020202020204" pitchFamily="34" charset="0"/>
              </a:defRPr>
            </a:lvl5pPr>
            <a:lvl6pPr marL="3427877" indent="-311626" defTabSz="1261648" eaLnBrk="0" fontAlgn="base" hangingPunct="0">
              <a:spcBef>
                <a:spcPct val="0"/>
              </a:spcBef>
              <a:spcAft>
                <a:spcPct val="0"/>
              </a:spcAft>
              <a:defRPr sz="3000">
                <a:solidFill>
                  <a:srgbClr val="000099"/>
                </a:solidFill>
                <a:latin typeface="Arial" panose="020B0604020202020204" pitchFamily="34" charset="0"/>
              </a:defRPr>
            </a:lvl6pPr>
            <a:lvl7pPr marL="4051126" indent="-311626" defTabSz="1261648" eaLnBrk="0" fontAlgn="base" hangingPunct="0">
              <a:spcBef>
                <a:spcPct val="0"/>
              </a:spcBef>
              <a:spcAft>
                <a:spcPct val="0"/>
              </a:spcAft>
              <a:defRPr sz="3000">
                <a:solidFill>
                  <a:srgbClr val="000099"/>
                </a:solidFill>
                <a:latin typeface="Arial" panose="020B0604020202020204" pitchFamily="34" charset="0"/>
              </a:defRPr>
            </a:lvl7pPr>
            <a:lvl8pPr marL="4674375" indent="-311626" defTabSz="1261648" eaLnBrk="0" fontAlgn="base" hangingPunct="0">
              <a:spcBef>
                <a:spcPct val="0"/>
              </a:spcBef>
              <a:spcAft>
                <a:spcPct val="0"/>
              </a:spcAft>
              <a:defRPr sz="3000">
                <a:solidFill>
                  <a:srgbClr val="000099"/>
                </a:solidFill>
                <a:latin typeface="Arial" panose="020B0604020202020204" pitchFamily="34" charset="0"/>
              </a:defRPr>
            </a:lvl8pPr>
            <a:lvl9pPr marL="5297623" indent="-311626" defTabSz="1261648" eaLnBrk="0" fontAlgn="base" hangingPunct="0">
              <a:spcBef>
                <a:spcPct val="0"/>
              </a:spcBef>
              <a:spcAft>
                <a:spcPct val="0"/>
              </a:spcAft>
              <a:defRPr sz="3000">
                <a:solidFill>
                  <a:srgbClr val="000099"/>
                </a:solidFill>
                <a:latin typeface="Arial" panose="020B0604020202020204" pitchFamily="34" charset="0"/>
              </a:defRPr>
            </a:lvl9pPr>
          </a:lstStyle>
          <a:p>
            <a:pPr fontAlgn="base">
              <a:spcBef>
                <a:spcPct val="0"/>
              </a:spcBef>
              <a:spcAft>
                <a:spcPct val="0"/>
              </a:spcAft>
            </a:pPr>
            <a:fld id="{1357A89A-19E2-4993-A942-F40796C6E49A}" type="slidenum">
              <a:rPr lang="en-US" altLang="en-US" sz="1200">
                <a:solidFill>
                  <a:srgbClr val="000000"/>
                </a:solidFill>
                <a:latin typeface="Times New Roman" panose="02020603050405020304" pitchFamily="18" charset="0"/>
              </a:rPr>
              <a:pPr fontAlgn="base">
                <a:spcBef>
                  <a:spcPct val="0"/>
                </a:spcBef>
                <a:spcAft>
                  <a:spcPct val="0"/>
                </a:spcAft>
              </a:pPr>
              <a:t>19</a:t>
            </a:fld>
            <a:endParaRPr lang="en-US" altLang="en-US" sz="1200">
              <a:solidFill>
                <a:srgbClr val="000000"/>
              </a:solidFill>
              <a:latin typeface="Times New Roman" panose="02020603050405020304" pitchFamily="18" charset="0"/>
            </a:endParaRPr>
          </a:p>
        </p:txBody>
      </p:sp>
      <p:sp>
        <p:nvSpPr>
          <p:cNvPr id="223235" name="Rectangle 2"/>
          <p:cNvSpPr>
            <a:spLocks noGrp="1" noRot="1" noChangeAspect="1" noChangeArrowheads="1" noTextEdit="1"/>
          </p:cNvSpPr>
          <p:nvPr>
            <p:ph type="sldImg"/>
          </p:nvPr>
        </p:nvSpPr>
        <p:spPr>
          <a:xfrm>
            <a:off x="1922463" y="900113"/>
            <a:ext cx="6007100" cy="4505325"/>
          </a:xfrm>
          <a:ln/>
        </p:spPr>
      </p:sp>
      <p:sp>
        <p:nvSpPr>
          <p:cNvPr id="223236" name="Rectangle 3"/>
          <p:cNvSpPr>
            <a:spLocks noGrp="1" noChangeArrowheads="1"/>
          </p:cNvSpPr>
          <p:nvPr>
            <p:ph type="body" idx="1"/>
          </p:nvPr>
        </p:nvSpPr>
        <p:spPr>
          <a:xfrm>
            <a:off x="1313205" y="5706790"/>
            <a:ext cx="7222553" cy="54085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July:  Employee sustained injuries to the lower back and right leg when they fell over industrial fan.</a:t>
            </a:r>
          </a:p>
          <a:p>
            <a:pPr eaLnBrk="1" hangingPunct="1">
              <a:spcBef>
                <a:spcPct val="0"/>
              </a:spcBef>
            </a:pPr>
            <a:endParaRPr lang="en-US" altLang="en-US"/>
          </a:p>
          <a:p>
            <a:pPr eaLnBrk="1" hangingPunct="1">
              <a:spcBef>
                <a:spcPct val="0"/>
              </a:spcBef>
            </a:pPr>
            <a:r>
              <a:rPr lang="en-US" altLang="en-US"/>
              <a:t>August:</a:t>
            </a:r>
          </a:p>
          <a:p>
            <a:pPr eaLnBrk="1" hangingPunct="1">
              <a:spcBef>
                <a:spcPct val="0"/>
              </a:spcBef>
            </a:pPr>
            <a:r>
              <a:rPr lang="en-US" altLang="en-US"/>
              <a:t>1)  </a:t>
            </a:r>
            <a:r>
              <a:rPr lang="en-US" altLang="en-US" b="1"/>
              <a:t>LOST TIME</a:t>
            </a:r>
            <a:r>
              <a:rPr lang="en-US" altLang="en-US"/>
              <a:t>: Employee sustained a broken left foot then they lost their footing and fell down a set of stairs.</a:t>
            </a:r>
          </a:p>
          <a:p>
            <a:pPr eaLnBrk="1" hangingPunct="1">
              <a:spcBef>
                <a:spcPct val="0"/>
              </a:spcBef>
            </a:pPr>
            <a:endParaRPr lang="en-US" altLang="en-US"/>
          </a:p>
          <a:p>
            <a:pPr eaLnBrk="1" hangingPunct="1">
              <a:spcBef>
                <a:spcPct val="0"/>
              </a:spcBef>
            </a:pPr>
            <a:r>
              <a:rPr lang="en-US" altLang="en-US"/>
              <a:t>2)  Employee sustained a laceration to the finger due to a Military working dog bite.</a:t>
            </a:r>
          </a:p>
          <a:p>
            <a:pPr eaLnBrk="1" hangingPunct="1">
              <a:spcBef>
                <a:spcPct val="0"/>
              </a:spcBef>
            </a:pPr>
            <a:r>
              <a:rPr lang="en-US" altLang="en-US"/>
              <a:t> </a:t>
            </a:r>
          </a:p>
        </p:txBody>
      </p:sp>
    </p:spTree>
    <p:extLst>
      <p:ext uri="{BB962C8B-B14F-4D97-AF65-F5344CB8AC3E}">
        <p14:creationId xmlns:p14="http://schemas.microsoft.com/office/powerpoint/2010/main" val="3919466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93572">
              <a:defRPr sz="2800">
                <a:solidFill>
                  <a:srgbClr val="000099"/>
                </a:solidFill>
                <a:latin typeface="Arial" panose="020B0604020202020204" pitchFamily="34" charset="0"/>
              </a:defRPr>
            </a:lvl1pPr>
            <a:lvl2pPr marL="958132" indent="-368513" defTabSz="1193572">
              <a:defRPr sz="2800">
                <a:solidFill>
                  <a:srgbClr val="000099"/>
                </a:solidFill>
                <a:latin typeface="Arial" panose="020B0604020202020204" pitchFamily="34" charset="0"/>
              </a:defRPr>
            </a:lvl2pPr>
            <a:lvl3pPr marL="1474054" indent="-294811" defTabSz="1193572">
              <a:defRPr sz="2800">
                <a:solidFill>
                  <a:srgbClr val="000099"/>
                </a:solidFill>
                <a:latin typeface="Arial" panose="020B0604020202020204" pitchFamily="34" charset="0"/>
              </a:defRPr>
            </a:lvl3pPr>
            <a:lvl4pPr marL="2063674" indent="-294811" defTabSz="1193572">
              <a:defRPr sz="2800">
                <a:solidFill>
                  <a:srgbClr val="000099"/>
                </a:solidFill>
                <a:latin typeface="Arial" panose="020B0604020202020204" pitchFamily="34" charset="0"/>
              </a:defRPr>
            </a:lvl4pPr>
            <a:lvl5pPr marL="2653293" indent="-294811" defTabSz="1193572">
              <a:defRPr sz="2800">
                <a:solidFill>
                  <a:srgbClr val="000099"/>
                </a:solidFill>
                <a:latin typeface="Arial" panose="020B0604020202020204" pitchFamily="34" charset="0"/>
              </a:defRPr>
            </a:lvl5pPr>
            <a:lvl6pPr marL="3242916" indent="-294811" defTabSz="1193572" eaLnBrk="0" fontAlgn="base" hangingPunct="0">
              <a:spcBef>
                <a:spcPct val="0"/>
              </a:spcBef>
              <a:spcAft>
                <a:spcPct val="0"/>
              </a:spcAft>
              <a:defRPr sz="2800">
                <a:solidFill>
                  <a:srgbClr val="000099"/>
                </a:solidFill>
                <a:latin typeface="Arial" panose="020B0604020202020204" pitchFamily="34" charset="0"/>
              </a:defRPr>
            </a:lvl6pPr>
            <a:lvl7pPr marL="3832536" indent="-294811" defTabSz="1193572" eaLnBrk="0" fontAlgn="base" hangingPunct="0">
              <a:spcBef>
                <a:spcPct val="0"/>
              </a:spcBef>
              <a:spcAft>
                <a:spcPct val="0"/>
              </a:spcAft>
              <a:defRPr sz="2800">
                <a:solidFill>
                  <a:srgbClr val="000099"/>
                </a:solidFill>
                <a:latin typeface="Arial" panose="020B0604020202020204" pitchFamily="34" charset="0"/>
              </a:defRPr>
            </a:lvl7pPr>
            <a:lvl8pPr marL="4422156" indent="-294811" defTabSz="1193572" eaLnBrk="0" fontAlgn="base" hangingPunct="0">
              <a:spcBef>
                <a:spcPct val="0"/>
              </a:spcBef>
              <a:spcAft>
                <a:spcPct val="0"/>
              </a:spcAft>
              <a:defRPr sz="2800">
                <a:solidFill>
                  <a:srgbClr val="000099"/>
                </a:solidFill>
                <a:latin typeface="Arial" panose="020B0604020202020204" pitchFamily="34" charset="0"/>
              </a:defRPr>
            </a:lvl8pPr>
            <a:lvl9pPr marL="5011775" indent="-294811" defTabSz="1193572"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D87F80EE-715A-439D-A57D-5F6E00EFC156}" type="slidenum">
              <a:rPr lang="en-US" altLang="en-US" sz="1200">
                <a:solidFill>
                  <a:srgbClr val="000000"/>
                </a:solidFill>
                <a:latin typeface="Times New Roman" panose="02020603050405020304" pitchFamily="18" charset="0"/>
              </a:rPr>
              <a:pPr fontAlgn="base">
                <a:spcBef>
                  <a:spcPct val="0"/>
                </a:spcBef>
                <a:spcAft>
                  <a:spcPct val="0"/>
                </a:spcAft>
                <a:defRPr/>
              </a:pPr>
              <a:t>20</a:t>
            </a:fld>
            <a:endParaRPr lang="en-US" altLang="en-US" sz="1200">
              <a:solidFill>
                <a:srgbClr val="000000"/>
              </a:solidFill>
              <a:latin typeface="Times New Roman" panose="02020603050405020304" pitchFamily="18" charset="0"/>
            </a:endParaRPr>
          </a:p>
        </p:txBody>
      </p:sp>
      <p:sp>
        <p:nvSpPr>
          <p:cNvPr id="225283" name="Rectangle 2"/>
          <p:cNvSpPr>
            <a:spLocks noGrp="1" noRot="1" noChangeAspect="1" noChangeArrowheads="1" noTextEdit="1"/>
          </p:cNvSpPr>
          <p:nvPr>
            <p:ph type="sldImg"/>
          </p:nvPr>
        </p:nvSpPr>
        <p:spPr>
          <a:xfrm>
            <a:off x="1812925" y="871538"/>
            <a:ext cx="5816600" cy="4362450"/>
          </a:xfrm>
          <a:ln/>
        </p:spPr>
      </p:sp>
      <p:sp>
        <p:nvSpPr>
          <p:cNvPr id="225284" name="Rectangle 3"/>
          <p:cNvSpPr>
            <a:spLocks noGrp="1" noChangeArrowheads="1"/>
          </p:cNvSpPr>
          <p:nvPr>
            <p:ph type="body" idx="1"/>
          </p:nvPr>
        </p:nvSpPr>
        <p:spPr>
          <a:xfrm>
            <a:off x="1256778" y="5526416"/>
            <a:ext cx="6925034" cy="52343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4146630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87637">
              <a:defRPr sz="3000">
                <a:solidFill>
                  <a:srgbClr val="000099"/>
                </a:solidFill>
                <a:latin typeface="Arial" panose="020B0604020202020204" pitchFamily="34" charset="0"/>
              </a:defRPr>
            </a:lvl1pPr>
            <a:lvl2pPr marL="1033643" indent="-397558" defTabSz="1287637">
              <a:defRPr sz="3000">
                <a:solidFill>
                  <a:srgbClr val="000099"/>
                </a:solidFill>
                <a:latin typeface="Arial" panose="020B0604020202020204" pitchFamily="34" charset="0"/>
              </a:defRPr>
            </a:lvl2pPr>
            <a:lvl3pPr marL="1590224" indent="-318047" defTabSz="1287637">
              <a:defRPr sz="3000">
                <a:solidFill>
                  <a:srgbClr val="000099"/>
                </a:solidFill>
                <a:latin typeface="Arial" panose="020B0604020202020204" pitchFamily="34" charset="0"/>
              </a:defRPr>
            </a:lvl3pPr>
            <a:lvl4pPr marL="2226312" indent="-318047" defTabSz="1287637">
              <a:defRPr sz="3000">
                <a:solidFill>
                  <a:srgbClr val="000099"/>
                </a:solidFill>
                <a:latin typeface="Arial" panose="020B0604020202020204" pitchFamily="34" charset="0"/>
              </a:defRPr>
            </a:lvl4pPr>
            <a:lvl5pPr marL="2862399" indent="-318047" defTabSz="1287637">
              <a:defRPr sz="3000">
                <a:solidFill>
                  <a:srgbClr val="000099"/>
                </a:solidFill>
                <a:latin typeface="Arial" panose="020B0604020202020204" pitchFamily="34" charset="0"/>
              </a:defRPr>
            </a:lvl5pPr>
            <a:lvl6pPr marL="3498492" indent="-318047" defTabSz="1287637" eaLnBrk="0" fontAlgn="base" hangingPunct="0">
              <a:spcBef>
                <a:spcPct val="0"/>
              </a:spcBef>
              <a:spcAft>
                <a:spcPct val="0"/>
              </a:spcAft>
              <a:defRPr sz="3000">
                <a:solidFill>
                  <a:srgbClr val="000099"/>
                </a:solidFill>
                <a:latin typeface="Arial" panose="020B0604020202020204" pitchFamily="34" charset="0"/>
              </a:defRPr>
            </a:lvl6pPr>
            <a:lvl7pPr marL="4134577" indent="-318047" defTabSz="1287637" eaLnBrk="0" fontAlgn="base" hangingPunct="0">
              <a:spcBef>
                <a:spcPct val="0"/>
              </a:spcBef>
              <a:spcAft>
                <a:spcPct val="0"/>
              </a:spcAft>
              <a:defRPr sz="3000">
                <a:solidFill>
                  <a:srgbClr val="000099"/>
                </a:solidFill>
                <a:latin typeface="Arial" panose="020B0604020202020204" pitchFamily="34" charset="0"/>
              </a:defRPr>
            </a:lvl7pPr>
            <a:lvl8pPr marL="4770667" indent="-318047" defTabSz="1287637" eaLnBrk="0" fontAlgn="base" hangingPunct="0">
              <a:spcBef>
                <a:spcPct val="0"/>
              </a:spcBef>
              <a:spcAft>
                <a:spcPct val="0"/>
              </a:spcAft>
              <a:defRPr sz="3000">
                <a:solidFill>
                  <a:srgbClr val="000099"/>
                </a:solidFill>
                <a:latin typeface="Arial" panose="020B0604020202020204" pitchFamily="34" charset="0"/>
              </a:defRPr>
            </a:lvl8pPr>
            <a:lvl9pPr marL="5406755" indent="-318047" defTabSz="1287637" eaLnBrk="0" fontAlgn="base" hangingPunct="0">
              <a:spcBef>
                <a:spcPct val="0"/>
              </a:spcBef>
              <a:spcAft>
                <a:spcPct val="0"/>
              </a:spcAft>
              <a:defRPr sz="3000">
                <a:solidFill>
                  <a:srgbClr val="000099"/>
                </a:solidFill>
                <a:latin typeface="Arial" panose="020B0604020202020204" pitchFamily="34" charset="0"/>
              </a:defRPr>
            </a:lvl9pPr>
          </a:lstStyle>
          <a:p>
            <a:pPr fontAlgn="base">
              <a:spcBef>
                <a:spcPct val="0"/>
              </a:spcBef>
              <a:spcAft>
                <a:spcPct val="0"/>
              </a:spcAft>
              <a:defRPr/>
            </a:pPr>
            <a:fld id="{1EFB2E98-0876-4EEF-8BAE-63CD9C3C5450}" type="slidenum">
              <a:rPr lang="en-US" altLang="en-US" sz="1200">
                <a:solidFill>
                  <a:srgbClr val="000000"/>
                </a:solidFill>
                <a:latin typeface="Times New Roman" panose="02020603050405020304" pitchFamily="18" charset="0"/>
              </a:rPr>
              <a:pPr fontAlgn="base">
                <a:spcBef>
                  <a:spcPct val="0"/>
                </a:spcBef>
                <a:spcAft>
                  <a:spcPct val="0"/>
                </a:spcAft>
                <a:defRPr/>
              </a:pPr>
              <a:t>21</a:t>
            </a:fld>
            <a:endParaRPr lang="en-US" altLang="en-US" sz="1200">
              <a:solidFill>
                <a:srgbClr val="000000"/>
              </a:solidFill>
              <a:latin typeface="Times New Roman" panose="02020603050405020304" pitchFamily="18" charset="0"/>
            </a:endParaRPr>
          </a:p>
        </p:txBody>
      </p:sp>
      <p:sp>
        <p:nvSpPr>
          <p:cNvPr id="227331" name="Rectangle 2"/>
          <p:cNvSpPr>
            <a:spLocks noGrp="1" noRot="1" noChangeAspect="1" noChangeArrowheads="1" noTextEdit="1"/>
          </p:cNvSpPr>
          <p:nvPr>
            <p:ph type="sldImg"/>
          </p:nvPr>
        </p:nvSpPr>
        <p:spPr>
          <a:xfrm>
            <a:off x="2049463" y="931863"/>
            <a:ext cx="6219825" cy="4665662"/>
          </a:xfrm>
          <a:ln/>
        </p:spPr>
      </p:sp>
      <p:sp>
        <p:nvSpPr>
          <p:cNvPr id="227332" name="Rectangle 3"/>
          <p:cNvSpPr>
            <a:spLocks noGrp="1" noChangeArrowheads="1"/>
          </p:cNvSpPr>
          <p:nvPr>
            <p:ph type="body" idx="1"/>
          </p:nvPr>
        </p:nvSpPr>
        <p:spPr>
          <a:xfrm>
            <a:off x="1372837" y="5907505"/>
            <a:ext cx="7564530" cy="55953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369661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61559">
              <a:defRPr sz="3000">
                <a:solidFill>
                  <a:srgbClr val="000099"/>
                </a:solidFill>
                <a:latin typeface="Arial" panose="020B0604020202020204" pitchFamily="34" charset="0"/>
              </a:defRPr>
            </a:lvl1pPr>
            <a:lvl2pPr marL="932436" indent="-358628" defTabSz="1161559">
              <a:defRPr sz="3000">
                <a:solidFill>
                  <a:srgbClr val="000099"/>
                </a:solidFill>
                <a:latin typeface="Arial" panose="020B0604020202020204" pitchFamily="34" charset="0"/>
              </a:defRPr>
            </a:lvl2pPr>
            <a:lvl3pPr marL="1434516" indent="-286901" defTabSz="1161559">
              <a:defRPr sz="3000">
                <a:solidFill>
                  <a:srgbClr val="000099"/>
                </a:solidFill>
                <a:latin typeface="Arial" panose="020B0604020202020204" pitchFamily="34" charset="0"/>
              </a:defRPr>
            </a:lvl3pPr>
            <a:lvl4pPr marL="2008324" indent="-286901" defTabSz="1161559">
              <a:defRPr sz="3000">
                <a:solidFill>
                  <a:srgbClr val="000099"/>
                </a:solidFill>
                <a:latin typeface="Arial" panose="020B0604020202020204" pitchFamily="34" charset="0"/>
              </a:defRPr>
            </a:lvl4pPr>
            <a:lvl5pPr marL="2582130" indent="-286901" defTabSz="1161559">
              <a:defRPr sz="3000">
                <a:solidFill>
                  <a:srgbClr val="000099"/>
                </a:solidFill>
                <a:latin typeface="Arial" panose="020B0604020202020204" pitchFamily="34" charset="0"/>
              </a:defRPr>
            </a:lvl5pPr>
            <a:lvl6pPr marL="3155934" indent="-286901" defTabSz="1161559" eaLnBrk="0" fontAlgn="base" hangingPunct="0">
              <a:spcBef>
                <a:spcPct val="0"/>
              </a:spcBef>
              <a:spcAft>
                <a:spcPct val="0"/>
              </a:spcAft>
              <a:defRPr sz="3000">
                <a:solidFill>
                  <a:srgbClr val="000099"/>
                </a:solidFill>
                <a:latin typeface="Arial" panose="020B0604020202020204" pitchFamily="34" charset="0"/>
              </a:defRPr>
            </a:lvl6pPr>
            <a:lvl7pPr marL="3729741" indent="-286901" defTabSz="1161559" eaLnBrk="0" fontAlgn="base" hangingPunct="0">
              <a:spcBef>
                <a:spcPct val="0"/>
              </a:spcBef>
              <a:spcAft>
                <a:spcPct val="0"/>
              </a:spcAft>
              <a:defRPr sz="3000">
                <a:solidFill>
                  <a:srgbClr val="000099"/>
                </a:solidFill>
                <a:latin typeface="Arial" panose="020B0604020202020204" pitchFamily="34" charset="0"/>
              </a:defRPr>
            </a:lvl7pPr>
            <a:lvl8pPr marL="4303548" indent="-286901" defTabSz="1161559" eaLnBrk="0" fontAlgn="base" hangingPunct="0">
              <a:spcBef>
                <a:spcPct val="0"/>
              </a:spcBef>
              <a:spcAft>
                <a:spcPct val="0"/>
              </a:spcAft>
              <a:defRPr sz="3000">
                <a:solidFill>
                  <a:srgbClr val="000099"/>
                </a:solidFill>
                <a:latin typeface="Arial" panose="020B0604020202020204" pitchFamily="34" charset="0"/>
              </a:defRPr>
            </a:lvl8pPr>
            <a:lvl9pPr marL="4877354" indent="-286901" defTabSz="1161559" eaLnBrk="0" fontAlgn="base" hangingPunct="0">
              <a:spcBef>
                <a:spcPct val="0"/>
              </a:spcBef>
              <a:spcAft>
                <a:spcPct val="0"/>
              </a:spcAft>
              <a:defRPr sz="3000">
                <a:solidFill>
                  <a:srgbClr val="000099"/>
                </a:solidFill>
                <a:latin typeface="Arial" panose="020B0604020202020204" pitchFamily="34" charset="0"/>
              </a:defRPr>
            </a:lvl9pPr>
          </a:lstStyle>
          <a:p>
            <a:fld id="{0F16042B-231B-4735-A1A8-4D272ECEC7E1}" type="slidenum">
              <a:rPr lang="en-US" altLang="en-US" sz="120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87986">
              <a:defRPr sz="3700">
                <a:solidFill>
                  <a:srgbClr val="000099"/>
                </a:solidFill>
                <a:latin typeface="Arial" panose="020B0604020202020204" pitchFamily="34" charset="0"/>
              </a:defRPr>
            </a:lvl1pPr>
            <a:lvl2pPr marL="1033924" indent="-397666" defTabSz="1287986">
              <a:defRPr sz="3700">
                <a:solidFill>
                  <a:srgbClr val="000099"/>
                </a:solidFill>
                <a:latin typeface="Arial" panose="020B0604020202020204" pitchFamily="34" charset="0"/>
              </a:defRPr>
            </a:lvl2pPr>
            <a:lvl3pPr marL="1590653" indent="-318130" defTabSz="1287986">
              <a:defRPr sz="3700">
                <a:solidFill>
                  <a:srgbClr val="000099"/>
                </a:solidFill>
                <a:latin typeface="Arial" panose="020B0604020202020204" pitchFamily="34" charset="0"/>
              </a:defRPr>
            </a:lvl3pPr>
            <a:lvl4pPr marL="2226915" indent="-318130" defTabSz="1287986">
              <a:defRPr sz="3700">
                <a:solidFill>
                  <a:srgbClr val="000099"/>
                </a:solidFill>
                <a:latin typeface="Arial" panose="020B0604020202020204" pitchFamily="34" charset="0"/>
              </a:defRPr>
            </a:lvl4pPr>
            <a:lvl5pPr marL="2863175" indent="-318130" defTabSz="1287986">
              <a:defRPr sz="3700">
                <a:solidFill>
                  <a:srgbClr val="000099"/>
                </a:solidFill>
                <a:latin typeface="Arial" panose="020B0604020202020204" pitchFamily="34" charset="0"/>
              </a:defRPr>
            </a:lvl5pPr>
            <a:lvl6pPr marL="3499435" indent="-318130" defTabSz="1287986" eaLnBrk="0" fontAlgn="base" hangingPunct="0">
              <a:spcBef>
                <a:spcPct val="0"/>
              </a:spcBef>
              <a:spcAft>
                <a:spcPct val="0"/>
              </a:spcAft>
              <a:defRPr sz="3700">
                <a:solidFill>
                  <a:srgbClr val="000099"/>
                </a:solidFill>
                <a:latin typeface="Arial" panose="020B0604020202020204" pitchFamily="34" charset="0"/>
              </a:defRPr>
            </a:lvl6pPr>
            <a:lvl7pPr marL="4135698" indent="-318130" defTabSz="1287986" eaLnBrk="0" fontAlgn="base" hangingPunct="0">
              <a:spcBef>
                <a:spcPct val="0"/>
              </a:spcBef>
              <a:spcAft>
                <a:spcPct val="0"/>
              </a:spcAft>
              <a:defRPr sz="3700">
                <a:solidFill>
                  <a:srgbClr val="000099"/>
                </a:solidFill>
                <a:latin typeface="Arial" panose="020B0604020202020204" pitchFamily="34" charset="0"/>
              </a:defRPr>
            </a:lvl7pPr>
            <a:lvl8pPr marL="4771959" indent="-318130" defTabSz="1287986" eaLnBrk="0" fontAlgn="base" hangingPunct="0">
              <a:spcBef>
                <a:spcPct val="0"/>
              </a:spcBef>
              <a:spcAft>
                <a:spcPct val="0"/>
              </a:spcAft>
              <a:defRPr sz="3700">
                <a:solidFill>
                  <a:srgbClr val="000099"/>
                </a:solidFill>
                <a:latin typeface="Arial" panose="020B0604020202020204" pitchFamily="34" charset="0"/>
              </a:defRPr>
            </a:lvl8pPr>
            <a:lvl9pPr marL="5408220" indent="-318130" defTabSz="1287986" eaLnBrk="0" fontAlgn="base" hangingPunct="0">
              <a:spcBef>
                <a:spcPct val="0"/>
              </a:spcBef>
              <a:spcAft>
                <a:spcPct val="0"/>
              </a:spcAft>
              <a:defRPr sz="3700">
                <a:solidFill>
                  <a:srgbClr val="000099"/>
                </a:solidFill>
                <a:latin typeface="Arial" panose="020B0604020202020204" pitchFamily="34" charset="0"/>
              </a:defRPr>
            </a:lvl9pPr>
          </a:lstStyle>
          <a:p>
            <a:pPr fontAlgn="base">
              <a:spcBef>
                <a:spcPct val="0"/>
              </a:spcBef>
              <a:spcAft>
                <a:spcPct val="0"/>
              </a:spcAft>
              <a:defRPr/>
            </a:pPr>
            <a:fld id="{30632243-F2B1-4F66-B86C-0F2490601802}" type="slidenum">
              <a:rPr lang="en-US" altLang="en-US" sz="1200">
                <a:solidFill>
                  <a:srgbClr val="000000"/>
                </a:solidFill>
                <a:latin typeface="Calibri" panose="020F0502020204030204" pitchFamily="34" charset="0"/>
              </a:rPr>
              <a:pPr fontAlgn="base">
                <a:spcBef>
                  <a:spcPct val="0"/>
                </a:spcBef>
                <a:spcAft>
                  <a:spcPct val="0"/>
                </a:spcAft>
                <a:defRPr/>
              </a:pPr>
              <a:t>22</a:t>
            </a:fld>
            <a:endParaRPr lang="en-US" altLang="en-US" sz="1200">
              <a:solidFill>
                <a:srgbClr val="000000"/>
              </a:solidFill>
              <a:latin typeface="Calibri" panose="020F0502020204030204" pitchFamily="34" charset="0"/>
            </a:endParaRPr>
          </a:p>
        </p:txBody>
      </p:sp>
      <p:sp>
        <p:nvSpPr>
          <p:cNvPr id="231427" name="Rectangle 2"/>
          <p:cNvSpPr>
            <a:spLocks noGrp="1" noRot="1" noChangeAspect="1" noChangeArrowheads="1" noTextEdit="1"/>
          </p:cNvSpPr>
          <p:nvPr>
            <p:ph type="sldImg"/>
          </p:nvPr>
        </p:nvSpPr>
        <p:spPr>
          <a:xfrm>
            <a:off x="2047875" y="930275"/>
            <a:ext cx="6223000" cy="4668838"/>
          </a:xfrm>
          <a:ln/>
        </p:spPr>
      </p:sp>
      <p:sp>
        <p:nvSpPr>
          <p:cNvPr id="231428" name="Rectangle 3"/>
          <p:cNvSpPr>
            <a:spLocks noGrp="1" noChangeArrowheads="1"/>
          </p:cNvSpPr>
          <p:nvPr>
            <p:ph type="body" idx="1"/>
          </p:nvPr>
        </p:nvSpPr>
        <p:spPr>
          <a:xfrm>
            <a:off x="1372833" y="5907507"/>
            <a:ext cx="7564530" cy="55953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Quadrant 1-Injury / rate chart-  no change-fill in data sheet and display the chart.</a:t>
            </a:r>
          </a:p>
          <a:p>
            <a:pPr>
              <a:spcBef>
                <a:spcPct val="0"/>
              </a:spcBef>
            </a:pPr>
            <a:r>
              <a:rPr lang="en-US" altLang="en-US"/>
              <a:t>Quadrant 2-OSHA Data.  We have filled in the previous data.  Put in your current information.  Near miss will include any from your personnel we have AND any you have received that we did not.</a:t>
            </a:r>
          </a:p>
          <a:p>
            <a:pPr>
              <a:spcBef>
                <a:spcPct val="0"/>
              </a:spcBef>
            </a:pPr>
            <a:r>
              <a:rPr lang="en-US" altLang="en-US"/>
              <a:t>Quadrant 3 Property damage.  List any you have had. Previous quarters should be up-to-date.  We want cumulative for the CY.</a:t>
            </a:r>
          </a:p>
          <a:p>
            <a:pPr>
              <a:spcBef>
                <a:spcPct val="0"/>
              </a:spcBef>
            </a:pPr>
            <a:r>
              <a:rPr lang="en-US" altLang="en-US"/>
              <a:t>Quadrant 4</a:t>
            </a:r>
          </a:p>
        </p:txBody>
      </p:sp>
    </p:spTree>
    <p:extLst>
      <p:ext uri="{BB962C8B-B14F-4D97-AF65-F5344CB8AC3E}">
        <p14:creationId xmlns:p14="http://schemas.microsoft.com/office/powerpoint/2010/main" val="2622006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61648">
              <a:defRPr sz="3000">
                <a:solidFill>
                  <a:srgbClr val="000099"/>
                </a:solidFill>
                <a:latin typeface="Arial" panose="020B0604020202020204" pitchFamily="34" charset="0"/>
              </a:defRPr>
            </a:lvl1pPr>
            <a:lvl2pPr marL="1012780" indent="-389531" defTabSz="1261648">
              <a:defRPr sz="3000">
                <a:solidFill>
                  <a:srgbClr val="000099"/>
                </a:solidFill>
                <a:latin typeface="Arial" panose="020B0604020202020204" pitchFamily="34" charset="0"/>
              </a:defRPr>
            </a:lvl2pPr>
            <a:lvl3pPr marL="1558127" indent="-311626" defTabSz="1261648">
              <a:defRPr sz="3000">
                <a:solidFill>
                  <a:srgbClr val="000099"/>
                </a:solidFill>
                <a:latin typeface="Arial" panose="020B0604020202020204" pitchFamily="34" charset="0"/>
              </a:defRPr>
            </a:lvl3pPr>
            <a:lvl4pPr marL="2181376" indent="-311626" defTabSz="1261648">
              <a:defRPr sz="3000">
                <a:solidFill>
                  <a:srgbClr val="000099"/>
                </a:solidFill>
                <a:latin typeface="Arial" panose="020B0604020202020204" pitchFamily="34" charset="0"/>
              </a:defRPr>
            </a:lvl4pPr>
            <a:lvl5pPr marL="2804624" indent="-311626" defTabSz="1261648">
              <a:defRPr sz="3000">
                <a:solidFill>
                  <a:srgbClr val="000099"/>
                </a:solidFill>
                <a:latin typeface="Arial" panose="020B0604020202020204" pitchFamily="34" charset="0"/>
              </a:defRPr>
            </a:lvl5pPr>
            <a:lvl6pPr marL="3427877" indent="-311626" defTabSz="1261648" eaLnBrk="0" fontAlgn="base" hangingPunct="0">
              <a:spcBef>
                <a:spcPct val="0"/>
              </a:spcBef>
              <a:spcAft>
                <a:spcPct val="0"/>
              </a:spcAft>
              <a:defRPr sz="3000">
                <a:solidFill>
                  <a:srgbClr val="000099"/>
                </a:solidFill>
                <a:latin typeface="Arial" panose="020B0604020202020204" pitchFamily="34" charset="0"/>
              </a:defRPr>
            </a:lvl6pPr>
            <a:lvl7pPr marL="4051126" indent="-311626" defTabSz="1261648" eaLnBrk="0" fontAlgn="base" hangingPunct="0">
              <a:spcBef>
                <a:spcPct val="0"/>
              </a:spcBef>
              <a:spcAft>
                <a:spcPct val="0"/>
              </a:spcAft>
              <a:defRPr sz="3000">
                <a:solidFill>
                  <a:srgbClr val="000099"/>
                </a:solidFill>
                <a:latin typeface="Arial" panose="020B0604020202020204" pitchFamily="34" charset="0"/>
              </a:defRPr>
            </a:lvl7pPr>
            <a:lvl8pPr marL="4674375" indent="-311626" defTabSz="1261648" eaLnBrk="0" fontAlgn="base" hangingPunct="0">
              <a:spcBef>
                <a:spcPct val="0"/>
              </a:spcBef>
              <a:spcAft>
                <a:spcPct val="0"/>
              </a:spcAft>
              <a:defRPr sz="3000">
                <a:solidFill>
                  <a:srgbClr val="000099"/>
                </a:solidFill>
                <a:latin typeface="Arial" panose="020B0604020202020204" pitchFamily="34" charset="0"/>
              </a:defRPr>
            </a:lvl8pPr>
            <a:lvl9pPr marL="5297623" indent="-311626" defTabSz="1261648" eaLnBrk="0" fontAlgn="base" hangingPunct="0">
              <a:spcBef>
                <a:spcPct val="0"/>
              </a:spcBef>
              <a:spcAft>
                <a:spcPct val="0"/>
              </a:spcAft>
              <a:defRPr sz="3000">
                <a:solidFill>
                  <a:srgbClr val="000099"/>
                </a:solidFill>
                <a:latin typeface="Arial" panose="020B0604020202020204" pitchFamily="34" charset="0"/>
              </a:defRPr>
            </a:lvl9pPr>
          </a:lstStyle>
          <a:p>
            <a:pPr>
              <a:defRPr/>
            </a:pPr>
            <a:fld id="{9170C012-3F7F-4446-8AE1-AA9EFCF3BDC7}" type="slidenum">
              <a:rPr lang="en-US" altLang="en-US" sz="1200">
                <a:solidFill>
                  <a:srgbClr val="000000"/>
                </a:solidFill>
                <a:latin typeface="Times New Roman" panose="02020603050405020304" pitchFamily="18" charset="0"/>
              </a:rPr>
              <a:pPr>
                <a:defRPr/>
              </a:pPr>
              <a:t>23</a:t>
            </a:fld>
            <a:endParaRPr lang="en-US" altLang="en-US" sz="1200">
              <a:solidFill>
                <a:srgbClr val="000000"/>
              </a:solidFill>
              <a:latin typeface="Times New Roman" panose="02020603050405020304" pitchFamily="18" charset="0"/>
            </a:endParaRPr>
          </a:p>
        </p:txBody>
      </p:sp>
      <p:sp>
        <p:nvSpPr>
          <p:cNvPr id="233475" name="Rectangle 2"/>
          <p:cNvSpPr>
            <a:spLocks noGrp="1" noRot="1" noChangeAspect="1" noChangeArrowheads="1" noTextEdit="1"/>
          </p:cNvSpPr>
          <p:nvPr>
            <p:ph type="sldImg"/>
          </p:nvPr>
        </p:nvSpPr>
        <p:spPr>
          <a:xfrm>
            <a:off x="1922463" y="900113"/>
            <a:ext cx="6007100" cy="4505325"/>
          </a:xfrm>
          <a:ln/>
        </p:spPr>
      </p:sp>
      <p:sp>
        <p:nvSpPr>
          <p:cNvPr id="233476" name="Rectangle 3"/>
          <p:cNvSpPr>
            <a:spLocks noGrp="1" noChangeArrowheads="1"/>
          </p:cNvSpPr>
          <p:nvPr>
            <p:ph type="body" idx="1"/>
          </p:nvPr>
        </p:nvSpPr>
        <p:spPr>
          <a:xfrm>
            <a:off x="1313205" y="5706790"/>
            <a:ext cx="7222553" cy="54085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eaLnBrk="1" hangingPunct="1">
              <a:spcBef>
                <a:spcPct val="0"/>
              </a:spcBef>
            </a:pPr>
            <a:r>
              <a:rPr lang="en-US" altLang="en-US"/>
              <a:t> </a:t>
            </a:r>
          </a:p>
        </p:txBody>
      </p:sp>
    </p:spTree>
    <p:extLst>
      <p:ext uri="{BB962C8B-B14F-4D97-AF65-F5344CB8AC3E}">
        <p14:creationId xmlns:p14="http://schemas.microsoft.com/office/powerpoint/2010/main" val="10172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93572">
              <a:defRPr sz="2800">
                <a:solidFill>
                  <a:srgbClr val="000099"/>
                </a:solidFill>
                <a:latin typeface="Arial" panose="020B0604020202020204" pitchFamily="34" charset="0"/>
              </a:defRPr>
            </a:lvl1pPr>
            <a:lvl2pPr marL="958132" indent="-368513" defTabSz="1193572">
              <a:defRPr sz="2800">
                <a:solidFill>
                  <a:srgbClr val="000099"/>
                </a:solidFill>
                <a:latin typeface="Arial" panose="020B0604020202020204" pitchFamily="34" charset="0"/>
              </a:defRPr>
            </a:lvl2pPr>
            <a:lvl3pPr marL="1474054" indent="-294811" defTabSz="1193572">
              <a:defRPr sz="2800">
                <a:solidFill>
                  <a:srgbClr val="000099"/>
                </a:solidFill>
                <a:latin typeface="Arial" panose="020B0604020202020204" pitchFamily="34" charset="0"/>
              </a:defRPr>
            </a:lvl3pPr>
            <a:lvl4pPr marL="2063674" indent="-294811" defTabSz="1193572">
              <a:defRPr sz="2800">
                <a:solidFill>
                  <a:srgbClr val="000099"/>
                </a:solidFill>
                <a:latin typeface="Arial" panose="020B0604020202020204" pitchFamily="34" charset="0"/>
              </a:defRPr>
            </a:lvl4pPr>
            <a:lvl5pPr marL="2653293" indent="-294811" defTabSz="1193572">
              <a:defRPr sz="2800">
                <a:solidFill>
                  <a:srgbClr val="000099"/>
                </a:solidFill>
                <a:latin typeface="Arial" panose="020B0604020202020204" pitchFamily="34" charset="0"/>
              </a:defRPr>
            </a:lvl5pPr>
            <a:lvl6pPr marL="3242916" indent="-294811" defTabSz="1193572" eaLnBrk="0" fontAlgn="base" hangingPunct="0">
              <a:spcBef>
                <a:spcPct val="0"/>
              </a:spcBef>
              <a:spcAft>
                <a:spcPct val="0"/>
              </a:spcAft>
              <a:defRPr sz="2800">
                <a:solidFill>
                  <a:srgbClr val="000099"/>
                </a:solidFill>
                <a:latin typeface="Arial" panose="020B0604020202020204" pitchFamily="34" charset="0"/>
              </a:defRPr>
            </a:lvl6pPr>
            <a:lvl7pPr marL="3832536" indent="-294811" defTabSz="1193572" eaLnBrk="0" fontAlgn="base" hangingPunct="0">
              <a:spcBef>
                <a:spcPct val="0"/>
              </a:spcBef>
              <a:spcAft>
                <a:spcPct val="0"/>
              </a:spcAft>
              <a:defRPr sz="2800">
                <a:solidFill>
                  <a:srgbClr val="000099"/>
                </a:solidFill>
                <a:latin typeface="Arial" panose="020B0604020202020204" pitchFamily="34" charset="0"/>
              </a:defRPr>
            </a:lvl7pPr>
            <a:lvl8pPr marL="4422156" indent="-294811" defTabSz="1193572" eaLnBrk="0" fontAlgn="base" hangingPunct="0">
              <a:spcBef>
                <a:spcPct val="0"/>
              </a:spcBef>
              <a:spcAft>
                <a:spcPct val="0"/>
              </a:spcAft>
              <a:defRPr sz="2800">
                <a:solidFill>
                  <a:srgbClr val="000099"/>
                </a:solidFill>
                <a:latin typeface="Arial" panose="020B0604020202020204" pitchFamily="34" charset="0"/>
              </a:defRPr>
            </a:lvl8pPr>
            <a:lvl9pPr marL="5011775" indent="-294811" defTabSz="1193572"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E6187D6F-186B-436A-B1A2-E34179CF680D}" type="slidenum">
              <a:rPr lang="en-US" altLang="en-US" sz="1200">
                <a:solidFill>
                  <a:srgbClr val="000000"/>
                </a:solidFill>
                <a:latin typeface="Times New Roman" panose="02020603050405020304" pitchFamily="18" charset="0"/>
              </a:rPr>
              <a:pPr fontAlgn="base">
                <a:spcBef>
                  <a:spcPct val="0"/>
                </a:spcBef>
                <a:spcAft>
                  <a:spcPct val="0"/>
                </a:spcAft>
                <a:defRPr/>
              </a:pPr>
              <a:t>24</a:t>
            </a:fld>
            <a:endParaRPr lang="en-US" altLang="en-US" sz="1200">
              <a:solidFill>
                <a:srgbClr val="000000"/>
              </a:solidFill>
              <a:latin typeface="Times New Roman" panose="02020603050405020304" pitchFamily="18" charset="0"/>
            </a:endParaRPr>
          </a:p>
        </p:txBody>
      </p:sp>
      <p:sp>
        <p:nvSpPr>
          <p:cNvPr id="229379" name="Rectangle 2"/>
          <p:cNvSpPr>
            <a:spLocks noGrp="1" noRot="1" noChangeAspect="1" noChangeArrowheads="1" noTextEdit="1"/>
          </p:cNvSpPr>
          <p:nvPr>
            <p:ph type="sldImg"/>
          </p:nvPr>
        </p:nvSpPr>
        <p:spPr>
          <a:xfrm>
            <a:off x="1760538" y="857250"/>
            <a:ext cx="5715000" cy="4287838"/>
          </a:xfrm>
          <a:ln/>
        </p:spPr>
      </p:sp>
      <p:sp>
        <p:nvSpPr>
          <p:cNvPr id="229380" name="Rectangle 3"/>
          <p:cNvSpPr>
            <a:spLocks noGrp="1" noChangeArrowheads="1"/>
          </p:cNvSpPr>
          <p:nvPr>
            <p:ph type="body" idx="1"/>
          </p:nvPr>
        </p:nvSpPr>
        <p:spPr>
          <a:xfrm>
            <a:off x="1231128" y="5435033"/>
            <a:ext cx="6771143" cy="5150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July:  Employee sustained injuries to the lower back and right leg when they fell over industrial fan.</a:t>
            </a:r>
          </a:p>
          <a:p>
            <a:pPr>
              <a:spcBef>
                <a:spcPct val="0"/>
              </a:spcBef>
            </a:pPr>
            <a:endParaRPr lang="en-US" altLang="en-US"/>
          </a:p>
          <a:p>
            <a:pPr>
              <a:spcBef>
                <a:spcPct val="0"/>
              </a:spcBef>
            </a:pPr>
            <a:r>
              <a:rPr lang="en-US" altLang="en-US"/>
              <a:t>August:</a:t>
            </a:r>
          </a:p>
          <a:p>
            <a:pPr>
              <a:spcBef>
                <a:spcPct val="0"/>
              </a:spcBef>
            </a:pPr>
            <a:r>
              <a:rPr lang="en-US" altLang="en-US"/>
              <a:t>1)  </a:t>
            </a:r>
            <a:r>
              <a:rPr lang="en-US" altLang="en-US" b="1"/>
              <a:t>LOST TIME</a:t>
            </a:r>
            <a:r>
              <a:rPr lang="en-US" altLang="en-US"/>
              <a:t>: Employee sustained a broken left foot then they lost their footing and fell down a set of stairs.</a:t>
            </a:r>
          </a:p>
          <a:p>
            <a:pPr>
              <a:spcBef>
                <a:spcPct val="0"/>
              </a:spcBef>
            </a:pPr>
            <a:endParaRPr lang="en-US" altLang="en-US"/>
          </a:p>
          <a:p>
            <a:pPr>
              <a:spcBef>
                <a:spcPct val="0"/>
              </a:spcBef>
            </a:pPr>
            <a:r>
              <a:rPr lang="en-US" altLang="en-US"/>
              <a:t>2)  Employee sustained a laceration to the finger due to a Military working dog bite.</a:t>
            </a:r>
          </a:p>
          <a:p>
            <a:pPr>
              <a:spcBef>
                <a:spcPct val="0"/>
              </a:spcBef>
            </a:pPr>
            <a:r>
              <a:rPr lang="en-US" altLang="en-US"/>
              <a:t> </a:t>
            </a:r>
          </a:p>
        </p:txBody>
      </p:sp>
    </p:spTree>
    <p:extLst>
      <p:ext uri="{BB962C8B-B14F-4D97-AF65-F5344CB8AC3E}">
        <p14:creationId xmlns:p14="http://schemas.microsoft.com/office/powerpoint/2010/main" val="1496385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30131">
              <a:defRPr sz="4200">
                <a:solidFill>
                  <a:srgbClr val="000099"/>
                </a:solidFill>
                <a:latin typeface="Arial" panose="020B0604020202020204" pitchFamily="34" charset="0"/>
              </a:defRPr>
            </a:lvl1pPr>
            <a:lvl2pPr marL="1388851" indent="-534178" defTabSz="1730131">
              <a:defRPr sz="4200">
                <a:solidFill>
                  <a:srgbClr val="000099"/>
                </a:solidFill>
                <a:latin typeface="Arial" panose="020B0604020202020204" pitchFamily="34" charset="0"/>
              </a:defRPr>
            </a:lvl2pPr>
            <a:lvl3pPr marL="2136699" indent="-427341" defTabSz="1730131">
              <a:defRPr sz="4200">
                <a:solidFill>
                  <a:srgbClr val="000099"/>
                </a:solidFill>
                <a:latin typeface="Arial" panose="020B0604020202020204" pitchFamily="34" charset="0"/>
              </a:defRPr>
            </a:lvl3pPr>
            <a:lvl4pPr marL="2991372" indent="-427341" defTabSz="1730131">
              <a:defRPr sz="4200">
                <a:solidFill>
                  <a:srgbClr val="000099"/>
                </a:solidFill>
                <a:latin typeface="Arial" panose="020B0604020202020204" pitchFamily="34" charset="0"/>
              </a:defRPr>
            </a:lvl4pPr>
            <a:lvl5pPr marL="3846055" indent="-427341" defTabSz="1730131">
              <a:defRPr sz="4200">
                <a:solidFill>
                  <a:srgbClr val="000099"/>
                </a:solidFill>
                <a:latin typeface="Arial" panose="020B0604020202020204" pitchFamily="34" charset="0"/>
              </a:defRPr>
            </a:lvl5pPr>
            <a:lvl6pPr marL="4700733" indent="-427341" defTabSz="1730131" eaLnBrk="0" fontAlgn="base" hangingPunct="0">
              <a:spcBef>
                <a:spcPct val="0"/>
              </a:spcBef>
              <a:spcAft>
                <a:spcPct val="0"/>
              </a:spcAft>
              <a:defRPr sz="4200">
                <a:solidFill>
                  <a:srgbClr val="000099"/>
                </a:solidFill>
                <a:latin typeface="Arial" panose="020B0604020202020204" pitchFamily="34" charset="0"/>
              </a:defRPr>
            </a:lvl6pPr>
            <a:lvl7pPr marL="5555413" indent="-427341" defTabSz="1730131" eaLnBrk="0" fontAlgn="base" hangingPunct="0">
              <a:spcBef>
                <a:spcPct val="0"/>
              </a:spcBef>
              <a:spcAft>
                <a:spcPct val="0"/>
              </a:spcAft>
              <a:defRPr sz="4200">
                <a:solidFill>
                  <a:srgbClr val="000099"/>
                </a:solidFill>
                <a:latin typeface="Arial" panose="020B0604020202020204" pitchFamily="34" charset="0"/>
              </a:defRPr>
            </a:lvl7pPr>
            <a:lvl8pPr marL="6410095" indent="-427341" defTabSz="1730131" eaLnBrk="0" fontAlgn="base" hangingPunct="0">
              <a:spcBef>
                <a:spcPct val="0"/>
              </a:spcBef>
              <a:spcAft>
                <a:spcPct val="0"/>
              </a:spcAft>
              <a:defRPr sz="4200">
                <a:solidFill>
                  <a:srgbClr val="000099"/>
                </a:solidFill>
                <a:latin typeface="Arial" panose="020B0604020202020204" pitchFamily="34" charset="0"/>
              </a:defRPr>
            </a:lvl8pPr>
            <a:lvl9pPr marL="7264766" indent="-427341" defTabSz="1730131" eaLnBrk="0" fontAlgn="base" hangingPunct="0">
              <a:spcBef>
                <a:spcPct val="0"/>
              </a:spcBef>
              <a:spcAft>
                <a:spcPct val="0"/>
              </a:spcAft>
              <a:defRPr sz="4200">
                <a:solidFill>
                  <a:srgbClr val="000099"/>
                </a:solidFill>
                <a:latin typeface="Arial" panose="020B0604020202020204" pitchFamily="34" charset="0"/>
              </a:defRPr>
            </a:lvl9pPr>
          </a:lstStyle>
          <a:p>
            <a:pPr fontAlgn="base">
              <a:spcBef>
                <a:spcPct val="0"/>
              </a:spcBef>
              <a:spcAft>
                <a:spcPct val="0"/>
              </a:spcAft>
              <a:defRPr/>
            </a:pPr>
            <a:fld id="{5CAC2F22-2D23-4E28-8C67-E669C612AEAB}" type="slidenum">
              <a:rPr lang="en-US" altLang="en-US" sz="2000">
                <a:solidFill>
                  <a:srgbClr val="000000"/>
                </a:solidFill>
                <a:latin typeface="Times New Roman" panose="02020603050405020304" pitchFamily="18" charset="0"/>
              </a:rPr>
              <a:pPr fontAlgn="base">
                <a:spcBef>
                  <a:spcPct val="0"/>
                </a:spcBef>
                <a:spcAft>
                  <a:spcPct val="0"/>
                </a:spcAft>
                <a:defRPr/>
              </a:pPr>
              <a:t>25</a:t>
            </a:fld>
            <a:endParaRPr lang="en-US" altLang="en-US" sz="2000">
              <a:solidFill>
                <a:srgbClr val="000000"/>
              </a:solidFill>
              <a:latin typeface="Times New Roman" panose="02020603050405020304" pitchFamily="18" charset="0"/>
            </a:endParaRPr>
          </a:p>
        </p:txBody>
      </p:sp>
      <p:sp>
        <p:nvSpPr>
          <p:cNvPr id="235523" name="Rectangle 2"/>
          <p:cNvSpPr>
            <a:spLocks noGrp="1" noRot="1" noChangeAspect="1" noChangeArrowheads="1" noTextEdit="1"/>
          </p:cNvSpPr>
          <p:nvPr>
            <p:ph type="sldImg"/>
          </p:nvPr>
        </p:nvSpPr>
        <p:spPr>
          <a:xfrm>
            <a:off x="1560513" y="1336675"/>
            <a:ext cx="8923337" cy="6692900"/>
          </a:xfrm>
          <a:ln/>
        </p:spPr>
      </p:sp>
      <p:sp>
        <p:nvSpPr>
          <p:cNvPr id="235524" name="Rectangle 3"/>
          <p:cNvSpPr>
            <a:spLocks noGrp="1" noChangeArrowheads="1"/>
          </p:cNvSpPr>
          <p:nvPr>
            <p:ph type="body" idx="1"/>
          </p:nvPr>
        </p:nvSpPr>
        <p:spPr>
          <a:xfrm>
            <a:off x="1604360" y="8477732"/>
            <a:ext cx="8823927" cy="80346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Quadrant 1-Injury / rate chart-  no change-fill in data sheet and display the chart.</a:t>
            </a:r>
          </a:p>
          <a:p>
            <a:pPr>
              <a:spcBef>
                <a:spcPct val="0"/>
              </a:spcBef>
            </a:pPr>
            <a:r>
              <a:rPr lang="en-US" altLang="en-US"/>
              <a:t>Quadrant 2-OSHA Data.  We have filled in the previous data.  Put in your current information.  Near miss will include any from your personnel we have AND any you have received that we did not.</a:t>
            </a:r>
          </a:p>
          <a:p>
            <a:pPr>
              <a:spcBef>
                <a:spcPct val="0"/>
              </a:spcBef>
            </a:pPr>
            <a:r>
              <a:rPr lang="en-US" altLang="en-US"/>
              <a:t>Quadrant 3 Property damage.  List any you have had. Previous quarters should be up-to-date.  We want cumulative for the CY.</a:t>
            </a:r>
          </a:p>
          <a:p>
            <a:pPr>
              <a:spcBef>
                <a:spcPct val="0"/>
              </a:spcBef>
            </a:pPr>
            <a:r>
              <a:rPr lang="en-US" altLang="en-US"/>
              <a:t>Quadrant 4 Progress toward Command Safety Goals.  Each goal has several objectives.  The objective status box will be red, yellow or green depending upon your unit progress toward the objective.  If you have done nothing yet, the box is red.  If you are working on it, the box is yellow.  You can enter a % complete in the box.  If all is complete, the box is green.  The far right box is progress on the complete goal.  Red if no progress, yellow if working but not all objectives are complete, Green when all is complete.</a:t>
            </a:r>
          </a:p>
        </p:txBody>
      </p:sp>
    </p:spTree>
    <p:extLst>
      <p:ext uri="{BB962C8B-B14F-4D97-AF65-F5344CB8AC3E}">
        <p14:creationId xmlns:p14="http://schemas.microsoft.com/office/powerpoint/2010/main" val="2396749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4081">
              <a:defRPr sz="2800">
                <a:solidFill>
                  <a:srgbClr val="000099"/>
                </a:solidFill>
                <a:latin typeface="Arial" panose="020B0604020202020204" pitchFamily="34" charset="0"/>
              </a:defRPr>
            </a:lvl1pPr>
            <a:lvl2pPr marL="918401" indent="-353233" defTabSz="1144081">
              <a:defRPr sz="2800">
                <a:solidFill>
                  <a:srgbClr val="000099"/>
                </a:solidFill>
                <a:latin typeface="Arial" panose="020B0604020202020204" pitchFamily="34" charset="0"/>
              </a:defRPr>
            </a:lvl2pPr>
            <a:lvl3pPr marL="1412930" indent="-282586" defTabSz="1144081">
              <a:defRPr sz="2800">
                <a:solidFill>
                  <a:srgbClr val="000099"/>
                </a:solidFill>
                <a:latin typeface="Arial" panose="020B0604020202020204" pitchFamily="34" charset="0"/>
              </a:defRPr>
            </a:lvl3pPr>
            <a:lvl4pPr marL="1978099" indent="-282586" defTabSz="1144081">
              <a:defRPr sz="2800">
                <a:solidFill>
                  <a:srgbClr val="000099"/>
                </a:solidFill>
                <a:latin typeface="Arial" panose="020B0604020202020204" pitchFamily="34" charset="0"/>
              </a:defRPr>
            </a:lvl4pPr>
            <a:lvl5pPr marL="2543272" indent="-282586" defTabSz="1144081">
              <a:defRPr sz="2800">
                <a:solidFill>
                  <a:srgbClr val="000099"/>
                </a:solidFill>
                <a:latin typeface="Arial" panose="020B0604020202020204" pitchFamily="34" charset="0"/>
              </a:defRPr>
            </a:lvl5pPr>
            <a:lvl6pPr marL="3108441" indent="-282586" defTabSz="1144081" eaLnBrk="0" fontAlgn="base" hangingPunct="0">
              <a:spcBef>
                <a:spcPct val="0"/>
              </a:spcBef>
              <a:spcAft>
                <a:spcPct val="0"/>
              </a:spcAft>
              <a:defRPr sz="2800">
                <a:solidFill>
                  <a:srgbClr val="000099"/>
                </a:solidFill>
                <a:latin typeface="Arial" panose="020B0604020202020204" pitchFamily="34" charset="0"/>
              </a:defRPr>
            </a:lvl6pPr>
            <a:lvl7pPr marL="3673617" indent="-282586" defTabSz="1144081" eaLnBrk="0" fontAlgn="base" hangingPunct="0">
              <a:spcBef>
                <a:spcPct val="0"/>
              </a:spcBef>
              <a:spcAft>
                <a:spcPct val="0"/>
              </a:spcAft>
              <a:defRPr sz="2800">
                <a:solidFill>
                  <a:srgbClr val="000099"/>
                </a:solidFill>
                <a:latin typeface="Arial" panose="020B0604020202020204" pitchFamily="34" charset="0"/>
              </a:defRPr>
            </a:lvl7pPr>
            <a:lvl8pPr marL="4238787" indent="-282586" defTabSz="1144081" eaLnBrk="0" fontAlgn="base" hangingPunct="0">
              <a:spcBef>
                <a:spcPct val="0"/>
              </a:spcBef>
              <a:spcAft>
                <a:spcPct val="0"/>
              </a:spcAft>
              <a:defRPr sz="2800">
                <a:solidFill>
                  <a:srgbClr val="000099"/>
                </a:solidFill>
                <a:latin typeface="Arial" panose="020B0604020202020204" pitchFamily="34" charset="0"/>
              </a:defRPr>
            </a:lvl8pPr>
            <a:lvl9pPr marL="4803957" indent="-282586" defTabSz="1144081"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BD9D5E96-0261-48C0-9D9F-897B3A5CE04C}" type="slidenum">
              <a:rPr lang="en-US" altLang="en-US" sz="1200">
                <a:solidFill>
                  <a:srgbClr val="000000"/>
                </a:solidFill>
                <a:latin typeface="Times New Roman" panose="02020603050405020304" pitchFamily="18" charset="0"/>
              </a:rPr>
              <a:pPr fontAlgn="base">
                <a:spcBef>
                  <a:spcPct val="0"/>
                </a:spcBef>
                <a:spcAft>
                  <a:spcPct val="0"/>
                </a:spcAft>
                <a:defRPr/>
              </a:pPr>
              <a:t>26</a:t>
            </a:fld>
            <a:endParaRPr lang="en-US" altLang="en-US" sz="1200">
              <a:solidFill>
                <a:srgbClr val="000000"/>
              </a:solidFill>
              <a:latin typeface="Times New Roman" panose="02020603050405020304" pitchFamily="18" charset="0"/>
            </a:endParaRPr>
          </a:p>
        </p:txBody>
      </p:sp>
      <p:sp>
        <p:nvSpPr>
          <p:cNvPr id="237571" name="Rectangle 7"/>
          <p:cNvSpPr txBox="1">
            <a:spLocks noGrp="1" noChangeArrowheads="1"/>
          </p:cNvSpPr>
          <p:nvPr/>
        </p:nvSpPr>
        <p:spPr bwMode="auto">
          <a:xfrm>
            <a:off x="4978086" y="10467862"/>
            <a:ext cx="3808327" cy="5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399" tIns="55204" rIns="110399" bIns="55204" anchor="b"/>
          <a:lstStyle>
            <a:lvl1pPr defTabSz="992188">
              <a:defRPr sz="2400">
                <a:solidFill>
                  <a:srgbClr val="000099"/>
                </a:solidFill>
                <a:latin typeface="Arial" panose="020B0604020202020204" pitchFamily="34" charset="0"/>
              </a:defRPr>
            </a:lvl1pPr>
            <a:lvl2pPr marL="742950" indent="-285750" defTabSz="992188">
              <a:defRPr sz="2400">
                <a:solidFill>
                  <a:srgbClr val="000099"/>
                </a:solidFill>
                <a:latin typeface="Arial" panose="020B0604020202020204" pitchFamily="34" charset="0"/>
              </a:defRPr>
            </a:lvl2pPr>
            <a:lvl3pPr marL="1143000" indent="-228600" defTabSz="992188">
              <a:defRPr sz="2400">
                <a:solidFill>
                  <a:srgbClr val="000099"/>
                </a:solidFill>
                <a:latin typeface="Arial" panose="020B0604020202020204" pitchFamily="34" charset="0"/>
              </a:defRPr>
            </a:lvl3pPr>
            <a:lvl4pPr marL="1600200" indent="-228600" defTabSz="992188">
              <a:defRPr sz="2400">
                <a:solidFill>
                  <a:srgbClr val="000099"/>
                </a:solidFill>
                <a:latin typeface="Arial" panose="020B0604020202020204" pitchFamily="34" charset="0"/>
              </a:defRPr>
            </a:lvl4pPr>
            <a:lvl5pPr marL="2057400" indent="-228600" defTabSz="992188">
              <a:defRPr sz="2400">
                <a:solidFill>
                  <a:srgbClr val="000099"/>
                </a:solidFill>
                <a:latin typeface="Arial" panose="020B0604020202020204" pitchFamily="34" charset="0"/>
              </a:defRPr>
            </a:lvl5pPr>
            <a:lvl6pPr marL="2514600" indent="-228600" defTabSz="992188" eaLnBrk="0" fontAlgn="base" hangingPunct="0">
              <a:spcBef>
                <a:spcPct val="0"/>
              </a:spcBef>
              <a:spcAft>
                <a:spcPct val="0"/>
              </a:spcAft>
              <a:defRPr sz="2400">
                <a:solidFill>
                  <a:srgbClr val="000099"/>
                </a:solidFill>
                <a:latin typeface="Arial" panose="020B0604020202020204" pitchFamily="34" charset="0"/>
              </a:defRPr>
            </a:lvl6pPr>
            <a:lvl7pPr marL="2971800" indent="-228600" defTabSz="992188" eaLnBrk="0" fontAlgn="base" hangingPunct="0">
              <a:spcBef>
                <a:spcPct val="0"/>
              </a:spcBef>
              <a:spcAft>
                <a:spcPct val="0"/>
              </a:spcAft>
              <a:defRPr sz="2400">
                <a:solidFill>
                  <a:srgbClr val="000099"/>
                </a:solidFill>
                <a:latin typeface="Arial" panose="020B0604020202020204" pitchFamily="34" charset="0"/>
              </a:defRPr>
            </a:lvl7pPr>
            <a:lvl8pPr marL="3429000" indent="-228600" defTabSz="992188" eaLnBrk="0" fontAlgn="base" hangingPunct="0">
              <a:spcBef>
                <a:spcPct val="0"/>
              </a:spcBef>
              <a:spcAft>
                <a:spcPct val="0"/>
              </a:spcAft>
              <a:defRPr sz="2400">
                <a:solidFill>
                  <a:srgbClr val="000099"/>
                </a:solidFill>
                <a:latin typeface="Arial" panose="020B0604020202020204" pitchFamily="34" charset="0"/>
              </a:defRPr>
            </a:lvl8pPr>
            <a:lvl9pPr marL="3886200" indent="-228600" defTabSz="992188" eaLnBrk="0" fontAlgn="base" hangingPunct="0">
              <a:spcBef>
                <a:spcPct val="0"/>
              </a:spcBef>
              <a:spcAft>
                <a:spcPct val="0"/>
              </a:spcAft>
              <a:defRPr sz="2400">
                <a:solidFill>
                  <a:srgbClr val="000099"/>
                </a:solidFill>
                <a:latin typeface="Arial" panose="020B0604020202020204" pitchFamily="34" charset="0"/>
              </a:defRPr>
            </a:lvl9pPr>
          </a:lstStyle>
          <a:p>
            <a:pPr algn="r" defTabSz="1224664" eaLnBrk="0" fontAlgn="base" hangingPunct="0">
              <a:spcBef>
                <a:spcPct val="0"/>
              </a:spcBef>
              <a:spcAft>
                <a:spcPct val="0"/>
              </a:spcAft>
              <a:defRPr/>
            </a:pPr>
            <a:fld id="{9D55F23D-31AF-4F1D-AD59-F46B9898C14C}" type="slidenum">
              <a:rPr lang="en-US" altLang="en-US" sz="1200">
                <a:solidFill>
                  <a:srgbClr val="000000"/>
                </a:solidFill>
                <a:latin typeface="Calibri" panose="020F0502020204030204" pitchFamily="34" charset="0"/>
              </a:rPr>
              <a:pPr algn="r" defTabSz="1224664" eaLnBrk="0" fontAlgn="base" hangingPunct="0">
                <a:spcBef>
                  <a:spcPct val="0"/>
                </a:spcBef>
                <a:spcAft>
                  <a:spcPct val="0"/>
                </a:spcAft>
                <a:defRPr/>
              </a:pPr>
              <a:t>26</a:t>
            </a:fld>
            <a:endParaRPr lang="en-US" altLang="en-US" sz="1200">
              <a:solidFill>
                <a:srgbClr val="000000"/>
              </a:solidFill>
              <a:latin typeface="Calibri" panose="020F0502020204030204" pitchFamily="34" charset="0"/>
            </a:endParaRPr>
          </a:p>
        </p:txBody>
      </p:sp>
      <p:sp>
        <p:nvSpPr>
          <p:cNvPr id="237572" name="Rectangle 7"/>
          <p:cNvSpPr txBox="1">
            <a:spLocks noGrp="1" noChangeArrowheads="1"/>
          </p:cNvSpPr>
          <p:nvPr/>
        </p:nvSpPr>
        <p:spPr bwMode="auto">
          <a:xfrm>
            <a:off x="4978086" y="10465944"/>
            <a:ext cx="3808327" cy="55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349" tIns="54675" rIns="109349" bIns="54675" anchor="b"/>
          <a:lstStyle>
            <a:lvl1pPr defTabSz="992188">
              <a:defRPr sz="2400">
                <a:solidFill>
                  <a:srgbClr val="000099"/>
                </a:solidFill>
                <a:latin typeface="Arial" panose="020B0604020202020204" pitchFamily="34" charset="0"/>
              </a:defRPr>
            </a:lvl1pPr>
            <a:lvl2pPr marL="742950" indent="-285750" defTabSz="992188">
              <a:defRPr sz="2400">
                <a:solidFill>
                  <a:srgbClr val="000099"/>
                </a:solidFill>
                <a:latin typeface="Arial" panose="020B0604020202020204" pitchFamily="34" charset="0"/>
              </a:defRPr>
            </a:lvl2pPr>
            <a:lvl3pPr marL="1143000" indent="-228600" defTabSz="992188">
              <a:defRPr sz="2400">
                <a:solidFill>
                  <a:srgbClr val="000099"/>
                </a:solidFill>
                <a:latin typeface="Arial" panose="020B0604020202020204" pitchFamily="34" charset="0"/>
              </a:defRPr>
            </a:lvl3pPr>
            <a:lvl4pPr marL="1600200" indent="-228600" defTabSz="992188">
              <a:defRPr sz="2400">
                <a:solidFill>
                  <a:srgbClr val="000099"/>
                </a:solidFill>
                <a:latin typeface="Arial" panose="020B0604020202020204" pitchFamily="34" charset="0"/>
              </a:defRPr>
            </a:lvl4pPr>
            <a:lvl5pPr marL="2057400" indent="-228600" defTabSz="992188">
              <a:defRPr sz="2400">
                <a:solidFill>
                  <a:srgbClr val="000099"/>
                </a:solidFill>
                <a:latin typeface="Arial" panose="020B0604020202020204" pitchFamily="34" charset="0"/>
              </a:defRPr>
            </a:lvl5pPr>
            <a:lvl6pPr marL="2514600" indent="-228600" defTabSz="992188" eaLnBrk="0" fontAlgn="base" hangingPunct="0">
              <a:spcBef>
                <a:spcPct val="0"/>
              </a:spcBef>
              <a:spcAft>
                <a:spcPct val="0"/>
              </a:spcAft>
              <a:defRPr sz="2400">
                <a:solidFill>
                  <a:srgbClr val="000099"/>
                </a:solidFill>
                <a:latin typeface="Arial" panose="020B0604020202020204" pitchFamily="34" charset="0"/>
              </a:defRPr>
            </a:lvl6pPr>
            <a:lvl7pPr marL="2971800" indent="-228600" defTabSz="992188" eaLnBrk="0" fontAlgn="base" hangingPunct="0">
              <a:spcBef>
                <a:spcPct val="0"/>
              </a:spcBef>
              <a:spcAft>
                <a:spcPct val="0"/>
              </a:spcAft>
              <a:defRPr sz="2400">
                <a:solidFill>
                  <a:srgbClr val="000099"/>
                </a:solidFill>
                <a:latin typeface="Arial" panose="020B0604020202020204" pitchFamily="34" charset="0"/>
              </a:defRPr>
            </a:lvl7pPr>
            <a:lvl8pPr marL="3429000" indent="-228600" defTabSz="992188" eaLnBrk="0" fontAlgn="base" hangingPunct="0">
              <a:spcBef>
                <a:spcPct val="0"/>
              </a:spcBef>
              <a:spcAft>
                <a:spcPct val="0"/>
              </a:spcAft>
              <a:defRPr sz="2400">
                <a:solidFill>
                  <a:srgbClr val="000099"/>
                </a:solidFill>
                <a:latin typeface="Arial" panose="020B0604020202020204" pitchFamily="34" charset="0"/>
              </a:defRPr>
            </a:lvl8pPr>
            <a:lvl9pPr marL="3886200" indent="-228600" defTabSz="992188" eaLnBrk="0" fontAlgn="base" hangingPunct="0">
              <a:spcBef>
                <a:spcPct val="0"/>
              </a:spcBef>
              <a:spcAft>
                <a:spcPct val="0"/>
              </a:spcAft>
              <a:defRPr sz="2400">
                <a:solidFill>
                  <a:srgbClr val="000099"/>
                </a:solidFill>
                <a:latin typeface="Arial" panose="020B0604020202020204" pitchFamily="34" charset="0"/>
              </a:defRPr>
            </a:lvl9pPr>
          </a:lstStyle>
          <a:p>
            <a:pPr algn="r" defTabSz="1224664" eaLnBrk="0" fontAlgn="base" hangingPunct="0">
              <a:spcBef>
                <a:spcPct val="0"/>
              </a:spcBef>
              <a:spcAft>
                <a:spcPct val="0"/>
              </a:spcAft>
              <a:defRPr/>
            </a:pPr>
            <a:fld id="{311D6939-A075-47A9-B30A-899DFB4F4464}" type="slidenum">
              <a:rPr lang="en-US" altLang="en-US" sz="1200">
                <a:solidFill>
                  <a:srgbClr val="000000"/>
                </a:solidFill>
                <a:latin typeface="Calibri" panose="020F0502020204030204" pitchFamily="34" charset="0"/>
              </a:rPr>
              <a:pPr algn="r" defTabSz="1224664" eaLnBrk="0" fontAlgn="base" hangingPunct="0">
                <a:spcBef>
                  <a:spcPct val="0"/>
                </a:spcBef>
                <a:spcAft>
                  <a:spcPct val="0"/>
                </a:spcAft>
                <a:defRPr/>
              </a:pPr>
              <a:t>26</a:t>
            </a:fld>
            <a:endParaRPr lang="en-US" altLang="en-US" sz="1200">
              <a:solidFill>
                <a:srgbClr val="000000"/>
              </a:solidFill>
              <a:latin typeface="Calibri" panose="020F0502020204030204" pitchFamily="34" charset="0"/>
            </a:endParaRPr>
          </a:p>
        </p:txBody>
      </p:sp>
      <p:sp>
        <p:nvSpPr>
          <p:cNvPr id="237573" name="Rectangle 2"/>
          <p:cNvSpPr>
            <a:spLocks noGrp="1" noRot="1" noChangeAspect="1" noChangeArrowheads="1" noTextEdit="1"/>
          </p:cNvSpPr>
          <p:nvPr>
            <p:ph type="sldImg"/>
          </p:nvPr>
        </p:nvSpPr>
        <p:spPr>
          <a:xfrm>
            <a:off x="1639888" y="814388"/>
            <a:ext cx="5513387" cy="4135437"/>
          </a:xfrm>
          <a:ln/>
        </p:spPr>
      </p:sp>
      <p:sp>
        <p:nvSpPr>
          <p:cNvPr id="237574" name="Rectangle 3"/>
          <p:cNvSpPr>
            <a:spLocks noGrp="1" noChangeArrowheads="1"/>
          </p:cNvSpPr>
          <p:nvPr>
            <p:ph type="body" idx="1"/>
          </p:nvPr>
        </p:nvSpPr>
        <p:spPr>
          <a:xfrm>
            <a:off x="1173835" y="5236806"/>
            <a:ext cx="6440788" cy="49688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Quadrant 1-Injury / rate chart-  no change-fill in data sheet and display the chart.</a:t>
            </a:r>
          </a:p>
          <a:p>
            <a:pPr eaLnBrk="1" hangingPunct="1">
              <a:spcBef>
                <a:spcPct val="0"/>
              </a:spcBef>
            </a:pPr>
            <a:r>
              <a:rPr lang="en-US" altLang="en-US"/>
              <a:t>Quadrant 2-OSHA Data.  We have filled in the previous data.  Put in your current information.  Near miss will include any from your personnel we have AND any you have received that we did not.</a:t>
            </a:r>
          </a:p>
          <a:p>
            <a:pPr eaLnBrk="1" hangingPunct="1">
              <a:spcBef>
                <a:spcPct val="0"/>
              </a:spcBef>
            </a:pPr>
            <a:r>
              <a:rPr lang="en-US" altLang="en-US"/>
              <a:t>Quadrant 3 Property damage.  List any you have had. Previous quarters should be up-to-date.  We want cumulative for the CY.</a:t>
            </a:r>
          </a:p>
          <a:p>
            <a:pPr eaLnBrk="1" hangingPunct="1">
              <a:spcBef>
                <a:spcPct val="0"/>
              </a:spcBef>
            </a:pPr>
            <a:r>
              <a:rPr lang="en-US" altLang="en-US"/>
              <a:t>Quadrant 4 Successes etc.  This is for you to put in and blow your horn.  Share with us.  If you have a problem or concern, share, it.</a:t>
            </a:r>
          </a:p>
          <a:p>
            <a:pPr eaLnBrk="1" hangingPunct="1">
              <a:spcBef>
                <a:spcPct val="0"/>
              </a:spcBef>
            </a:pPr>
            <a:r>
              <a:rPr lang="en-US" altLang="en-US"/>
              <a:t> </a:t>
            </a:r>
          </a:p>
        </p:txBody>
      </p:sp>
    </p:spTree>
    <p:extLst>
      <p:ext uri="{BB962C8B-B14F-4D97-AF65-F5344CB8AC3E}">
        <p14:creationId xmlns:p14="http://schemas.microsoft.com/office/powerpoint/2010/main" val="2995998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xfrm>
            <a:off x="2033588" y="1427163"/>
            <a:ext cx="5146675" cy="3860800"/>
          </a:xfrm>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GOV damage</a:t>
            </a:r>
            <a:r>
              <a:rPr lang="en-US" altLang="en-US" baseline="0"/>
              <a:t> values only.  Ensure no other non-GOV property damages are added on this chart.</a:t>
            </a:r>
          </a:p>
          <a:p>
            <a:pPr eaLnBrk="1" hangingPunct="1">
              <a:spcBef>
                <a:spcPct val="0"/>
              </a:spcBef>
            </a:pPr>
            <a:endParaRPr lang="en-US" altLang="en-US" baseline="0"/>
          </a:p>
          <a:p>
            <a:pPr marL="220805" indent="-220805">
              <a:spcBef>
                <a:spcPct val="0"/>
              </a:spcBef>
              <a:buFont typeface="Arial" panose="020B0604020202020204" pitchFamily="34" charset="0"/>
              <a:buChar char="•"/>
            </a:pPr>
            <a:r>
              <a:rPr lang="en-US" altLang="en-US" baseline="0"/>
              <a:t>Note on lowest and highest quarters.</a:t>
            </a:r>
            <a:endParaRPr lang="en-US" altLang="en-US"/>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93735">
              <a:spcBef>
                <a:spcPct val="30000"/>
              </a:spcBef>
              <a:defRPr sz="1200">
                <a:solidFill>
                  <a:schemeClr val="tx1"/>
                </a:solidFill>
                <a:latin typeface="Times New Roman" panose="02020603050405020304" pitchFamily="18" charset="0"/>
              </a:defRPr>
            </a:lvl1pPr>
            <a:lvl2pPr marL="974646" indent="-374706" defTabSz="1193735">
              <a:spcBef>
                <a:spcPct val="30000"/>
              </a:spcBef>
              <a:defRPr sz="1200">
                <a:solidFill>
                  <a:schemeClr val="tx1"/>
                </a:solidFill>
                <a:latin typeface="Times New Roman" panose="02020603050405020304" pitchFamily="18" charset="0"/>
              </a:defRPr>
            </a:lvl2pPr>
            <a:lvl3pPr marL="1500869" indent="-298947" defTabSz="1193735">
              <a:spcBef>
                <a:spcPct val="30000"/>
              </a:spcBef>
              <a:defRPr sz="1200">
                <a:solidFill>
                  <a:schemeClr val="tx1"/>
                </a:solidFill>
                <a:latin typeface="Times New Roman" panose="02020603050405020304" pitchFamily="18" charset="0"/>
              </a:defRPr>
            </a:lvl3pPr>
            <a:lvl4pPr marL="2102854" indent="-298947" defTabSz="1193735">
              <a:spcBef>
                <a:spcPct val="30000"/>
              </a:spcBef>
              <a:defRPr sz="1200">
                <a:solidFill>
                  <a:schemeClr val="tx1"/>
                </a:solidFill>
                <a:latin typeface="Times New Roman" panose="02020603050405020304" pitchFamily="18" charset="0"/>
              </a:defRPr>
            </a:lvl4pPr>
            <a:lvl5pPr marL="2702796" indent="-298947" defTabSz="1193735">
              <a:spcBef>
                <a:spcPct val="30000"/>
              </a:spcBef>
              <a:defRPr sz="1200">
                <a:solidFill>
                  <a:schemeClr val="tx1"/>
                </a:solidFill>
                <a:latin typeface="Times New Roman" panose="02020603050405020304" pitchFamily="18" charset="0"/>
              </a:defRPr>
            </a:lvl5pPr>
            <a:lvl6pPr marL="3292496" indent="-298947" defTabSz="1193735" eaLnBrk="0" fontAlgn="base" hangingPunct="0">
              <a:spcBef>
                <a:spcPct val="30000"/>
              </a:spcBef>
              <a:spcAft>
                <a:spcPct val="0"/>
              </a:spcAft>
              <a:defRPr sz="1200">
                <a:solidFill>
                  <a:schemeClr val="tx1"/>
                </a:solidFill>
                <a:latin typeface="Times New Roman" panose="02020603050405020304" pitchFamily="18" charset="0"/>
              </a:defRPr>
            </a:lvl6pPr>
            <a:lvl7pPr marL="3882196" indent="-298947" defTabSz="1193735" eaLnBrk="0" fontAlgn="base" hangingPunct="0">
              <a:spcBef>
                <a:spcPct val="30000"/>
              </a:spcBef>
              <a:spcAft>
                <a:spcPct val="0"/>
              </a:spcAft>
              <a:defRPr sz="1200">
                <a:solidFill>
                  <a:schemeClr val="tx1"/>
                </a:solidFill>
                <a:latin typeface="Times New Roman" panose="02020603050405020304" pitchFamily="18" charset="0"/>
              </a:defRPr>
            </a:lvl7pPr>
            <a:lvl8pPr marL="4471896" indent="-298947" defTabSz="1193735" eaLnBrk="0" fontAlgn="base" hangingPunct="0">
              <a:spcBef>
                <a:spcPct val="30000"/>
              </a:spcBef>
              <a:spcAft>
                <a:spcPct val="0"/>
              </a:spcAft>
              <a:defRPr sz="1200">
                <a:solidFill>
                  <a:schemeClr val="tx1"/>
                </a:solidFill>
                <a:latin typeface="Times New Roman" panose="02020603050405020304" pitchFamily="18" charset="0"/>
              </a:defRPr>
            </a:lvl8pPr>
            <a:lvl9pPr marL="5061596" indent="-298947" defTabSz="1193735"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defRPr/>
            </a:pPr>
            <a:fld id="{3D382442-A72A-475B-A2AB-4F5EBF6BE9D9}" type="slidenum">
              <a:rPr lang="en-US" altLang="en-US">
                <a:solidFill>
                  <a:srgbClr val="000000"/>
                </a:solidFill>
                <a:latin typeface="Arial" panose="020B0604020202020204" pitchFamily="34" charset="0"/>
              </a:rPr>
              <a:pPr fontAlgn="base">
                <a:spcBef>
                  <a:spcPct val="0"/>
                </a:spcBef>
                <a:spcAft>
                  <a:spcPct val="0"/>
                </a:spcAft>
                <a:defRPr/>
              </a:pPr>
              <a:t>27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123222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BC735-8257-0CBC-EAB1-6AE4A7CB0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C0C62-4FD6-7B61-5ADC-5549B63AE314}"/>
              </a:ext>
            </a:extLst>
          </p:cNvPr>
          <p:cNvSpPr>
            <a:spLocks noGrp="1" noRot="1" noChangeAspect="1"/>
          </p:cNvSpPr>
          <p:nvPr>
            <p:ph type="sldImg"/>
          </p:nvPr>
        </p:nvSpPr>
        <p:spPr>
          <a:xfrm>
            <a:off x="2033588" y="1427163"/>
            <a:ext cx="5146675" cy="3860800"/>
          </a:xfrm>
        </p:spPr>
      </p:sp>
      <p:sp>
        <p:nvSpPr>
          <p:cNvPr id="3" name="Notes Placeholder 2">
            <a:extLst>
              <a:ext uri="{FF2B5EF4-FFF2-40B4-BE49-F238E27FC236}">
                <a16:creationId xmlns:a16="http://schemas.microsoft.com/office/drawing/2014/main" id="{1E2761EF-C4FA-A891-B520-142AC9D1CA95}"/>
              </a:ext>
            </a:extLst>
          </p:cNvPr>
          <p:cNvSpPr>
            <a:spLocks noGrp="1"/>
          </p:cNvSpPr>
          <p:nvPr>
            <p:ph type="body" idx="1"/>
          </p:nvPr>
        </p:nvSpPr>
        <p:spPr/>
        <p:txBody>
          <a:bodyPr/>
          <a:lstStyle/>
          <a:p>
            <a:r>
              <a:rPr lang="en-US"/>
              <a:t>Difference between the total on this slide and GOV Damage is that this slide includes</a:t>
            </a:r>
            <a:r>
              <a:rPr lang="en-US" baseline="0"/>
              <a:t> other incidents of property damages.  </a:t>
            </a:r>
          </a:p>
          <a:p>
            <a:endParaRPr lang="en-US" baseline="0"/>
          </a:p>
          <a:p>
            <a:r>
              <a:rPr lang="en-US" baseline="0"/>
              <a:t>1</a:t>
            </a:r>
            <a:r>
              <a:rPr lang="en-US" baseline="30000"/>
              <a:t>st</a:t>
            </a:r>
            <a:r>
              <a:rPr lang="en-US" baseline="0"/>
              <a:t> </a:t>
            </a:r>
            <a:r>
              <a:rPr lang="en-US" baseline="0" err="1"/>
              <a:t>Qtr</a:t>
            </a:r>
            <a:r>
              <a:rPr lang="en-US" baseline="0"/>
              <a:t> - $3000 Light pole in collision</a:t>
            </a:r>
          </a:p>
          <a:p>
            <a:r>
              <a:rPr lang="en-US" baseline="0"/>
              <a:t>2</a:t>
            </a:r>
            <a:r>
              <a:rPr lang="en-US" baseline="30000"/>
              <a:t>nd</a:t>
            </a:r>
            <a:r>
              <a:rPr lang="en-US" baseline="0"/>
              <a:t> </a:t>
            </a:r>
            <a:r>
              <a:rPr lang="en-US" baseline="0" err="1"/>
              <a:t>Qtr</a:t>
            </a:r>
            <a:r>
              <a:rPr lang="en-US" baseline="0"/>
              <a:t> - $2400 POV damaged wall at Auto-Hobby Shop.  Covered by POV insurance.</a:t>
            </a:r>
          </a:p>
          <a:p>
            <a:r>
              <a:rPr lang="en-US" baseline="0"/>
              <a:t>3</a:t>
            </a:r>
            <a:r>
              <a:rPr lang="en-US" baseline="30000"/>
              <a:t>rd</a:t>
            </a:r>
            <a:r>
              <a:rPr lang="en-US" baseline="0"/>
              <a:t> </a:t>
            </a:r>
            <a:r>
              <a:rPr lang="en-US" baseline="0" err="1"/>
              <a:t>Qtr</a:t>
            </a:r>
            <a:r>
              <a:rPr lang="en-US" baseline="0"/>
              <a:t> - $550 Shattered rear e-cart window covered by contractor.</a:t>
            </a:r>
          </a:p>
          <a:p>
            <a:r>
              <a:rPr lang="en-US" baseline="0"/>
              <a:t>4</a:t>
            </a:r>
            <a:r>
              <a:rPr lang="en-US" baseline="30000"/>
              <a:t>th</a:t>
            </a:r>
            <a:r>
              <a:rPr lang="en-US" baseline="0"/>
              <a:t> </a:t>
            </a:r>
            <a:r>
              <a:rPr lang="en-US" baseline="0" err="1"/>
              <a:t>Qtr</a:t>
            </a:r>
            <a:r>
              <a:rPr lang="en-US" baseline="0"/>
              <a:t> - $438 Damage to front axle on trailer from striking a protective barrier</a:t>
            </a:r>
            <a:endParaRPr lang="en-US"/>
          </a:p>
        </p:txBody>
      </p:sp>
      <p:sp>
        <p:nvSpPr>
          <p:cNvPr id="4" name="Slide Number Placeholder 3">
            <a:extLst>
              <a:ext uri="{FF2B5EF4-FFF2-40B4-BE49-F238E27FC236}">
                <a16:creationId xmlns:a16="http://schemas.microsoft.com/office/drawing/2014/main" id="{EE78452E-84D8-DD5E-B178-21DD82626578}"/>
              </a:ext>
            </a:extLst>
          </p:cNvPr>
          <p:cNvSpPr>
            <a:spLocks noGrp="1"/>
          </p:cNvSpPr>
          <p:nvPr>
            <p:ph type="sldNum" sz="quarter" idx="10"/>
          </p:nvPr>
        </p:nvSpPr>
        <p:spPr/>
        <p:txBody>
          <a:bodyPr/>
          <a:lstStyle/>
          <a:p>
            <a:pPr defTabSz="1194338" fontAlgn="base">
              <a:spcBef>
                <a:spcPct val="0"/>
              </a:spcBef>
              <a:spcAft>
                <a:spcPct val="0"/>
              </a:spcAft>
              <a:defRPr/>
            </a:pPr>
            <a:fld id="{9C88B42D-5CAE-431E-8D77-2EAC076C5FDF}" type="slidenum">
              <a:rPr lang="en-US">
                <a:solidFill>
                  <a:srgbClr val="000000"/>
                </a:solidFill>
                <a:latin typeface="Times New Roman" pitchFamily="18" charset="0"/>
              </a:rPr>
              <a:pPr defTabSz="1194338" fontAlgn="base">
                <a:spcBef>
                  <a:spcPct val="0"/>
                </a:spcBef>
                <a:spcAft>
                  <a:spcPct val="0"/>
                </a:spcAft>
                <a:defRPr/>
              </a:pPr>
              <a:t>28</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902909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00EA7-BF92-522A-7B88-A45E5004F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CD8DE-C69D-EBBB-B091-75CACACE266D}"/>
              </a:ext>
            </a:extLst>
          </p:cNvPr>
          <p:cNvSpPr>
            <a:spLocks noGrp="1" noRot="1" noChangeAspect="1"/>
          </p:cNvSpPr>
          <p:nvPr>
            <p:ph type="sldImg"/>
          </p:nvPr>
        </p:nvSpPr>
        <p:spPr>
          <a:xfrm>
            <a:off x="1817688" y="1336675"/>
            <a:ext cx="4808537" cy="3608388"/>
          </a:xfrm>
        </p:spPr>
      </p:sp>
      <p:sp>
        <p:nvSpPr>
          <p:cNvPr id="3" name="Notes Placeholder 2">
            <a:extLst>
              <a:ext uri="{FF2B5EF4-FFF2-40B4-BE49-F238E27FC236}">
                <a16:creationId xmlns:a16="http://schemas.microsoft.com/office/drawing/2014/main" id="{35445A2D-C094-320B-EC1F-D2FA0AB2A3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D93802-0B52-604D-915C-1066668BC88B}"/>
              </a:ext>
            </a:extLst>
          </p:cNvPr>
          <p:cNvSpPr>
            <a:spLocks noGrp="1"/>
          </p:cNvSpPr>
          <p:nvPr>
            <p:ph type="sldNum" sz="quarter" idx="10"/>
          </p:nvPr>
        </p:nvSpPr>
        <p:spPr/>
        <p:txBody>
          <a:bodyPr/>
          <a:lstStyle/>
          <a:p>
            <a:pPr defTabSz="1106942" fontAlgn="base">
              <a:spcBef>
                <a:spcPct val="0"/>
              </a:spcBef>
              <a:spcAft>
                <a:spcPct val="0"/>
              </a:spcAft>
              <a:defRPr/>
            </a:pPr>
            <a:fld id="{9C88B42D-5CAE-431E-8D77-2EAC076C5FDF}" type="slidenum">
              <a:rPr lang="en-US">
                <a:solidFill>
                  <a:srgbClr val="000000"/>
                </a:solidFill>
                <a:latin typeface="Times New Roman" pitchFamily="18" charset="0"/>
              </a:rPr>
              <a:pPr defTabSz="1106942" fontAlgn="base">
                <a:spcBef>
                  <a:spcPct val="0"/>
                </a:spcBef>
                <a:spcAft>
                  <a:spcPct val="0"/>
                </a:spcAft>
                <a:defRPr/>
              </a:pPr>
              <a:t>29</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733834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D1D79-9E99-250D-CFC5-2F2EA497C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FD373-2C66-50E3-822E-186F83B2B287}"/>
              </a:ext>
            </a:extLst>
          </p:cNvPr>
          <p:cNvSpPr>
            <a:spLocks noGrp="1" noRot="1" noChangeAspect="1"/>
          </p:cNvSpPr>
          <p:nvPr>
            <p:ph type="sldImg"/>
          </p:nvPr>
        </p:nvSpPr>
        <p:spPr>
          <a:xfrm>
            <a:off x="1817688" y="1336675"/>
            <a:ext cx="4808537" cy="3608388"/>
          </a:xfrm>
        </p:spPr>
      </p:sp>
      <p:sp>
        <p:nvSpPr>
          <p:cNvPr id="3" name="Notes Placeholder 2">
            <a:extLst>
              <a:ext uri="{FF2B5EF4-FFF2-40B4-BE49-F238E27FC236}">
                <a16:creationId xmlns:a16="http://schemas.microsoft.com/office/drawing/2014/main" id="{FC809A9D-CB35-204C-1D1E-2B90021D13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B61093-760F-8E65-7AEB-BE7157ED7A89}"/>
              </a:ext>
            </a:extLst>
          </p:cNvPr>
          <p:cNvSpPr>
            <a:spLocks noGrp="1"/>
          </p:cNvSpPr>
          <p:nvPr>
            <p:ph type="sldNum" sz="quarter" idx="10"/>
          </p:nvPr>
        </p:nvSpPr>
        <p:spPr/>
        <p:txBody>
          <a:bodyPr/>
          <a:lstStyle/>
          <a:p>
            <a:pPr defTabSz="1106942" fontAlgn="base">
              <a:spcBef>
                <a:spcPct val="0"/>
              </a:spcBef>
              <a:spcAft>
                <a:spcPct val="0"/>
              </a:spcAft>
              <a:defRPr/>
            </a:pPr>
            <a:fld id="{9C88B42D-5CAE-431E-8D77-2EAC076C5FDF}" type="slidenum">
              <a:rPr lang="en-US">
                <a:solidFill>
                  <a:srgbClr val="000000"/>
                </a:solidFill>
                <a:latin typeface="Times New Roman" pitchFamily="18" charset="0"/>
              </a:rPr>
              <a:pPr defTabSz="1106942" fontAlgn="base">
                <a:spcBef>
                  <a:spcPct val="0"/>
                </a:spcBef>
                <a:spcAft>
                  <a:spcPct val="0"/>
                </a:spcAft>
                <a:defRPr/>
              </a:pPr>
              <a:t>30</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74660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4850" y="1401763"/>
            <a:ext cx="5053013" cy="37909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1129895" fontAlgn="base">
              <a:spcBef>
                <a:spcPct val="0"/>
              </a:spcBef>
              <a:spcAft>
                <a:spcPct val="0"/>
              </a:spcAft>
              <a:defRPr/>
            </a:pPr>
            <a:fld id="{9C88B42D-5CAE-431E-8D77-2EAC076C5FDF}" type="slidenum">
              <a:rPr lang="en-US">
                <a:solidFill>
                  <a:srgbClr val="000000"/>
                </a:solidFill>
                <a:latin typeface="Times New Roman" pitchFamily="18" charset="0"/>
              </a:rPr>
              <a:pPr defTabSz="1129895" fontAlgn="base">
                <a:spcBef>
                  <a:spcPct val="0"/>
                </a:spcBef>
                <a:spcAft>
                  <a:spcPct val="0"/>
                </a:spcAft>
                <a:defRPr/>
              </a:pPr>
              <a:t>31</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22831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1388" y="1498600"/>
            <a:ext cx="5405437" cy="4054475"/>
          </a:xfrm>
        </p:spPr>
      </p:sp>
      <p:sp>
        <p:nvSpPr>
          <p:cNvPr id="3" name="Notes Placeholder 2"/>
          <p:cNvSpPr>
            <a:spLocks noGrp="1"/>
          </p:cNvSpPr>
          <p:nvPr>
            <p:ph type="body" idx="1"/>
          </p:nvPr>
        </p:nvSpPr>
        <p:spPr/>
        <p:txBody>
          <a:bodyPr/>
          <a:lstStyle/>
          <a:p>
            <a:pPr marL="233399" indent="-233399">
              <a:buFont typeface="Arial" panose="020B0604020202020204" pitchFamily="34" charset="0"/>
              <a:buChar char="•"/>
            </a:pPr>
            <a:r>
              <a:rPr lang="en-US"/>
              <a:t>Military RMI-SIR Cases:</a:t>
            </a:r>
          </a:p>
          <a:p>
            <a:pPr marL="233399" indent="-233399">
              <a:buFont typeface="Arial" panose="020B0604020202020204" pitchFamily="34" charset="0"/>
              <a:buChar char="•"/>
            </a:pPr>
            <a:r>
              <a:rPr lang="en-US"/>
              <a:t>9/20/22</a:t>
            </a:r>
            <a:r>
              <a:rPr lang="en-US" baseline="0"/>
              <a:t> – SNM Bitten by an insect on the hand – No lost time</a:t>
            </a:r>
            <a:endParaRPr lang="en-US"/>
          </a:p>
          <a:p>
            <a:pPr marL="233399" indent="-233399">
              <a:buFont typeface="Arial" panose="020B0604020202020204" pitchFamily="34" charset="0"/>
              <a:buChar char="•"/>
            </a:pPr>
            <a:r>
              <a:rPr lang="en-US"/>
              <a:t>7/6/22</a:t>
            </a:r>
            <a:r>
              <a:rPr lang="en-US" baseline="0"/>
              <a:t> – SNM Playing PT soccer in gym. Marine stepped on foot and suffered fractured right foot -30 Days Light Duty</a:t>
            </a:r>
            <a:endParaRPr lang="en-US"/>
          </a:p>
          <a:p>
            <a:pPr marL="233399" indent="-233399">
              <a:buFont typeface="Arial" panose="020B0604020202020204" pitchFamily="34" charset="0"/>
              <a:buChar char="•"/>
            </a:pPr>
            <a:r>
              <a:rPr lang="en-US"/>
              <a:t>5/9/22</a:t>
            </a:r>
            <a:r>
              <a:rPr lang="en-US" baseline="0"/>
              <a:t> – </a:t>
            </a:r>
            <a:r>
              <a:rPr lang="en-US" baseline="0">
                <a:solidFill>
                  <a:srgbClr val="FF0000"/>
                </a:solidFill>
              </a:rPr>
              <a:t>SNM</a:t>
            </a:r>
            <a:r>
              <a:rPr lang="en-US" baseline="0"/>
              <a:t> right hand struck while repairing motor assembly of POV. OFF Duty – 7 days light duty</a:t>
            </a:r>
            <a:endParaRPr lang="en-US"/>
          </a:p>
          <a:p>
            <a:pPr marL="233399" indent="-233399">
              <a:buFont typeface="Arial" panose="020B0604020202020204" pitchFamily="34" charset="0"/>
              <a:buChar char="•"/>
            </a:pPr>
            <a:r>
              <a:rPr lang="en-US"/>
              <a:t>3/12/22 – SNM left pinky finger</a:t>
            </a:r>
            <a:r>
              <a:rPr lang="en-US" baseline="0"/>
              <a:t> on left hand was dislocated attempting to catch a football. OFF Duty – Splint 30 Days </a:t>
            </a:r>
          </a:p>
          <a:p>
            <a:pPr marL="233399" indent="-233399">
              <a:buFont typeface="Arial" panose="020B0604020202020204" pitchFamily="34" charset="0"/>
              <a:buChar char="•"/>
            </a:pPr>
            <a:r>
              <a:rPr lang="en-US" strike="sngStrike" baseline="0"/>
              <a:t>3/17/21 – SNM struck bench at home and broke right hand.  OFF Duty – 3 days Lost Time and 30-90 days Light Duty</a:t>
            </a:r>
          </a:p>
          <a:p>
            <a:pPr marL="233399" indent="-233399">
              <a:buFont typeface="Arial" panose="020B0604020202020204" pitchFamily="34" charset="0"/>
              <a:buChar char="•"/>
            </a:pPr>
            <a:r>
              <a:rPr lang="en-US" strike="sngStrike" baseline="0"/>
              <a:t>3/22/21 – SNM hit back of head against a cabinet shelf left open.  OFF Duty – 2 days Lost Time and 18 days Light Duty</a:t>
            </a:r>
          </a:p>
          <a:p>
            <a:pPr marL="233399" indent="-233399">
              <a:buFont typeface="Arial" panose="020B0604020202020204" pitchFamily="34" charset="0"/>
              <a:buChar char="•"/>
            </a:pPr>
            <a:r>
              <a:rPr lang="en-US" strike="sngStrike" baseline="0"/>
              <a:t>5/18/21 – SNM rolled and sprained left ankle during personal PT.  OFF Duty – 14 days Light Duty</a:t>
            </a:r>
          </a:p>
          <a:p>
            <a:pPr marL="233399" indent="-233399">
              <a:buFont typeface="Arial" panose="020B0604020202020204" pitchFamily="34" charset="0"/>
              <a:buChar char="•"/>
            </a:pPr>
            <a:r>
              <a:rPr lang="en-US" strike="sngStrike" baseline="0"/>
              <a:t>5/24/21 – SNM smashed middle finger on left hand between kennel food bowl and wall.  ON Duty – Splint 30 days</a:t>
            </a:r>
          </a:p>
          <a:p>
            <a:pPr marL="233399" indent="-233399">
              <a:buFont typeface="Arial" panose="020B0604020202020204" pitchFamily="34" charset="0"/>
              <a:buChar char="•"/>
            </a:pPr>
            <a:r>
              <a:rPr lang="en-US" strike="sngStrike" baseline="0"/>
              <a:t>7/24/21 – SNM bitten by dog on right elbow. OFF Duty – Medication </a:t>
            </a:r>
          </a:p>
          <a:p>
            <a:pPr marL="233399" indent="-233399">
              <a:buFont typeface="Arial" panose="020B0604020202020204" pitchFamily="34" charset="0"/>
              <a:buChar char="•"/>
            </a:pPr>
            <a:endParaRPr lang="en-US" strike="sngStrike" baseline="0"/>
          </a:p>
          <a:p>
            <a:pPr marL="233399" indent="-233399">
              <a:buFont typeface="Arial" panose="020B0604020202020204" pitchFamily="34" charset="0"/>
              <a:buChar char="•"/>
            </a:pPr>
            <a:r>
              <a:rPr lang="en-US" baseline="0"/>
              <a:t>Civilian Lost Day Cases:</a:t>
            </a:r>
          </a:p>
          <a:p>
            <a:pPr marL="233399" indent="-233399">
              <a:buFont typeface="Arial" panose="020B0604020202020204" pitchFamily="34" charset="0"/>
              <a:buChar char="•"/>
            </a:pPr>
            <a:r>
              <a:rPr lang="en-US" baseline="0"/>
              <a:t>9/6/22 – While performing a training exercise, employee was accidentally dropped onto the floor by another employee – 5 days Lost Time</a:t>
            </a:r>
          </a:p>
          <a:p>
            <a:pPr marL="233399" indent="-233399">
              <a:buFont typeface="Arial" panose="020B0604020202020204" pitchFamily="34" charset="0"/>
              <a:buChar char="•"/>
            </a:pPr>
            <a:r>
              <a:rPr lang="en-US" baseline="0"/>
              <a:t>8/10/22 – Employee fell and struck head while attempting to sit in office chair. 4 days Lost Time </a:t>
            </a:r>
          </a:p>
          <a:p>
            <a:pPr marL="233399" indent="-233399">
              <a:buFont typeface="Arial" panose="020B0604020202020204" pitchFamily="34" charset="0"/>
              <a:buChar char="•"/>
            </a:pPr>
            <a:r>
              <a:rPr lang="en-US" strike="sngStrike" baseline="0"/>
              <a:t>3/29/21 – Employee struck in forehead with toy. 3 days Lost Time</a:t>
            </a:r>
            <a:endParaRPr lang="en-US" strike="sngStrike"/>
          </a:p>
        </p:txBody>
      </p:sp>
      <p:sp>
        <p:nvSpPr>
          <p:cNvPr id="4" name="Slide Number Placeholder 3"/>
          <p:cNvSpPr>
            <a:spLocks noGrp="1"/>
          </p:cNvSpPr>
          <p:nvPr>
            <p:ph type="sldNum" sz="quarter" idx="10"/>
          </p:nvPr>
        </p:nvSpPr>
        <p:spPr/>
        <p:txBody>
          <a:bodyPr/>
          <a:lstStyle/>
          <a:p>
            <a:pPr defTabSz="1262457" fontAlgn="base">
              <a:spcBef>
                <a:spcPct val="0"/>
              </a:spcBef>
              <a:spcAft>
                <a:spcPct val="0"/>
              </a:spcAft>
              <a:defRPr/>
            </a:pPr>
            <a:fld id="{9C88B42D-5CAE-431E-8D77-2EAC076C5FDF}" type="slidenum">
              <a:rPr lang="en-US">
                <a:solidFill>
                  <a:srgbClr val="000000"/>
                </a:solidFill>
                <a:latin typeface="Times New Roman" pitchFamily="18" charset="0"/>
              </a:rPr>
              <a:pPr defTabSz="1262457" fontAlgn="base">
                <a:spcBef>
                  <a:spcPct val="0"/>
                </a:spcBef>
                <a:spcAft>
                  <a:spcPct val="0"/>
                </a:spcAft>
                <a:defRPr/>
              </a:pPr>
              <a:t>5</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946962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xfrm>
            <a:off x="2098675" y="1450975"/>
            <a:ext cx="5238750" cy="3929063"/>
          </a:xfrm>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834" indent="-220834">
              <a:buFont typeface="Arial" panose="020B0604020202020204" pitchFamily="34" charset="0"/>
              <a:buChar char="•"/>
            </a:pPr>
            <a:r>
              <a:rPr lang="en-US" altLang="en-US"/>
              <a:t>Alive</a:t>
            </a:r>
            <a:r>
              <a:rPr lang="en-US" altLang="en-US" baseline="0"/>
              <a:t> @ 25 </a:t>
            </a:r>
            <a:r>
              <a:rPr lang="en-US" altLang="en-US"/>
              <a:t>on Thursday,</a:t>
            </a:r>
            <a:r>
              <a:rPr lang="en-US" altLang="en-US" baseline="0"/>
              <a:t> 24 June 21;  4 attendees completed instruction.  (4 Marines)</a:t>
            </a:r>
          </a:p>
          <a:p>
            <a:pPr marL="220834" indent="-220834">
              <a:buFont typeface="Arial" panose="020B0604020202020204" pitchFamily="34" charset="0"/>
              <a:buChar char="•"/>
            </a:pPr>
            <a:r>
              <a:rPr lang="en-US" altLang="en-US" baseline="0"/>
              <a:t>Alive @ 25 on Saturday, 17 July 21; </a:t>
            </a:r>
            <a:r>
              <a:rPr lang="en-US" altLang="en-US" baseline="0">
                <a:solidFill>
                  <a:schemeClr val="tx1"/>
                </a:solidFill>
              </a:rPr>
              <a:t>13 </a:t>
            </a:r>
            <a:r>
              <a:rPr lang="en-US" altLang="en-US" baseline="0"/>
              <a:t>attendees completed instruction, but on next quarter’s slides. (8 Civilian &amp; 5 Marines)</a:t>
            </a:r>
          </a:p>
          <a:p>
            <a:pPr marL="220834" indent="-220834">
              <a:buFont typeface="Arial" panose="020B0604020202020204" pitchFamily="34" charset="0"/>
              <a:buChar char="•"/>
            </a:pPr>
            <a:r>
              <a:rPr lang="en-US" altLang="en-US" baseline="0"/>
              <a:t>ADD Course on Thursday, 22 July 21; 1 attendees completed instruction, but on next quarter’s slides (1 Civilian)</a:t>
            </a:r>
          </a:p>
          <a:p>
            <a:pPr marL="220834" indent="-220834">
              <a:buFont typeface="Arial" panose="020B0604020202020204" pitchFamily="34" charset="0"/>
              <a:buChar char="•"/>
            </a:pPr>
            <a:endParaRPr lang="en-US" altLang="en-US" baseline="0"/>
          </a:p>
          <a:p>
            <a:pPr marL="220834" indent="-220834">
              <a:buFont typeface="Arial" panose="020B0604020202020204" pitchFamily="34" charset="0"/>
              <a:buChar char="•"/>
            </a:pPr>
            <a:r>
              <a:rPr lang="en-US" altLang="en-US" b="1" baseline="0"/>
              <a:t>When gathering data, ensure we get total attendees, break down by Military or Civilian, and number of No-Shows.</a:t>
            </a:r>
          </a:p>
          <a:p>
            <a:pPr marL="220834" indent="-220834">
              <a:buFont typeface="Arial" panose="020B0604020202020204" pitchFamily="34" charset="0"/>
              <a:buChar char="•"/>
            </a:pPr>
            <a:endParaRPr lang="en-US" altLang="en-US"/>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6668">
              <a:defRPr sz="2800">
                <a:solidFill>
                  <a:srgbClr val="000099"/>
                </a:solidFill>
                <a:latin typeface="Arial" panose="020B0604020202020204" pitchFamily="34" charset="0"/>
              </a:defRPr>
            </a:lvl1pPr>
            <a:lvl2pPr marL="976671" indent="-375643" defTabSz="1216668">
              <a:defRPr sz="2800">
                <a:solidFill>
                  <a:srgbClr val="000099"/>
                </a:solidFill>
                <a:latin typeface="Arial" panose="020B0604020202020204" pitchFamily="34" charset="0"/>
              </a:defRPr>
            </a:lvl2pPr>
            <a:lvl3pPr marL="1502572" indent="-300515" defTabSz="1216668">
              <a:defRPr sz="2800">
                <a:solidFill>
                  <a:srgbClr val="000099"/>
                </a:solidFill>
                <a:latin typeface="Arial" panose="020B0604020202020204" pitchFamily="34" charset="0"/>
              </a:defRPr>
            </a:lvl3pPr>
            <a:lvl4pPr marL="2103600" indent="-300515" defTabSz="1216668">
              <a:defRPr sz="2800">
                <a:solidFill>
                  <a:srgbClr val="000099"/>
                </a:solidFill>
                <a:latin typeface="Arial" panose="020B0604020202020204" pitchFamily="34" charset="0"/>
              </a:defRPr>
            </a:lvl4pPr>
            <a:lvl5pPr marL="2704628" indent="-300515" defTabSz="1216668">
              <a:defRPr sz="2800">
                <a:solidFill>
                  <a:srgbClr val="000099"/>
                </a:solidFill>
                <a:latin typeface="Arial" panose="020B0604020202020204" pitchFamily="34" charset="0"/>
              </a:defRPr>
            </a:lvl5pPr>
            <a:lvl6pPr marL="3305656" indent="-300515" defTabSz="1216668" eaLnBrk="0" fontAlgn="base" hangingPunct="0">
              <a:spcBef>
                <a:spcPct val="0"/>
              </a:spcBef>
              <a:spcAft>
                <a:spcPct val="0"/>
              </a:spcAft>
              <a:defRPr sz="2800">
                <a:solidFill>
                  <a:srgbClr val="000099"/>
                </a:solidFill>
                <a:latin typeface="Arial" panose="020B0604020202020204" pitchFamily="34" charset="0"/>
              </a:defRPr>
            </a:lvl6pPr>
            <a:lvl7pPr marL="3906685" indent="-300515" defTabSz="1216668" eaLnBrk="0" fontAlgn="base" hangingPunct="0">
              <a:spcBef>
                <a:spcPct val="0"/>
              </a:spcBef>
              <a:spcAft>
                <a:spcPct val="0"/>
              </a:spcAft>
              <a:defRPr sz="2800">
                <a:solidFill>
                  <a:srgbClr val="000099"/>
                </a:solidFill>
                <a:latin typeface="Arial" panose="020B0604020202020204" pitchFamily="34" charset="0"/>
              </a:defRPr>
            </a:lvl7pPr>
            <a:lvl8pPr marL="4507711" indent="-300515" defTabSz="1216668" eaLnBrk="0" fontAlgn="base" hangingPunct="0">
              <a:spcBef>
                <a:spcPct val="0"/>
              </a:spcBef>
              <a:spcAft>
                <a:spcPct val="0"/>
              </a:spcAft>
              <a:defRPr sz="2800">
                <a:solidFill>
                  <a:srgbClr val="000099"/>
                </a:solidFill>
                <a:latin typeface="Arial" panose="020B0604020202020204" pitchFamily="34" charset="0"/>
              </a:defRPr>
            </a:lvl8pPr>
            <a:lvl9pPr marL="5108739" indent="-300515" defTabSz="1216668"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E8E5FF69-A980-4CC3-8B55-1925A6172012}" type="slidenum">
              <a:rPr lang="en-US" altLang="en-US" sz="1200">
                <a:solidFill>
                  <a:srgbClr val="000000"/>
                </a:solidFill>
                <a:latin typeface="Times New Roman" panose="02020603050405020304" pitchFamily="18" charset="0"/>
              </a:rPr>
              <a:pPr fontAlgn="base">
                <a:spcBef>
                  <a:spcPct val="0"/>
                </a:spcBef>
                <a:spcAft>
                  <a:spcPct val="0"/>
                </a:spcAft>
                <a:defRPr/>
              </a:pPr>
              <a:t>32</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1103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201389">
              <a:defRPr>
                <a:solidFill>
                  <a:schemeClr val="tx1"/>
                </a:solidFill>
                <a:latin typeface="Calibri" panose="020F0502020204030204" pitchFamily="34" charset="0"/>
              </a:defRPr>
            </a:lvl1pPr>
            <a:lvl2pPr marL="964751" indent="-368103" defTabSz="1201389">
              <a:defRPr>
                <a:solidFill>
                  <a:schemeClr val="tx1"/>
                </a:solidFill>
                <a:latin typeface="Calibri" panose="020F0502020204030204" pitchFamily="34" charset="0"/>
              </a:defRPr>
            </a:lvl2pPr>
            <a:lvl3pPr marL="1484545" indent="-295293" defTabSz="1201389">
              <a:defRPr>
                <a:solidFill>
                  <a:schemeClr val="tx1"/>
                </a:solidFill>
                <a:latin typeface="Calibri" panose="020F0502020204030204" pitchFamily="34" charset="0"/>
              </a:defRPr>
            </a:lvl3pPr>
            <a:lvl4pPr marL="2079174" indent="-295293" defTabSz="1201389">
              <a:defRPr>
                <a:solidFill>
                  <a:schemeClr val="tx1"/>
                </a:solidFill>
                <a:latin typeface="Calibri" panose="020F0502020204030204" pitchFamily="34" charset="0"/>
              </a:defRPr>
            </a:lvl4pPr>
            <a:lvl5pPr marL="2675823" indent="-295293" defTabSz="1201389">
              <a:defRPr>
                <a:solidFill>
                  <a:schemeClr val="tx1"/>
                </a:solidFill>
                <a:latin typeface="Calibri" panose="020F0502020204030204" pitchFamily="34" charset="0"/>
              </a:defRPr>
            </a:lvl5pPr>
            <a:lvl6pPr marL="3258317" indent="-295293" defTabSz="1201389" eaLnBrk="0" fontAlgn="base" hangingPunct="0">
              <a:spcBef>
                <a:spcPct val="0"/>
              </a:spcBef>
              <a:spcAft>
                <a:spcPct val="0"/>
              </a:spcAft>
              <a:defRPr>
                <a:solidFill>
                  <a:schemeClr val="tx1"/>
                </a:solidFill>
                <a:latin typeface="Calibri" panose="020F0502020204030204" pitchFamily="34" charset="0"/>
              </a:defRPr>
            </a:lvl6pPr>
            <a:lvl7pPr marL="3840807" indent="-295293" defTabSz="1201389" eaLnBrk="0" fontAlgn="base" hangingPunct="0">
              <a:spcBef>
                <a:spcPct val="0"/>
              </a:spcBef>
              <a:spcAft>
                <a:spcPct val="0"/>
              </a:spcAft>
              <a:defRPr>
                <a:solidFill>
                  <a:schemeClr val="tx1"/>
                </a:solidFill>
                <a:latin typeface="Calibri" panose="020F0502020204030204" pitchFamily="34" charset="0"/>
              </a:defRPr>
            </a:lvl7pPr>
            <a:lvl8pPr marL="4423300" indent="-295293" defTabSz="1201389" eaLnBrk="0" fontAlgn="base" hangingPunct="0">
              <a:spcBef>
                <a:spcPct val="0"/>
              </a:spcBef>
              <a:spcAft>
                <a:spcPct val="0"/>
              </a:spcAft>
              <a:defRPr>
                <a:solidFill>
                  <a:schemeClr val="tx1"/>
                </a:solidFill>
                <a:latin typeface="Calibri" panose="020F0502020204030204" pitchFamily="34" charset="0"/>
              </a:defRPr>
            </a:lvl8pPr>
            <a:lvl9pPr marL="5005794" indent="-295293" defTabSz="120138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EE79B6C7-95D6-43E9-A3E4-FB839AA9CC79}" type="slidenum">
              <a:rPr lang="en-US" altLang="en-US">
                <a:solidFill>
                  <a:srgbClr val="000000"/>
                </a:solidFill>
                <a:latin typeface="Times New Roman" panose="02020603050405020304" pitchFamily="18" charset="0"/>
              </a:rPr>
              <a:pPr fontAlgn="base">
                <a:spcBef>
                  <a:spcPct val="0"/>
                </a:spcBef>
                <a:spcAft>
                  <a:spcPct val="0"/>
                </a:spcAft>
                <a:defRPr/>
              </a:pPr>
              <a:t>33</a:t>
            </a:fld>
            <a:endParaRPr lang="en-US" altLang="en-US">
              <a:solidFill>
                <a:srgbClr val="000000"/>
              </a:solidFill>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bwMode="auto">
          <a:xfrm>
            <a:off x="2063750" y="1439863"/>
            <a:ext cx="5187950" cy="3892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Double click graph to input data</a:t>
            </a:r>
          </a:p>
        </p:txBody>
      </p:sp>
    </p:spTree>
    <p:extLst>
      <p:ext uri="{BB962C8B-B14F-4D97-AF65-F5344CB8AC3E}">
        <p14:creationId xmlns:p14="http://schemas.microsoft.com/office/powerpoint/2010/main" val="781016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8325">
              <a:defRPr sz="2800">
                <a:solidFill>
                  <a:srgbClr val="000099"/>
                </a:solidFill>
                <a:latin typeface="Arial" panose="020B0604020202020204" pitchFamily="34" charset="0"/>
              </a:defRPr>
            </a:lvl1pPr>
            <a:lvl2pPr marL="978003" indent="-376157" defTabSz="1218325">
              <a:defRPr sz="2800">
                <a:solidFill>
                  <a:srgbClr val="000099"/>
                </a:solidFill>
                <a:latin typeface="Arial" panose="020B0604020202020204" pitchFamily="34" charset="0"/>
              </a:defRPr>
            </a:lvl2pPr>
            <a:lvl3pPr marL="1504622" indent="-300925" defTabSz="1218325">
              <a:defRPr sz="2800">
                <a:solidFill>
                  <a:srgbClr val="000099"/>
                </a:solidFill>
                <a:latin typeface="Arial" panose="020B0604020202020204" pitchFamily="34" charset="0"/>
              </a:defRPr>
            </a:lvl3pPr>
            <a:lvl4pPr marL="2106471" indent="-300925" defTabSz="1218325">
              <a:defRPr sz="2800">
                <a:solidFill>
                  <a:srgbClr val="000099"/>
                </a:solidFill>
                <a:latin typeface="Arial" panose="020B0604020202020204" pitchFamily="34" charset="0"/>
              </a:defRPr>
            </a:lvl4pPr>
            <a:lvl5pPr marL="2708320" indent="-300925" defTabSz="1218325">
              <a:defRPr sz="2800">
                <a:solidFill>
                  <a:srgbClr val="000099"/>
                </a:solidFill>
                <a:latin typeface="Arial" panose="020B0604020202020204" pitchFamily="34" charset="0"/>
              </a:defRPr>
            </a:lvl5pPr>
            <a:lvl6pPr marL="3310165" indent="-300925" defTabSz="1218325" eaLnBrk="0" fontAlgn="base" hangingPunct="0">
              <a:spcBef>
                <a:spcPct val="0"/>
              </a:spcBef>
              <a:spcAft>
                <a:spcPct val="0"/>
              </a:spcAft>
              <a:defRPr sz="2800">
                <a:solidFill>
                  <a:srgbClr val="000099"/>
                </a:solidFill>
                <a:latin typeface="Arial" panose="020B0604020202020204" pitchFamily="34" charset="0"/>
              </a:defRPr>
            </a:lvl6pPr>
            <a:lvl7pPr marL="3912015" indent="-300925" defTabSz="1218325" eaLnBrk="0" fontAlgn="base" hangingPunct="0">
              <a:spcBef>
                <a:spcPct val="0"/>
              </a:spcBef>
              <a:spcAft>
                <a:spcPct val="0"/>
              </a:spcAft>
              <a:defRPr sz="2800">
                <a:solidFill>
                  <a:srgbClr val="000099"/>
                </a:solidFill>
                <a:latin typeface="Arial" panose="020B0604020202020204" pitchFamily="34" charset="0"/>
              </a:defRPr>
            </a:lvl7pPr>
            <a:lvl8pPr marL="4513863" indent="-300925" defTabSz="1218325" eaLnBrk="0" fontAlgn="base" hangingPunct="0">
              <a:spcBef>
                <a:spcPct val="0"/>
              </a:spcBef>
              <a:spcAft>
                <a:spcPct val="0"/>
              </a:spcAft>
              <a:defRPr sz="2800">
                <a:solidFill>
                  <a:srgbClr val="000099"/>
                </a:solidFill>
                <a:latin typeface="Arial" panose="020B0604020202020204" pitchFamily="34" charset="0"/>
              </a:defRPr>
            </a:lvl8pPr>
            <a:lvl9pPr marL="5115710" indent="-300925" defTabSz="1218325"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E5856B36-792A-4A01-9A90-0A9AAC8D5D2C}" type="slidenum">
              <a:rPr lang="en-US" altLang="en-US" sz="1200">
                <a:solidFill>
                  <a:srgbClr val="000000"/>
                </a:solidFill>
                <a:latin typeface="Times New Roman" panose="02020603050405020304" pitchFamily="18" charset="0"/>
              </a:rPr>
              <a:pPr fontAlgn="base">
                <a:spcBef>
                  <a:spcPct val="0"/>
                </a:spcBef>
                <a:spcAft>
                  <a:spcPct val="0"/>
                </a:spcAft>
                <a:defRPr/>
              </a:pPr>
              <a:t>34</a:t>
            </a:fld>
            <a:endParaRPr lang="en-US" altLang="en-US" sz="1200">
              <a:solidFill>
                <a:srgbClr val="000000"/>
              </a:solidFill>
              <a:latin typeface="Times New Roman" panose="02020603050405020304" pitchFamily="18" charset="0"/>
            </a:endParaRPr>
          </a:p>
        </p:txBody>
      </p:sp>
      <p:sp>
        <p:nvSpPr>
          <p:cNvPr id="262147" name="Rectangle 7"/>
          <p:cNvSpPr txBox="1">
            <a:spLocks noGrp="1" noChangeArrowheads="1"/>
          </p:cNvSpPr>
          <p:nvPr/>
        </p:nvSpPr>
        <p:spPr bwMode="auto">
          <a:xfrm>
            <a:off x="5474225" y="11248339"/>
            <a:ext cx="4189384" cy="59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3" tIns="61336" rIns="122673" bIns="61336" anchor="b"/>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r" defTabSz="1201895" eaLnBrk="0" fontAlgn="base" hangingPunct="0">
              <a:spcBef>
                <a:spcPct val="0"/>
              </a:spcBef>
              <a:spcAft>
                <a:spcPct val="0"/>
              </a:spcAft>
              <a:defRPr/>
            </a:pPr>
            <a:fld id="{E25FB7EE-3DF1-4995-AED7-173DDE0E43EC}" type="slidenum">
              <a:rPr lang="en-US" altLang="en-US" sz="1200">
                <a:solidFill>
                  <a:srgbClr val="000000"/>
                </a:solidFill>
                <a:latin typeface="Calibri" panose="020F0502020204030204" pitchFamily="34" charset="0"/>
              </a:rPr>
              <a:pPr algn="r" defTabSz="1201895" eaLnBrk="0" fontAlgn="base" hangingPunct="0">
                <a:spcBef>
                  <a:spcPct val="0"/>
                </a:spcBef>
                <a:spcAft>
                  <a:spcPct val="0"/>
                </a:spcAft>
                <a:defRPr/>
              </a:pPr>
              <a:t>34</a:t>
            </a:fld>
            <a:endParaRPr lang="en-US" altLang="en-US" sz="1200">
              <a:solidFill>
                <a:srgbClr val="000000"/>
              </a:solidFill>
              <a:latin typeface="Calibri" panose="020F0502020204030204" pitchFamily="34" charset="0"/>
            </a:endParaRPr>
          </a:p>
        </p:txBody>
      </p:sp>
      <p:sp>
        <p:nvSpPr>
          <p:cNvPr id="262148" name="Rectangle 2"/>
          <p:cNvSpPr>
            <a:spLocks noGrp="1" noRot="1" noChangeAspect="1" noChangeArrowheads="1" noTextEdit="1"/>
          </p:cNvSpPr>
          <p:nvPr>
            <p:ph type="sldImg"/>
          </p:nvPr>
        </p:nvSpPr>
        <p:spPr>
          <a:xfrm>
            <a:off x="1878013" y="884238"/>
            <a:ext cx="5913437" cy="4437062"/>
          </a:xfrm>
          <a:ln/>
        </p:spPr>
      </p:sp>
      <p:sp>
        <p:nvSpPr>
          <p:cNvPr id="262149" name="Rectangle 3"/>
          <p:cNvSpPr>
            <a:spLocks noGrp="1" noChangeArrowheads="1"/>
          </p:cNvSpPr>
          <p:nvPr>
            <p:ph type="body" idx="1"/>
          </p:nvPr>
        </p:nvSpPr>
        <p:spPr>
          <a:xfrm>
            <a:off x="1287032" y="5626192"/>
            <a:ext cx="7091747" cy="5328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673" tIns="61336" rIns="122673" bIns="61336"/>
          <a:lstStyle/>
          <a:p>
            <a:pPr eaLnBrk="1" hangingPunct="1">
              <a:spcBef>
                <a:spcPct val="0"/>
              </a:spcBef>
            </a:pPr>
            <a:r>
              <a:rPr lang="en-US" altLang="en-US"/>
              <a:t>PMO</a:t>
            </a:r>
          </a:p>
        </p:txBody>
      </p:sp>
    </p:spTree>
    <p:extLst>
      <p:ext uri="{BB962C8B-B14F-4D97-AF65-F5344CB8AC3E}">
        <p14:creationId xmlns:p14="http://schemas.microsoft.com/office/powerpoint/2010/main" val="249932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6502">
              <a:defRPr sz="2800">
                <a:solidFill>
                  <a:srgbClr val="000099"/>
                </a:solidFill>
                <a:latin typeface="Arial" panose="020B0604020202020204" pitchFamily="34" charset="0"/>
              </a:defRPr>
            </a:lvl1pPr>
            <a:lvl2pPr marL="976539" indent="-375592" defTabSz="1216502">
              <a:defRPr sz="2800">
                <a:solidFill>
                  <a:srgbClr val="000099"/>
                </a:solidFill>
                <a:latin typeface="Arial" panose="020B0604020202020204" pitchFamily="34" charset="0"/>
              </a:defRPr>
            </a:lvl2pPr>
            <a:lvl3pPr marL="1502368" indent="-300472" defTabSz="1216502">
              <a:defRPr sz="2800">
                <a:solidFill>
                  <a:srgbClr val="000099"/>
                </a:solidFill>
                <a:latin typeface="Arial" panose="020B0604020202020204" pitchFamily="34" charset="0"/>
              </a:defRPr>
            </a:lvl3pPr>
            <a:lvl4pPr marL="2103313" indent="-300472" defTabSz="1216502">
              <a:defRPr sz="2800">
                <a:solidFill>
                  <a:srgbClr val="000099"/>
                </a:solidFill>
                <a:latin typeface="Arial" panose="020B0604020202020204" pitchFamily="34" charset="0"/>
              </a:defRPr>
            </a:lvl4pPr>
            <a:lvl5pPr marL="2704263" indent="-300472" defTabSz="1216502">
              <a:defRPr sz="2800">
                <a:solidFill>
                  <a:srgbClr val="000099"/>
                </a:solidFill>
                <a:latin typeface="Arial" panose="020B0604020202020204" pitchFamily="34" charset="0"/>
              </a:defRPr>
            </a:lvl5pPr>
            <a:lvl6pPr marL="3305207" indent="-300472" defTabSz="1216502" eaLnBrk="0" fontAlgn="base" hangingPunct="0">
              <a:spcBef>
                <a:spcPct val="0"/>
              </a:spcBef>
              <a:spcAft>
                <a:spcPct val="0"/>
              </a:spcAft>
              <a:defRPr sz="2800">
                <a:solidFill>
                  <a:srgbClr val="000099"/>
                </a:solidFill>
                <a:latin typeface="Arial" panose="020B0604020202020204" pitchFamily="34" charset="0"/>
              </a:defRPr>
            </a:lvl6pPr>
            <a:lvl7pPr marL="3906157" indent="-300472" defTabSz="1216502" eaLnBrk="0" fontAlgn="base" hangingPunct="0">
              <a:spcBef>
                <a:spcPct val="0"/>
              </a:spcBef>
              <a:spcAft>
                <a:spcPct val="0"/>
              </a:spcAft>
              <a:defRPr sz="2800">
                <a:solidFill>
                  <a:srgbClr val="000099"/>
                </a:solidFill>
                <a:latin typeface="Arial" panose="020B0604020202020204" pitchFamily="34" charset="0"/>
              </a:defRPr>
            </a:lvl7pPr>
            <a:lvl8pPr marL="4507103" indent="-300472" defTabSz="1216502" eaLnBrk="0" fontAlgn="base" hangingPunct="0">
              <a:spcBef>
                <a:spcPct val="0"/>
              </a:spcBef>
              <a:spcAft>
                <a:spcPct val="0"/>
              </a:spcAft>
              <a:defRPr sz="2800">
                <a:solidFill>
                  <a:srgbClr val="000099"/>
                </a:solidFill>
                <a:latin typeface="Arial" panose="020B0604020202020204" pitchFamily="34" charset="0"/>
              </a:defRPr>
            </a:lvl8pPr>
            <a:lvl9pPr marL="5108047" indent="-300472" defTabSz="1216502"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F5904DE0-5F08-45FF-B527-6FD4A872F3F8}" type="slidenum">
              <a:rPr lang="en-US" altLang="en-US" sz="1200">
                <a:solidFill>
                  <a:srgbClr val="000000"/>
                </a:solidFill>
                <a:latin typeface="Times New Roman" panose="02020603050405020304" pitchFamily="18" charset="0"/>
              </a:rPr>
              <a:pPr fontAlgn="base">
                <a:spcBef>
                  <a:spcPct val="0"/>
                </a:spcBef>
                <a:spcAft>
                  <a:spcPct val="0"/>
                </a:spcAft>
                <a:defRPr/>
              </a:pPr>
              <a:t>35</a:t>
            </a:fld>
            <a:endParaRPr lang="en-US" altLang="en-US" sz="1200">
              <a:solidFill>
                <a:srgbClr val="000000"/>
              </a:solidFill>
              <a:latin typeface="Times New Roman" panose="02020603050405020304" pitchFamily="18" charset="0"/>
            </a:endParaRPr>
          </a:p>
        </p:txBody>
      </p:sp>
      <p:sp>
        <p:nvSpPr>
          <p:cNvPr id="264195" name="Rectangle 7"/>
          <p:cNvSpPr txBox="1">
            <a:spLocks noGrp="1" noChangeArrowheads="1"/>
          </p:cNvSpPr>
          <p:nvPr/>
        </p:nvSpPr>
        <p:spPr bwMode="auto">
          <a:xfrm>
            <a:off x="5464324" y="11232989"/>
            <a:ext cx="4181806" cy="59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488" tIns="61248" rIns="122488" bIns="61248" anchor="b"/>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r" defTabSz="1201895" eaLnBrk="0" fontAlgn="base" hangingPunct="0">
              <a:spcBef>
                <a:spcPct val="0"/>
              </a:spcBef>
              <a:spcAft>
                <a:spcPct val="0"/>
              </a:spcAft>
              <a:defRPr/>
            </a:pPr>
            <a:fld id="{4A573250-39A0-4BB4-A8E6-D70EB13CE5B5}" type="slidenum">
              <a:rPr lang="en-US" altLang="en-US" sz="1200">
                <a:solidFill>
                  <a:srgbClr val="000000"/>
                </a:solidFill>
                <a:latin typeface="Calibri" panose="020F0502020204030204" pitchFamily="34" charset="0"/>
              </a:rPr>
              <a:pPr algn="r" defTabSz="1201895" eaLnBrk="0" fontAlgn="base" hangingPunct="0">
                <a:spcBef>
                  <a:spcPct val="0"/>
                </a:spcBef>
                <a:spcAft>
                  <a:spcPct val="0"/>
                </a:spcAft>
                <a:defRPr/>
              </a:pPr>
              <a:t>35</a:t>
            </a:fld>
            <a:endParaRPr lang="en-US" altLang="en-US" sz="1200">
              <a:solidFill>
                <a:srgbClr val="000000"/>
              </a:solidFill>
              <a:latin typeface="Calibri" panose="020F0502020204030204" pitchFamily="34" charset="0"/>
            </a:endParaRPr>
          </a:p>
        </p:txBody>
      </p:sp>
      <p:sp>
        <p:nvSpPr>
          <p:cNvPr id="264196" name="Rectangle 2"/>
          <p:cNvSpPr>
            <a:spLocks noGrp="1" noRot="1" noChangeAspect="1" noChangeArrowheads="1" noTextEdit="1"/>
          </p:cNvSpPr>
          <p:nvPr>
            <p:ph type="sldImg"/>
          </p:nvPr>
        </p:nvSpPr>
        <p:spPr>
          <a:xfrm>
            <a:off x="1866900" y="882650"/>
            <a:ext cx="5911850" cy="4433888"/>
          </a:xfrm>
          <a:ln/>
        </p:spPr>
      </p:sp>
      <p:sp>
        <p:nvSpPr>
          <p:cNvPr id="264197" name="Rectangle 3"/>
          <p:cNvSpPr>
            <a:spLocks noGrp="1" noChangeArrowheads="1"/>
          </p:cNvSpPr>
          <p:nvPr>
            <p:ph type="body" idx="1"/>
          </p:nvPr>
        </p:nvSpPr>
        <p:spPr>
          <a:xfrm>
            <a:off x="965717" y="5618518"/>
            <a:ext cx="7716899" cy="53216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488" tIns="61248" rIns="122488" bIns="61248"/>
          <a:lstStyle/>
          <a:p>
            <a:pPr eaLnBrk="1" hangingPunct="1">
              <a:spcBef>
                <a:spcPct val="0"/>
              </a:spcBef>
            </a:pPr>
            <a:r>
              <a:rPr lang="en-US" altLang="en-US"/>
              <a:t>Due to the furlough, there are no citations for Oct, Nov and Dec.  (Citations written during those months were either changed to Warnings or moved to January traffic Court. </a:t>
            </a:r>
          </a:p>
        </p:txBody>
      </p:sp>
    </p:spTree>
    <p:extLst>
      <p:ext uri="{BB962C8B-B14F-4D97-AF65-F5344CB8AC3E}">
        <p14:creationId xmlns:p14="http://schemas.microsoft.com/office/powerpoint/2010/main" val="2686635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FB263-F419-47CB-A7E3-6974F3F310AE}" type="slidenum">
              <a:rPr lang="en-US" smtClean="0"/>
              <a:t>36</a:t>
            </a:fld>
            <a:endParaRPr lang="en-US"/>
          </a:p>
        </p:txBody>
      </p:sp>
    </p:spTree>
    <p:extLst>
      <p:ext uri="{BB962C8B-B14F-4D97-AF65-F5344CB8AC3E}">
        <p14:creationId xmlns:p14="http://schemas.microsoft.com/office/powerpoint/2010/main" val="3929339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2376488" y="1558925"/>
            <a:ext cx="5637212" cy="4229100"/>
          </a:xfrm>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19792">
              <a:defRPr sz="2800">
                <a:solidFill>
                  <a:srgbClr val="000099"/>
                </a:solidFill>
                <a:latin typeface="Arial" panose="020B0604020202020204" pitchFamily="34" charset="0"/>
              </a:defRPr>
            </a:lvl1pPr>
            <a:lvl2pPr marL="1057615" indent="-406606" defTabSz="1319792">
              <a:defRPr sz="2800">
                <a:solidFill>
                  <a:srgbClr val="000099"/>
                </a:solidFill>
                <a:latin typeface="Arial" panose="020B0604020202020204" pitchFamily="34" charset="0"/>
              </a:defRPr>
            </a:lvl2pPr>
            <a:lvl3pPr marL="1628637" indent="-324393" defTabSz="1319792">
              <a:defRPr sz="2800">
                <a:solidFill>
                  <a:srgbClr val="000099"/>
                </a:solidFill>
                <a:latin typeface="Arial" panose="020B0604020202020204" pitchFamily="34" charset="0"/>
              </a:defRPr>
            </a:lvl3pPr>
            <a:lvl4pPr marL="2281869" indent="-324393" defTabSz="1319792">
              <a:defRPr sz="2800">
                <a:solidFill>
                  <a:srgbClr val="000099"/>
                </a:solidFill>
                <a:latin typeface="Arial" panose="020B0604020202020204" pitchFamily="34" charset="0"/>
              </a:defRPr>
            </a:lvl4pPr>
            <a:lvl5pPr marL="2932878" indent="-324393" defTabSz="1319792">
              <a:defRPr sz="2800">
                <a:solidFill>
                  <a:srgbClr val="000099"/>
                </a:solidFill>
                <a:latin typeface="Arial" panose="020B0604020202020204" pitchFamily="34" charset="0"/>
              </a:defRPr>
            </a:lvl5pPr>
            <a:lvl6pPr marL="3572776" indent="-324393" defTabSz="1319792" eaLnBrk="0" fontAlgn="base" hangingPunct="0">
              <a:spcBef>
                <a:spcPct val="0"/>
              </a:spcBef>
              <a:spcAft>
                <a:spcPct val="0"/>
              </a:spcAft>
              <a:defRPr sz="2800">
                <a:solidFill>
                  <a:srgbClr val="000099"/>
                </a:solidFill>
                <a:latin typeface="Arial" panose="020B0604020202020204" pitchFamily="34" charset="0"/>
              </a:defRPr>
            </a:lvl6pPr>
            <a:lvl7pPr marL="4212679" indent="-324393" defTabSz="1319792" eaLnBrk="0" fontAlgn="base" hangingPunct="0">
              <a:spcBef>
                <a:spcPct val="0"/>
              </a:spcBef>
              <a:spcAft>
                <a:spcPct val="0"/>
              </a:spcAft>
              <a:defRPr sz="2800">
                <a:solidFill>
                  <a:srgbClr val="000099"/>
                </a:solidFill>
                <a:latin typeface="Arial" panose="020B0604020202020204" pitchFamily="34" charset="0"/>
              </a:defRPr>
            </a:lvl7pPr>
            <a:lvl8pPr marL="4852581" indent="-324393" defTabSz="1319792" eaLnBrk="0" fontAlgn="base" hangingPunct="0">
              <a:spcBef>
                <a:spcPct val="0"/>
              </a:spcBef>
              <a:spcAft>
                <a:spcPct val="0"/>
              </a:spcAft>
              <a:defRPr sz="2800">
                <a:solidFill>
                  <a:srgbClr val="000099"/>
                </a:solidFill>
                <a:latin typeface="Arial" panose="020B0604020202020204" pitchFamily="34" charset="0"/>
              </a:defRPr>
            </a:lvl8pPr>
            <a:lvl9pPr marL="5492481" indent="-324393" defTabSz="1319792"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26F16E73-AE08-47C1-918A-24F8C788C327}" type="slidenum">
              <a:rPr lang="en-US" altLang="en-US" sz="1200">
                <a:solidFill>
                  <a:srgbClr val="000000"/>
                </a:solidFill>
                <a:latin typeface="Times New Roman" panose="02020603050405020304" pitchFamily="18" charset="0"/>
              </a:rPr>
              <a:pPr fontAlgn="base">
                <a:spcBef>
                  <a:spcPct val="0"/>
                </a:spcBef>
                <a:spcAft>
                  <a:spcPct val="0"/>
                </a:spcAft>
                <a:defRPr/>
              </a:pPr>
              <a:t>37</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60730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8025" y="1403350"/>
            <a:ext cx="5049838" cy="3789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588897">
              <a:defRPr/>
            </a:pPr>
            <a:fld id="{9C88B42D-5CAE-431E-8D77-2EAC076C5FDF}" type="slidenum">
              <a:rPr lang="en-US">
                <a:solidFill>
                  <a:prstClr val="black"/>
                </a:solidFill>
                <a:latin typeface="Calibri" panose="020F0502020204030204"/>
              </a:rPr>
              <a:pPr defTabSz="588897">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2573689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Image Placeholder 1"/>
          <p:cNvSpPr>
            <a:spLocks noGrp="1" noRot="1" noChangeAspect="1" noTextEdit="1"/>
          </p:cNvSpPr>
          <p:nvPr>
            <p:ph type="sldImg"/>
          </p:nvPr>
        </p:nvSpPr>
        <p:spPr>
          <a:xfrm>
            <a:off x="2460625" y="565150"/>
            <a:ext cx="4598988" cy="3451225"/>
          </a:xfrm>
          <a:ln/>
        </p:spPr>
      </p:sp>
      <p:sp>
        <p:nvSpPr>
          <p:cNvPr id="601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a:p>
        </p:txBody>
      </p:sp>
      <p:sp>
        <p:nvSpPr>
          <p:cNvPr id="601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3437">
              <a:defRPr sz="2600">
                <a:solidFill>
                  <a:srgbClr val="000099"/>
                </a:solidFill>
                <a:latin typeface="Arial" panose="020B0604020202020204" pitchFamily="34" charset="0"/>
              </a:defRPr>
            </a:lvl1pPr>
            <a:lvl2pPr marL="885779" indent="-340684" defTabSz="1103437">
              <a:defRPr sz="2600">
                <a:solidFill>
                  <a:srgbClr val="000099"/>
                </a:solidFill>
                <a:latin typeface="Arial" panose="020B0604020202020204" pitchFamily="34" charset="0"/>
              </a:defRPr>
            </a:lvl2pPr>
            <a:lvl3pPr marL="1362735" indent="-272547" defTabSz="1103437">
              <a:defRPr sz="2600">
                <a:solidFill>
                  <a:srgbClr val="000099"/>
                </a:solidFill>
                <a:latin typeface="Arial" panose="020B0604020202020204" pitchFamily="34" charset="0"/>
              </a:defRPr>
            </a:lvl3pPr>
            <a:lvl4pPr marL="1907829" indent="-272547" defTabSz="1103437">
              <a:defRPr sz="2600">
                <a:solidFill>
                  <a:srgbClr val="000099"/>
                </a:solidFill>
                <a:latin typeface="Arial" panose="020B0604020202020204" pitchFamily="34" charset="0"/>
              </a:defRPr>
            </a:lvl4pPr>
            <a:lvl5pPr marL="2452924" indent="-272547" defTabSz="1103437">
              <a:defRPr sz="2600">
                <a:solidFill>
                  <a:srgbClr val="000099"/>
                </a:solidFill>
                <a:latin typeface="Arial" panose="020B0604020202020204" pitchFamily="34" charset="0"/>
              </a:defRPr>
            </a:lvl5pPr>
            <a:lvl6pPr marL="2998018" indent="-272547" defTabSz="1103437" eaLnBrk="0" fontAlgn="base" hangingPunct="0">
              <a:spcBef>
                <a:spcPct val="0"/>
              </a:spcBef>
              <a:spcAft>
                <a:spcPct val="0"/>
              </a:spcAft>
              <a:defRPr sz="2600">
                <a:solidFill>
                  <a:srgbClr val="000099"/>
                </a:solidFill>
                <a:latin typeface="Arial" panose="020B0604020202020204" pitchFamily="34" charset="0"/>
              </a:defRPr>
            </a:lvl6pPr>
            <a:lvl7pPr marL="3543111" indent="-272547" defTabSz="1103437" eaLnBrk="0" fontAlgn="base" hangingPunct="0">
              <a:spcBef>
                <a:spcPct val="0"/>
              </a:spcBef>
              <a:spcAft>
                <a:spcPct val="0"/>
              </a:spcAft>
              <a:defRPr sz="2600">
                <a:solidFill>
                  <a:srgbClr val="000099"/>
                </a:solidFill>
                <a:latin typeface="Arial" panose="020B0604020202020204" pitchFamily="34" charset="0"/>
              </a:defRPr>
            </a:lvl7pPr>
            <a:lvl8pPr marL="4088207" indent="-272547" defTabSz="1103437" eaLnBrk="0" fontAlgn="base" hangingPunct="0">
              <a:spcBef>
                <a:spcPct val="0"/>
              </a:spcBef>
              <a:spcAft>
                <a:spcPct val="0"/>
              </a:spcAft>
              <a:defRPr sz="2600">
                <a:solidFill>
                  <a:srgbClr val="000099"/>
                </a:solidFill>
                <a:latin typeface="Arial" panose="020B0604020202020204" pitchFamily="34" charset="0"/>
              </a:defRPr>
            </a:lvl8pPr>
            <a:lvl9pPr marL="4633301" indent="-272547" defTabSz="1103437" eaLnBrk="0" fontAlgn="base" hangingPunct="0">
              <a:spcBef>
                <a:spcPct val="0"/>
              </a:spcBef>
              <a:spcAft>
                <a:spcPct val="0"/>
              </a:spcAft>
              <a:defRPr sz="2600">
                <a:solidFill>
                  <a:srgbClr val="000099"/>
                </a:solidFill>
                <a:latin typeface="Arial" panose="020B0604020202020204" pitchFamily="34" charset="0"/>
              </a:defRPr>
            </a:lvl9pPr>
          </a:lstStyle>
          <a:p>
            <a:pPr fontAlgn="base">
              <a:spcBef>
                <a:spcPct val="0"/>
              </a:spcBef>
              <a:spcAft>
                <a:spcPct val="0"/>
              </a:spcAft>
              <a:defRPr/>
            </a:pPr>
            <a:fld id="{5DCC142C-6754-4BE7-8633-7FE9A9FBD747}" type="slidenum">
              <a:rPr lang="en-US" altLang="en-US" sz="1200">
                <a:solidFill>
                  <a:srgbClr val="000000"/>
                </a:solidFill>
                <a:latin typeface="Times New Roman" panose="02020603050405020304" pitchFamily="18" charset="0"/>
              </a:rPr>
              <a:pPr fontAlgn="base">
                <a:spcBef>
                  <a:spcPct val="0"/>
                </a:spcBef>
                <a:spcAft>
                  <a:spcPct val="0"/>
                </a:spcAft>
                <a:defRPr/>
              </a:pPr>
              <a:t>40</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6453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39446">
              <a:defRPr sz="2900">
                <a:solidFill>
                  <a:srgbClr val="000099"/>
                </a:solidFill>
                <a:latin typeface="Arial" panose="020B0604020202020204" pitchFamily="34" charset="0"/>
              </a:defRPr>
            </a:lvl1pPr>
            <a:lvl2pPr marL="994958" indent="-382674" defTabSz="1239446">
              <a:defRPr sz="2900">
                <a:solidFill>
                  <a:srgbClr val="000099"/>
                </a:solidFill>
                <a:latin typeface="Arial" panose="020B0604020202020204" pitchFamily="34" charset="0"/>
              </a:defRPr>
            </a:lvl2pPr>
            <a:lvl3pPr marL="1530706" indent="-306139" defTabSz="1239446">
              <a:defRPr sz="2900">
                <a:solidFill>
                  <a:srgbClr val="000099"/>
                </a:solidFill>
                <a:latin typeface="Arial" panose="020B0604020202020204" pitchFamily="34" charset="0"/>
              </a:defRPr>
            </a:lvl3pPr>
            <a:lvl4pPr marL="2142990" indent="-306139" defTabSz="1239446">
              <a:defRPr sz="2900">
                <a:solidFill>
                  <a:srgbClr val="000099"/>
                </a:solidFill>
                <a:latin typeface="Arial" panose="020B0604020202020204" pitchFamily="34" charset="0"/>
              </a:defRPr>
            </a:lvl4pPr>
            <a:lvl5pPr marL="2755273" indent="-306139" defTabSz="1239446">
              <a:defRPr sz="2900">
                <a:solidFill>
                  <a:srgbClr val="000099"/>
                </a:solidFill>
                <a:latin typeface="Arial" panose="020B0604020202020204" pitchFamily="34" charset="0"/>
              </a:defRPr>
            </a:lvl5pPr>
            <a:lvl6pPr marL="3367554" indent="-306139" defTabSz="1239446" eaLnBrk="0" fontAlgn="base" hangingPunct="0">
              <a:spcBef>
                <a:spcPct val="0"/>
              </a:spcBef>
              <a:spcAft>
                <a:spcPct val="0"/>
              </a:spcAft>
              <a:defRPr sz="2900">
                <a:solidFill>
                  <a:srgbClr val="000099"/>
                </a:solidFill>
                <a:latin typeface="Arial" panose="020B0604020202020204" pitchFamily="34" charset="0"/>
              </a:defRPr>
            </a:lvl6pPr>
            <a:lvl7pPr marL="3979830" indent="-306139" defTabSz="1239446" eaLnBrk="0" fontAlgn="base" hangingPunct="0">
              <a:spcBef>
                <a:spcPct val="0"/>
              </a:spcBef>
              <a:spcAft>
                <a:spcPct val="0"/>
              </a:spcAft>
              <a:defRPr sz="2900">
                <a:solidFill>
                  <a:srgbClr val="000099"/>
                </a:solidFill>
                <a:latin typeface="Arial" panose="020B0604020202020204" pitchFamily="34" charset="0"/>
              </a:defRPr>
            </a:lvl7pPr>
            <a:lvl8pPr marL="4592114" indent="-306139" defTabSz="1239446" eaLnBrk="0" fontAlgn="base" hangingPunct="0">
              <a:spcBef>
                <a:spcPct val="0"/>
              </a:spcBef>
              <a:spcAft>
                <a:spcPct val="0"/>
              </a:spcAft>
              <a:defRPr sz="2900">
                <a:solidFill>
                  <a:srgbClr val="000099"/>
                </a:solidFill>
                <a:latin typeface="Arial" panose="020B0604020202020204" pitchFamily="34" charset="0"/>
              </a:defRPr>
            </a:lvl8pPr>
            <a:lvl9pPr marL="5204397" indent="-306139" defTabSz="1239446" eaLnBrk="0" fontAlgn="base" hangingPunct="0">
              <a:spcBef>
                <a:spcPct val="0"/>
              </a:spcBef>
              <a:spcAft>
                <a:spcPct val="0"/>
              </a:spcAft>
              <a:defRPr sz="2900">
                <a:solidFill>
                  <a:srgbClr val="000099"/>
                </a:solidFill>
                <a:latin typeface="Arial" panose="020B0604020202020204" pitchFamily="34" charset="0"/>
              </a:defRPr>
            </a:lvl9pPr>
          </a:lstStyle>
          <a:p>
            <a:pPr>
              <a:defRPr/>
            </a:pPr>
            <a:fld id="{6667AB94-D9CE-41F9-9BC1-E34303E13673}" type="slidenum">
              <a:rPr lang="en-US" altLang="en-US" sz="1200">
                <a:solidFill>
                  <a:srgbClr val="000000"/>
                </a:solidFill>
                <a:latin typeface="Times New Roman" panose="02020603050405020304" pitchFamily="18" charset="0"/>
              </a:rPr>
              <a:pPr>
                <a:defRPr/>
              </a:pPr>
              <a:t>41</a:t>
            </a:fld>
            <a:endParaRPr lang="en-US" altLang="en-US" sz="1200">
              <a:solidFill>
                <a:srgbClr val="000000"/>
              </a:solidFill>
              <a:latin typeface="Times New Roman" panose="02020603050405020304" pitchFamily="18" charset="0"/>
            </a:endParaRPr>
          </a:p>
        </p:txBody>
      </p:sp>
      <p:sp>
        <p:nvSpPr>
          <p:cNvPr id="286723" name="Rectangle 2"/>
          <p:cNvSpPr>
            <a:spLocks noGrp="1" noRot="1" noChangeAspect="1" noChangeArrowheads="1" noTextEdit="1"/>
          </p:cNvSpPr>
          <p:nvPr>
            <p:ph type="sldImg"/>
          </p:nvPr>
        </p:nvSpPr>
        <p:spPr>
          <a:xfrm>
            <a:off x="1930400" y="898525"/>
            <a:ext cx="6010275" cy="4508500"/>
          </a:xfrm>
          <a:ln/>
        </p:spPr>
      </p:sp>
      <p:sp>
        <p:nvSpPr>
          <p:cNvPr id="286724" name="Rectangle 3"/>
          <p:cNvSpPr>
            <a:spLocks noGrp="1" noChangeArrowheads="1"/>
          </p:cNvSpPr>
          <p:nvPr>
            <p:ph type="body" idx="1"/>
          </p:nvPr>
        </p:nvSpPr>
        <p:spPr>
          <a:xfrm>
            <a:off x="1313247" y="5712163"/>
            <a:ext cx="7236230" cy="541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321" indent="-225321">
              <a:spcBef>
                <a:spcPct val="0"/>
              </a:spcBef>
              <a:buFont typeface="Arial" panose="020B0604020202020204" pitchFamily="34" charset="0"/>
              <a:buChar char="•"/>
            </a:pPr>
            <a:endParaRPr lang="en-US" altLang="en-US" baseline="0">
              <a:solidFill>
                <a:srgbClr val="FF0000"/>
              </a:solidFill>
            </a:endParaRPr>
          </a:p>
        </p:txBody>
      </p:sp>
    </p:spTree>
    <p:extLst>
      <p:ext uri="{BB962C8B-B14F-4D97-AF65-F5344CB8AC3E}">
        <p14:creationId xmlns:p14="http://schemas.microsoft.com/office/powerpoint/2010/main" val="1626986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xfrm>
            <a:off x="1955800" y="1395413"/>
            <a:ext cx="5026025" cy="3770312"/>
          </a:xfrm>
          <a:ln/>
        </p:spPr>
      </p:sp>
      <p:sp>
        <p:nvSpPr>
          <p:cNvPr id="3" name="Notes Placeholder 2"/>
          <p:cNvSpPr>
            <a:spLocks noGrp="1"/>
          </p:cNvSpPr>
          <p:nvPr>
            <p:ph type="body" idx="1"/>
          </p:nvPr>
        </p:nvSpPr>
        <p:spPr/>
        <p:txBody>
          <a:bodyPr/>
          <a:lstStyle/>
          <a:p>
            <a:pPr marL="286830" indent="-286830">
              <a:buFontTx/>
              <a:buAutoNum type="arabicPeriod"/>
              <a:defRPr/>
            </a:pPr>
            <a:r>
              <a:rPr lang="en-US" sz="1100"/>
              <a:t>Sir, we are briefing this slide , which was suggested by MCI as a way to provide the CO with a  Hearing Readiness Status .</a:t>
            </a:r>
          </a:p>
          <a:p>
            <a:pPr marL="286830" indent="-286830">
              <a:buFontTx/>
              <a:buAutoNum type="arabicPeriod"/>
              <a:defRPr/>
            </a:pPr>
            <a:r>
              <a:rPr lang="en-US" sz="1100"/>
              <a:t>The Data on this side comes from ESAMS and MRRS </a:t>
            </a:r>
          </a:p>
          <a:p>
            <a:pPr marL="286830" indent="-286830">
              <a:buFontTx/>
              <a:buAutoNum type="arabicPeriod"/>
              <a:defRPr/>
            </a:pPr>
            <a:r>
              <a:rPr lang="en-US" sz="1100"/>
              <a:t>This slide covers the requirement for </a:t>
            </a:r>
            <a:r>
              <a:rPr lang="en-US" sz="1100" b="1"/>
              <a:t>MCO 6260.3A, Marine Corps Hearing Conservation Program </a:t>
            </a:r>
            <a:r>
              <a:rPr lang="en-US" sz="1100"/>
              <a:t>and the Readiness Metrics for CY20.</a:t>
            </a:r>
          </a:p>
          <a:p>
            <a:pPr marL="286830" indent="-286830">
              <a:buFontTx/>
              <a:buAutoNum type="arabicPeriod"/>
              <a:defRPr/>
            </a:pPr>
            <a:r>
              <a:rPr lang="en-US" sz="1100"/>
              <a:t>The Hearing Conservation Program’s requirements includes: Training, Audiogram, Significant Threshold Shift (STS) , Fit Testing , noise hazardous area and equipment inventory, etc.</a:t>
            </a:r>
          </a:p>
          <a:p>
            <a:pPr marL="292280" indent="-292280">
              <a:buFontTx/>
              <a:buAutoNum type="arabicPeriod"/>
              <a:defRPr/>
            </a:pPr>
            <a:r>
              <a:rPr lang="en-US" sz="1100"/>
              <a:t>Displayed on the chart, we have 192 personnel enrolled in the Hearing Conservation Program which are broken down by Department for CY20.</a:t>
            </a:r>
          </a:p>
          <a:p>
            <a:pPr marL="292280" indent="-292280">
              <a:buFontTx/>
              <a:buAutoNum type="arabicPeriod"/>
              <a:defRPr/>
            </a:pPr>
            <a:r>
              <a:rPr lang="en-US" sz="1100"/>
              <a:t>So far this  calendar year, we currently have 151 audiogram that are in compliance. </a:t>
            </a:r>
          </a:p>
          <a:p>
            <a:pPr marL="292280" indent="-292280">
              <a:buFontTx/>
              <a:buAutoNum type="arabicPeriod"/>
              <a:defRPr/>
            </a:pPr>
            <a:r>
              <a:rPr lang="en-US" sz="1100"/>
              <a:t>We had No reported STS.</a:t>
            </a:r>
          </a:p>
          <a:p>
            <a:pPr marL="292280" indent="-292280">
              <a:buFontTx/>
              <a:buAutoNum type="arabicPeriod"/>
              <a:defRPr/>
            </a:pPr>
            <a:r>
              <a:rPr lang="en-US" sz="1100"/>
              <a:t>There are 6 termination audiogram reported and six baseline audiogram reported for the year.</a:t>
            </a:r>
          </a:p>
          <a:p>
            <a:pPr marL="292280" indent="-292280">
              <a:buFontTx/>
              <a:buAutoNum type="arabicPeriod"/>
              <a:defRPr/>
            </a:pPr>
            <a:r>
              <a:rPr lang="en-US" sz="1100"/>
              <a:t>Our Audiogram Compliance  (AC) Rate is approximately 78%,. </a:t>
            </a:r>
          </a:p>
          <a:p>
            <a:pPr marL="292280" indent="-292280">
              <a:buFontTx/>
              <a:buAutoNum type="arabicPeriod"/>
              <a:defRPr/>
            </a:pPr>
            <a:r>
              <a:rPr lang="en-US" sz="1100"/>
              <a:t>The STS Rate is zero %.</a:t>
            </a: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61323">
              <a:defRPr sz="3000">
                <a:solidFill>
                  <a:srgbClr val="000099"/>
                </a:solidFill>
                <a:latin typeface="Arial" panose="020B0604020202020204" pitchFamily="34" charset="0"/>
              </a:defRPr>
            </a:lvl1pPr>
            <a:lvl2pPr marL="932247" indent="-358556" defTabSz="1161323">
              <a:defRPr sz="3000">
                <a:solidFill>
                  <a:srgbClr val="000099"/>
                </a:solidFill>
                <a:latin typeface="Arial" panose="020B0604020202020204" pitchFamily="34" charset="0"/>
              </a:defRPr>
            </a:lvl2pPr>
            <a:lvl3pPr marL="1434220" indent="-286844" defTabSz="1161323">
              <a:defRPr sz="3000">
                <a:solidFill>
                  <a:srgbClr val="000099"/>
                </a:solidFill>
                <a:latin typeface="Arial" panose="020B0604020202020204" pitchFamily="34" charset="0"/>
              </a:defRPr>
            </a:lvl3pPr>
            <a:lvl4pPr marL="2007911" indent="-286844" defTabSz="1161323">
              <a:defRPr sz="3000">
                <a:solidFill>
                  <a:srgbClr val="000099"/>
                </a:solidFill>
                <a:latin typeface="Arial" panose="020B0604020202020204" pitchFamily="34" charset="0"/>
              </a:defRPr>
            </a:lvl4pPr>
            <a:lvl5pPr marL="2581600" indent="-286844" defTabSz="1161323">
              <a:defRPr sz="3000">
                <a:solidFill>
                  <a:srgbClr val="000099"/>
                </a:solidFill>
                <a:latin typeface="Arial" panose="020B0604020202020204" pitchFamily="34" charset="0"/>
              </a:defRPr>
            </a:lvl5pPr>
            <a:lvl6pPr marL="3155286" indent="-286844" defTabSz="1161323" eaLnBrk="0" fontAlgn="base" hangingPunct="0">
              <a:spcBef>
                <a:spcPct val="0"/>
              </a:spcBef>
              <a:spcAft>
                <a:spcPct val="0"/>
              </a:spcAft>
              <a:defRPr sz="3000">
                <a:solidFill>
                  <a:srgbClr val="000099"/>
                </a:solidFill>
                <a:latin typeface="Arial" panose="020B0604020202020204" pitchFamily="34" charset="0"/>
              </a:defRPr>
            </a:lvl6pPr>
            <a:lvl7pPr marL="3728973" indent="-286844" defTabSz="1161323" eaLnBrk="0" fontAlgn="base" hangingPunct="0">
              <a:spcBef>
                <a:spcPct val="0"/>
              </a:spcBef>
              <a:spcAft>
                <a:spcPct val="0"/>
              </a:spcAft>
              <a:defRPr sz="3000">
                <a:solidFill>
                  <a:srgbClr val="000099"/>
                </a:solidFill>
                <a:latin typeface="Arial" panose="020B0604020202020204" pitchFamily="34" charset="0"/>
              </a:defRPr>
            </a:lvl7pPr>
            <a:lvl8pPr marL="4302662" indent="-286844" defTabSz="1161323" eaLnBrk="0" fontAlgn="base" hangingPunct="0">
              <a:spcBef>
                <a:spcPct val="0"/>
              </a:spcBef>
              <a:spcAft>
                <a:spcPct val="0"/>
              </a:spcAft>
              <a:defRPr sz="3000">
                <a:solidFill>
                  <a:srgbClr val="000099"/>
                </a:solidFill>
                <a:latin typeface="Arial" panose="020B0604020202020204" pitchFamily="34" charset="0"/>
              </a:defRPr>
            </a:lvl8pPr>
            <a:lvl9pPr marL="4876352" indent="-286844" defTabSz="1161323" eaLnBrk="0" fontAlgn="base" hangingPunct="0">
              <a:spcBef>
                <a:spcPct val="0"/>
              </a:spcBef>
              <a:spcAft>
                <a:spcPct val="0"/>
              </a:spcAft>
              <a:defRPr sz="3000">
                <a:solidFill>
                  <a:srgbClr val="000099"/>
                </a:solidFill>
                <a:latin typeface="Arial" panose="020B0604020202020204" pitchFamily="34" charset="0"/>
              </a:defRPr>
            </a:lvl9pPr>
          </a:lstStyle>
          <a:p>
            <a:pPr fontAlgn="base">
              <a:spcBef>
                <a:spcPct val="0"/>
              </a:spcBef>
              <a:spcAft>
                <a:spcPct val="0"/>
              </a:spcAft>
              <a:defRPr/>
            </a:pPr>
            <a:fld id="{0CDE4D50-BC22-4092-A2AD-193A11580EB0}" type="slidenum">
              <a:rPr lang="en-US" altLang="en-US" sz="1200">
                <a:solidFill>
                  <a:srgbClr val="000000"/>
                </a:solidFill>
                <a:latin typeface="Times New Roman" panose="02020603050405020304" pitchFamily="18" charset="0"/>
              </a:rPr>
              <a:pPr fontAlgn="base">
                <a:spcBef>
                  <a:spcPct val="0"/>
                </a:spcBef>
                <a:spcAft>
                  <a:spcPct val="0"/>
                </a:spcAft>
                <a:defRPr/>
              </a:pPr>
              <a:t>42</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6085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2149475" y="1473200"/>
            <a:ext cx="5303838" cy="3979863"/>
          </a:xfrm>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99" indent="-233399">
              <a:spcBef>
                <a:spcPct val="0"/>
              </a:spcBef>
              <a:buFont typeface="Arial" panose="020B0604020202020204" pitchFamily="34" charset="0"/>
              <a:buChar char="•"/>
            </a:pPr>
            <a:r>
              <a:rPr lang="en-US" altLang="en-US" b="1" i="1" u="sng"/>
              <a:t>CY22</a:t>
            </a:r>
          </a:p>
          <a:p>
            <a:pPr marL="233399" indent="-233399">
              <a:spcBef>
                <a:spcPct val="0"/>
              </a:spcBef>
              <a:buFont typeface="Arial" panose="020B0604020202020204" pitchFamily="34" charset="0"/>
              <a:buChar char="•"/>
            </a:pPr>
            <a:endParaRPr lang="en-US" altLang="en-US" b="1" i="1" u="sng"/>
          </a:p>
          <a:p>
            <a:pPr marL="233399" indent="-233399">
              <a:spcBef>
                <a:spcPct val="0"/>
              </a:spcBef>
              <a:buFont typeface="Arial" panose="020B0604020202020204" pitchFamily="34" charset="0"/>
              <a:buChar char="•"/>
            </a:pPr>
            <a:r>
              <a:rPr lang="en-US" altLang="en-US" b="1" i="1" u="sng"/>
              <a:t>1</a:t>
            </a:r>
            <a:r>
              <a:rPr lang="en-US" altLang="en-US" b="1" i="1" u="sng" baseline="30000"/>
              <a:t>st</a:t>
            </a:r>
            <a:r>
              <a:rPr lang="en-US" altLang="en-US" b="1" i="1" u="sng"/>
              <a:t> Quarter</a:t>
            </a:r>
          </a:p>
          <a:p>
            <a:pPr marL="233399" indent="-233399">
              <a:spcBef>
                <a:spcPct val="0"/>
              </a:spcBef>
              <a:buFont typeface="Arial" panose="020B0604020202020204" pitchFamily="34" charset="0"/>
              <a:buChar char="•"/>
            </a:pPr>
            <a:r>
              <a:rPr lang="en-US" altLang="en-US"/>
              <a:t>None</a:t>
            </a:r>
            <a:endParaRPr lang="en-US" altLang="en-US" baseline="0"/>
          </a:p>
          <a:p>
            <a:pPr marL="233399" indent="-233399">
              <a:spcBef>
                <a:spcPct val="0"/>
              </a:spcBef>
              <a:buFont typeface="Arial" panose="020B0604020202020204" pitchFamily="34" charset="0"/>
              <a:buChar char="•"/>
            </a:pPr>
            <a:endParaRPr lang="en-US" altLang="en-US" baseline="0"/>
          </a:p>
          <a:p>
            <a:pPr marL="233399" indent="-233399">
              <a:spcBef>
                <a:spcPct val="0"/>
              </a:spcBef>
              <a:buFont typeface="Arial" panose="020B0604020202020204" pitchFamily="34" charset="0"/>
              <a:buChar char="•"/>
            </a:pPr>
            <a:r>
              <a:rPr lang="en-US" altLang="en-US" b="1" i="1" u="sng" baseline="0"/>
              <a:t>2</a:t>
            </a:r>
            <a:r>
              <a:rPr lang="en-US" altLang="en-US" b="1" i="1" u="sng" baseline="30000"/>
              <a:t>nd</a:t>
            </a:r>
            <a:r>
              <a:rPr lang="en-US" altLang="en-US" b="1" i="1" u="sng" baseline="0"/>
              <a:t> Quarter</a:t>
            </a:r>
          </a:p>
          <a:p>
            <a:pPr marL="233399" indent="-233399" defTabSz="1244798">
              <a:spcBef>
                <a:spcPct val="0"/>
              </a:spcBef>
              <a:buFont typeface="Arial" panose="020B0604020202020204" pitchFamily="34" charset="0"/>
              <a:buChar char="•"/>
              <a:defRPr/>
            </a:pPr>
            <a:r>
              <a:rPr lang="en-US"/>
              <a:t>5/9/22</a:t>
            </a:r>
            <a:r>
              <a:rPr lang="en-US" baseline="0"/>
              <a:t> – </a:t>
            </a:r>
            <a:r>
              <a:rPr lang="en-US" baseline="0">
                <a:solidFill>
                  <a:srgbClr val="FF0000"/>
                </a:solidFill>
              </a:rPr>
              <a:t>SNM</a:t>
            </a:r>
            <a:r>
              <a:rPr lang="en-US" baseline="0"/>
              <a:t> right hand struck while repairing motor assembly of POV. OFF Duty – 7 days light duty</a:t>
            </a:r>
            <a:endParaRPr lang="en-US"/>
          </a:p>
          <a:p>
            <a:pPr marL="233399" indent="-233399">
              <a:spcBef>
                <a:spcPct val="0"/>
              </a:spcBef>
              <a:buFont typeface="Arial" panose="020B0604020202020204" pitchFamily="34" charset="0"/>
              <a:buChar char="•"/>
            </a:pPr>
            <a:endParaRPr lang="en-US" altLang="en-US" b="1" i="1" u="sng" baseline="0"/>
          </a:p>
          <a:p>
            <a:pPr marL="233399" indent="-233399">
              <a:spcBef>
                <a:spcPct val="0"/>
              </a:spcBef>
              <a:buFont typeface="Arial" panose="020B0604020202020204" pitchFamily="34" charset="0"/>
              <a:buChar char="•"/>
            </a:pPr>
            <a:endParaRPr lang="en-US" altLang="en-US" baseline="0"/>
          </a:p>
          <a:p>
            <a:pPr>
              <a:spcBef>
                <a:spcPct val="0"/>
              </a:spcBef>
            </a:pPr>
            <a:endParaRPr lang="en-US" altLang="en-US" baseline="0"/>
          </a:p>
          <a:p>
            <a:pPr marL="233399" indent="-233399">
              <a:spcBef>
                <a:spcPct val="0"/>
              </a:spcBef>
              <a:buFont typeface="Arial" panose="020B0604020202020204" pitchFamily="34" charset="0"/>
              <a:buChar char="•"/>
            </a:pPr>
            <a:r>
              <a:rPr lang="en-US" altLang="en-US" b="1" i="1" u="sng" baseline="0"/>
              <a:t>3</a:t>
            </a:r>
            <a:r>
              <a:rPr lang="en-US" altLang="en-US" b="1" i="1" u="sng" baseline="30000"/>
              <a:t>rd</a:t>
            </a:r>
            <a:r>
              <a:rPr lang="en-US" altLang="en-US" b="1" i="1" u="sng" baseline="0"/>
              <a:t> Quarter</a:t>
            </a:r>
          </a:p>
          <a:p>
            <a:pPr marL="233399" indent="-233399" defTabSz="1201895">
              <a:spcBef>
                <a:spcPct val="0"/>
              </a:spcBef>
              <a:buFont typeface="Arial" panose="020B0604020202020204" pitchFamily="34" charset="0"/>
              <a:buChar char="•"/>
              <a:defRPr/>
            </a:pPr>
            <a:r>
              <a:rPr lang="en-US" baseline="0"/>
              <a:t>8/10/22 – Employee fell and struck head while attempting to sit in office chair. 4 days Lost Time </a:t>
            </a:r>
          </a:p>
          <a:p>
            <a:pPr marL="233399" indent="-233399" defTabSz="1201895">
              <a:spcBef>
                <a:spcPct val="0"/>
              </a:spcBef>
              <a:buFont typeface="Arial" panose="020B0604020202020204" pitchFamily="34" charset="0"/>
              <a:buChar char="•"/>
              <a:defRPr/>
            </a:pPr>
            <a:r>
              <a:rPr lang="en-US" baseline="0"/>
              <a:t>9/6/22 – While performing a training exercise, employee was accidentally dropped onto the floor by another employee – 5 days Lost Time</a:t>
            </a:r>
          </a:p>
          <a:p>
            <a:pPr marL="233399" indent="-233399" defTabSz="1201895">
              <a:spcBef>
                <a:spcPct val="0"/>
              </a:spcBef>
              <a:buFont typeface="Arial" panose="020B0604020202020204" pitchFamily="34" charset="0"/>
              <a:buChar char="•"/>
              <a:defRPr/>
            </a:pPr>
            <a:endParaRPr lang="en-US" baseline="0"/>
          </a:p>
          <a:p>
            <a:pPr marL="233399" indent="-233399">
              <a:spcBef>
                <a:spcPct val="0"/>
              </a:spcBef>
              <a:buFont typeface="Arial" panose="020B0604020202020204" pitchFamily="34" charset="0"/>
              <a:buChar char="•"/>
            </a:pPr>
            <a:endParaRPr lang="en-US" altLang="en-US" b="1" i="1" u="sng" baseline="0"/>
          </a:p>
          <a:p>
            <a:pPr>
              <a:spcBef>
                <a:spcPct val="0"/>
              </a:spcBef>
            </a:pPr>
            <a:endParaRPr lang="en-US" altLang="en-US" baseline="0"/>
          </a:p>
          <a:p>
            <a:pPr marL="233399" indent="-233399">
              <a:spcBef>
                <a:spcPct val="0"/>
              </a:spcBef>
              <a:buFont typeface="Arial" panose="020B0604020202020204" pitchFamily="34" charset="0"/>
              <a:buChar char="•"/>
            </a:pPr>
            <a:endParaRPr lang="en-US" altLang="en-US" baseline="0"/>
          </a:p>
          <a:p>
            <a:pPr marL="233399" indent="-233399">
              <a:spcBef>
                <a:spcPct val="0"/>
              </a:spcBef>
              <a:buFont typeface="Arial" panose="020B0604020202020204" pitchFamily="34" charset="0"/>
              <a:buChar char="•"/>
            </a:pPr>
            <a:r>
              <a:rPr lang="en-US" altLang="en-US" b="1" i="1" u="sng" baseline="0"/>
              <a:t>4</a:t>
            </a:r>
            <a:r>
              <a:rPr lang="en-US" altLang="en-US" b="1" i="1" u="sng" baseline="30000"/>
              <a:t>th</a:t>
            </a:r>
            <a:r>
              <a:rPr lang="en-US" altLang="en-US" b="1" i="1" u="sng" baseline="0"/>
              <a:t> Quarter</a:t>
            </a:r>
          </a:p>
          <a:p>
            <a:pPr>
              <a:spcBef>
                <a:spcPct val="0"/>
              </a:spcBef>
            </a:pPr>
            <a:endParaRPr lang="en-US" altLang="en-US" baseline="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61820">
              <a:defRPr sz="3000">
                <a:solidFill>
                  <a:srgbClr val="000099"/>
                </a:solidFill>
                <a:latin typeface="Arial" panose="020B0604020202020204" pitchFamily="34" charset="0"/>
              </a:defRPr>
            </a:lvl1pPr>
            <a:lvl2pPr marL="1030233" indent="-396079" defTabSz="1261820">
              <a:defRPr sz="3000">
                <a:solidFill>
                  <a:srgbClr val="000099"/>
                </a:solidFill>
                <a:latin typeface="Arial" panose="020B0604020202020204" pitchFamily="34" charset="0"/>
              </a:defRPr>
            </a:lvl2pPr>
            <a:lvl3pPr marL="1586472" indent="-315998" defTabSz="1261820">
              <a:defRPr sz="3000">
                <a:solidFill>
                  <a:srgbClr val="000099"/>
                </a:solidFill>
                <a:latin typeface="Arial" panose="020B0604020202020204" pitchFamily="34" charset="0"/>
              </a:defRPr>
            </a:lvl3pPr>
            <a:lvl4pPr marL="2222790" indent="-315998" defTabSz="1261820">
              <a:defRPr sz="3000">
                <a:solidFill>
                  <a:srgbClr val="000099"/>
                </a:solidFill>
                <a:latin typeface="Arial" panose="020B0604020202020204" pitchFamily="34" charset="0"/>
              </a:defRPr>
            </a:lvl4pPr>
            <a:lvl5pPr marL="2856951" indent="-315998" defTabSz="1261820">
              <a:defRPr sz="3000">
                <a:solidFill>
                  <a:srgbClr val="000099"/>
                </a:solidFill>
                <a:latin typeface="Arial" panose="020B0604020202020204" pitchFamily="34" charset="0"/>
              </a:defRPr>
            </a:lvl5pPr>
            <a:lvl6pPr marL="3480284" indent="-315998" defTabSz="1261820" eaLnBrk="0" fontAlgn="base" hangingPunct="0">
              <a:spcBef>
                <a:spcPct val="0"/>
              </a:spcBef>
              <a:spcAft>
                <a:spcPct val="0"/>
              </a:spcAft>
              <a:defRPr sz="3000">
                <a:solidFill>
                  <a:srgbClr val="000099"/>
                </a:solidFill>
                <a:latin typeface="Arial" panose="020B0604020202020204" pitchFamily="34" charset="0"/>
              </a:defRPr>
            </a:lvl6pPr>
            <a:lvl7pPr marL="4103619" indent="-315998" defTabSz="1261820" eaLnBrk="0" fontAlgn="base" hangingPunct="0">
              <a:spcBef>
                <a:spcPct val="0"/>
              </a:spcBef>
              <a:spcAft>
                <a:spcPct val="0"/>
              </a:spcAft>
              <a:defRPr sz="3000">
                <a:solidFill>
                  <a:srgbClr val="000099"/>
                </a:solidFill>
                <a:latin typeface="Arial" panose="020B0604020202020204" pitchFamily="34" charset="0"/>
              </a:defRPr>
            </a:lvl7pPr>
            <a:lvl8pPr marL="4726954" indent="-315998" defTabSz="1261820" eaLnBrk="0" fontAlgn="base" hangingPunct="0">
              <a:spcBef>
                <a:spcPct val="0"/>
              </a:spcBef>
              <a:spcAft>
                <a:spcPct val="0"/>
              </a:spcAft>
              <a:defRPr sz="3000">
                <a:solidFill>
                  <a:srgbClr val="000099"/>
                </a:solidFill>
                <a:latin typeface="Arial" panose="020B0604020202020204" pitchFamily="34" charset="0"/>
              </a:defRPr>
            </a:lvl8pPr>
            <a:lvl9pPr marL="5350287" indent="-315998" defTabSz="1261820" eaLnBrk="0" fontAlgn="base" hangingPunct="0">
              <a:spcBef>
                <a:spcPct val="0"/>
              </a:spcBef>
              <a:spcAft>
                <a:spcPct val="0"/>
              </a:spcAft>
              <a:defRPr sz="3000">
                <a:solidFill>
                  <a:srgbClr val="000099"/>
                </a:solidFill>
                <a:latin typeface="Arial" panose="020B0604020202020204" pitchFamily="34" charset="0"/>
              </a:defRPr>
            </a:lvl9pPr>
          </a:lstStyle>
          <a:p>
            <a:pPr fontAlgn="base">
              <a:spcBef>
                <a:spcPct val="0"/>
              </a:spcBef>
              <a:spcAft>
                <a:spcPct val="0"/>
              </a:spcAft>
              <a:defRPr/>
            </a:pPr>
            <a:fld id="{4D102A45-507A-4DA3-B0A4-8C9AEDEA2901}" type="slidenum">
              <a:rPr lang="en-US" altLang="en-US" sz="1200">
                <a:solidFill>
                  <a:srgbClr val="000000"/>
                </a:solidFill>
                <a:latin typeface="Calibri" panose="020F0502020204030204" pitchFamily="34" charset="0"/>
              </a:rPr>
              <a:pPr fontAlgn="base">
                <a:spcBef>
                  <a:spcPct val="0"/>
                </a:spcBef>
                <a:spcAft>
                  <a:spcPct val="0"/>
                </a:spcAft>
                <a:defRPr/>
              </a:pPr>
              <a:t>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941725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920">
              <a:spcBef>
                <a:spcPct val="30000"/>
              </a:spcBef>
              <a:defRPr sz="1200">
                <a:solidFill>
                  <a:schemeClr val="tx1"/>
                </a:solidFill>
                <a:latin typeface="Times New Roman" panose="02020603050405020304" pitchFamily="18" charset="0"/>
              </a:defRPr>
            </a:lvl1pPr>
            <a:lvl2pPr marL="735718" indent="-282846" defTabSz="908920">
              <a:spcBef>
                <a:spcPct val="30000"/>
              </a:spcBef>
              <a:defRPr sz="1200">
                <a:solidFill>
                  <a:schemeClr val="tx1"/>
                </a:solidFill>
                <a:latin typeface="Times New Roman" panose="02020603050405020304" pitchFamily="18" charset="0"/>
              </a:defRPr>
            </a:lvl2pPr>
            <a:lvl3pPr marL="1132974" indent="-225643" defTabSz="908920">
              <a:spcBef>
                <a:spcPct val="30000"/>
              </a:spcBef>
              <a:defRPr sz="1200">
                <a:solidFill>
                  <a:schemeClr val="tx1"/>
                </a:solidFill>
                <a:latin typeface="Times New Roman" panose="02020603050405020304" pitchFamily="18" charset="0"/>
              </a:defRPr>
            </a:lvl3pPr>
            <a:lvl4pPr marL="1585843" indent="-225643" defTabSz="908920">
              <a:spcBef>
                <a:spcPct val="30000"/>
              </a:spcBef>
              <a:defRPr sz="1200">
                <a:solidFill>
                  <a:schemeClr val="tx1"/>
                </a:solidFill>
                <a:latin typeface="Times New Roman" panose="02020603050405020304" pitchFamily="18" charset="0"/>
              </a:defRPr>
            </a:lvl4pPr>
            <a:lvl5pPr marL="2038716" indent="-225643" defTabSz="908920">
              <a:spcBef>
                <a:spcPct val="30000"/>
              </a:spcBef>
              <a:defRPr sz="1200">
                <a:solidFill>
                  <a:schemeClr val="tx1"/>
                </a:solidFill>
                <a:latin typeface="Times New Roman" panose="02020603050405020304" pitchFamily="18" charset="0"/>
              </a:defRPr>
            </a:lvl5pPr>
            <a:lvl6pPr marL="2496353" indent="-225643" defTabSz="908920" eaLnBrk="0" fontAlgn="base" hangingPunct="0">
              <a:spcBef>
                <a:spcPct val="30000"/>
              </a:spcBef>
              <a:spcAft>
                <a:spcPct val="0"/>
              </a:spcAft>
              <a:defRPr sz="1200">
                <a:solidFill>
                  <a:schemeClr val="tx1"/>
                </a:solidFill>
                <a:latin typeface="Times New Roman" panose="02020603050405020304" pitchFamily="18" charset="0"/>
              </a:defRPr>
            </a:lvl6pPr>
            <a:lvl7pPr marL="2953992" indent="-225643" defTabSz="908920" eaLnBrk="0" fontAlgn="base" hangingPunct="0">
              <a:spcBef>
                <a:spcPct val="30000"/>
              </a:spcBef>
              <a:spcAft>
                <a:spcPct val="0"/>
              </a:spcAft>
              <a:defRPr sz="1200">
                <a:solidFill>
                  <a:schemeClr val="tx1"/>
                </a:solidFill>
                <a:latin typeface="Times New Roman" panose="02020603050405020304" pitchFamily="18" charset="0"/>
              </a:defRPr>
            </a:lvl7pPr>
            <a:lvl8pPr marL="3411630" indent="-225643" defTabSz="908920" eaLnBrk="0" fontAlgn="base" hangingPunct="0">
              <a:spcBef>
                <a:spcPct val="30000"/>
              </a:spcBef>
              <a:spcAft>
                <a:spcPct val="0"/>
              </a:spcAft>
              <a:defRPr sz="1200">
                <a:solidFill>
                  <a:schemeClr val="tx1"/>
                </a:solidFill>
                <a:latin typeface="Times New Roman" panose="02020603050405020304" pitchFamily="18" charset="0"/>
              </a:defRPr>
            </a:lvl8pPr>
            <a:lvl9pPr marL="3869268" indent="-225643" defTabSz="90892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9DDDCDE7-14A4-4008-9E4D-626DC1FA7130}" type="slidenum">
              <a:rPr lang="en-US" altLang="en-US">
                <a:solidFill>
                  <a:srgbClr val="000000"/>
                </a:solidFill>
                <a:cs typeface="Arial" panose="020B0604020202020204" pitchFamily="34" charset="0"/>
              </a:rPr>
              <a:pPr>
                <a:spcBef>
                  <a:spcPct val="0"/>
                </a:spcBef>
                <a:defRPr/>
              </a:pPr>
              <a:t>44</a:t>
            </a:fld>
            <a:endParaRPr lang="en-US" altLang="en-US">
              <a:solidFill>
                <a:srgbClr val="000000"/>
              </a:solidFill>
              <a:cs typeface="Arial" panose="020B0604020202020204" pitchFamily="34" charset="0"/>
            </a:endParaRPr>
          </a:p>
        </p:txBody>
      </p:sp>
      <p:sp>
        <p:nvSpPr>
          <p:cNvPr id="299011" name="Rectangle 2"/>
          <p:cNvSpPr>
            <a:spLocks noGrp="1" noRot="1" noChangeAspect="1" noChangeArrowheads="1" noTextEdit="1"/>
          </p:cNvSpPr>
          <p:nvPr>
            <p:ph type="sldImg"/>
          </p:nvPr>
        </p:nvSpPr>
        <p:spPr>
          <a:xfrm>
            <a:off x="1374775" y="1144588"/>
            <a:ext cx="4121150" cy="3090862"/>
          </a:xfrm>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59222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xfrm>
            <a:off x="2098675" y="1452563"/>
            <a:ext cx="5240338" cy="3930650"/>
          </a:xfrm>
          <a:ln/>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Report</a:t>
            </a:r>
            <a:r>
              <a:rPr lang="en-US" altLang="en-US" baseline="0"/>
              <a:t> pulled via ESAMS as to who needs the SLW forecasted out to 11/21/22.</a:t>
            </a:r>
            <a:r>
              <a:rPr lang="en-US" altLang="en-US"/>
              <a:t>	</a:t>
            </a: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8160">
              <a:defRPr sz="2900">
                <a:solidFill>
                  <a:srgbClr val="000099"/>
                </a:solidFill>
                <a:latin typeface="Arial" panose="020B0604020202020204" pitchFamily="34" charset="0"/>
              </a:defRPr>
            </a:lvl1pPr>
            <a:lvl2pPr marL="977869" indent="-376105" defTabSz="1218160">
              <a:defRPr sz="2900">
                <a:solidFill>
                  <a:srgbClr val="000099"/>
                </a:solidFill>
                <a:latin typeface="Arial" panose="020B0604020202020204" pitchFamily="34" charset="0"/>
              </a:defRPr>
            </a:lvl2pPr>
            <a:lvl3pPr marL="1504419" indent="-300883" defTabSz="1218160">
              <a:defRPr sz="2900">
                <a:solidFill>
                  <a:srgbClr val="000099"/>
                </a:solidFill>
                <a:latin typeface="Arial" panose="020B0604020202020204" pitchFamily="34" charset="0"/>
              </a:defRPr>
            </a:lvl3pPr>
            <a:lvl4pPr marL="2106185" indent="-300883" defTabSz="1218160">
              <a:defRPr sz="2900">
                <a:solidFill>
                  <a:srgbClr val="000099"/>
                </a:solidFill>
                <a:latin typeface="Arial" panose="020B0604020202020204" pitchFamily="34" charset="0"/>
              </a:defRPr>
            </a:lvl4pPr>
            <a:lvl5pPr marL="2707952" indent="-300883" defTabSz="1218160">
              <a:defRPr sz="2900">
                <a:solidFill>
                  <a:srgbClr val="000099"/>
                </a:solidFill>
                <a:latin typeface="Arial" panose="020B0604020202020204" pitchFamily="34" charset="0"/>
              </a:defRPr>
            </a:lvl5pPr>
            <a:lvl6pPr marL="3309719" indent="-300883" defTabSz="1218160" eaLnBrk="0" fontAlgn="base" hangingPunct="0">
              <a:spcBef>
                <a:spcPct val="0"/>
              </a:spcBef>
              <a:spcAft>
                <a:spcPct val="0"/>
              </a:spcAft>
              <a:defRPr sz="2900">
                <a:solidFill>
                  <a:srgbClr val="000099"/>
                </a:solidFill>
                <a:latin typeface="Arial" panose="020B0604020202020204" pitchFamily="34" charset="0"/>
              </a:defRPr>
            </a:lvl6pPr>
            <a:lvl7pPr marL="3911486" indent="-300883" defTabSz="1218160" eaLnBrk="0" fontAlgn="base" hangingPunct="0">
              <a:spcBef>
                <a:spcPct val="0"/>
              </a:spcBef>
              <a:spcAft>
                <a:spcPct val="0"/>
              </a:spcAft>
              <a:defRPr sz="2900">
                <a:solidFill>
                  <a:srgbClr val="000099"/>
                </a:solidFill>
                <a:latin typeface="Arial" panose="020B0604020202020204" pitchFamily="34" charset="0"/>
              </a:defRPr>
            </a:lvl7pPr>
            <a:lvl8pPr marL="4513253" indent="-300883" defTabSz="1218160" eaLnBrk="0" fontAlgn="base" hangingPunct="0">
              <a:spcBef>
                <a:spcPct val="0"/>
              </a:spcBef>
              <a:spcAft>
                <a:spcPct val="0"/>
              </a:spcAft>
              <a:defRPr sz="2900">
                <a:solidFill>
                  <a:srgbClr val="000099"/>
                </a:solidFill>
                <a:latin typeface="Arial" panose="020B0604020202020204" pitchFamily="34" charset="0"/>
              </a:defRPr>
            </a:lvl8pPr>
            <a:lvl9pPr marL="5115016" indent="-300883" defTabSz="1218160" eaLnBrk="0" fontAlgn="base" hangingPunct="0">
              <a:spcBef>
                <a:spcPct val="0"/>
              </a:spcBef>
              <a:spcAft>
                <a:spcPct val="0"/>
              </a:spcAft>
              <a:defRPr sz="2900">
                <a:solidFill>
                  <a:srgbClr val="000099"/>
                </a:solidFill>
                <a:latin typeface="Arial" panose="020B0604020202020204" pitchFamily="34" charset="0"/>
              </a:defRPr>
            </a:lvl9pPr>
          </a:lstStyle>
          <a:p>
            <a:pPr fontAlgn="base">
              <a:spcBef>
                <a:spcPct val="0"/>
              </a:spcBef>
              <a:spcAft>
                <a:spcPct val="0"/>
              </a:spcAft>
              <a:defRPr/>
            </a:pPr>
            <a:fld id="{B027F2A7-FAC4-40E6-AEDF-107800F1E3C9}" type="slidenum">
              <a:rPr lang="en-US" altLang="en-US" sz="1200">
                <a:solidFill>
                  <a:srgbClr val="000000"/>
                </a:solidFill>
                <a:latin typeface="Times New Roman" panose="02020603050405020304" pitchFamily="18" charset="0"/>
              </a:rPr>
              <a:pPr fontAlgn="base">
                <a:spcBef>
                  <a:spcPct val="0"/>
                </a:spcBef>
                <a:spcAft>
                  <a:spcPct val="0"/>
                </a:spcAft>
                <a:defRPr/>
              </a:pPr>
              <a:t>45</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60854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xfrm>
            <a:off x="2097088" y="1452563"/>
            <a:ext cx="5238750" cy="3930650"/>
          </a:xfrm>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8160">
              <a:defRPr sz="2900">
                <a:solidFill>
                  <a:srgbClr val="000099"/>
                </a:solidFill>
                <a:latin typeface="Arial" panose="020B0604020202020204" pitchFamily="34" charset="0"/>
              </a:defRPr>
            </a:lvl1pPr>
            <a:lvl2pPr marL="977869" indent="-376105" defTabSz="1218160">
              <a:defRPr sz="2900">
                <a:solidFill>
                  <a:srgbClr val="000099"/>
                </a:solidFill>
                <a:latin typeface="Arial" panose="020B0604020202020204" pitchFamily="34" charset="0"/>
              </a:defRPr>
            </a:lvl2pPr>
            <a:lvl3pPr marL="1504419" indent="-300883" defTabSz="1218160">
              <a:defRPr sz="2900">
                <a:solidFill>
                  <a:srgbClr val="000099"/>
                </a:solidFill>
                <a:latin typeface="Arial" panose="020B0604020202020204" pitchFamily="34" charset="0"/>
              </a:defRPr>
            </a:lvl3pPr>
            <a:lvl4pPr marL="2106185" indent="-300883" defTabSz="1218160">
              <a:defRPr sz="2900">
                <a:solidFill>
                  <a:srgbClr val="000099"/>
                </a:solidFill>
                <a:latin typeface="Arial" panose="020B0604020202020204" pitchFamily="34" charset="0"/>
              </a:defRPr>
            </a:lvl4pPr>
            <a:lvl5pPr marL="2707952" indent="-300883" defTabSz="1218160">
              <a:defRPr sz="2900">
                <a:solidFill>
                  <a:srgbClr val="000099"/>
                </a:solidFill>
                <a:latin typeface="Arial" panose="020B0604020202020204" pitchFamily="34" charset="0"/>
              </a:defRPr>
            </a:lvl5pPr>
            <a:lvl6pPr marL="3309719" indent="-300883" defTabSz="1218160" eaLnBrk="0" fontAlgn="base" hangingPunct="0">
              <a:spcBef>
                <a:spcPct val="0"/>
              </a:spcBef>
              <a:spcAft>
                <a:spcPct val="0"/>
              </a:spcAft>
              <a:defRPr sz="2900">
                <a:solidFill>
                  <a:srgbClr val="000099"/>
                </a:solidFill>
                <a:latin typeface="Arial" panose="020B0604020202020204" pitchFamily="34" charset="0"/>
              </a:defRPr>
            </a:lvl6pPr>
            <a:lvl7pPr marL="3911486" indent="-300883" defTabSz="1218160" eaLnBrk="0" fontAlgn="base" hangingPunct="0">
              <a:spcBef>
                <a:spcPct val="0"/>
              </a:spcBef>
              <a:spcAft>
                <a:spcPct val="0"/>
              </a:spcAft>
              <a:defRPr sz="2900">
                <a:solidFill>
                  <a:srgbClr val="000099"/>
                </a:solidFill>
                <a:latin typeface="Arial" panose="020B0604020202020204" pitchFamily="34" charset="0"/>
              </a:defRPr>
            </a:lvl7pPr>
            <a:lvl8pPr marL="4513253" indent="-300883" defTabSz="1218160" eaLnBrk="0" fontAlgn="base" hangingPunct="0">
              <a:spcBef>
                <a:spcPct val="0"/>
              </a:spcBef>
              <a:spcAft>
                <a:spcPct val="0"/>
              </a:spcAft>
              <a:defRPr sz="2900">
                <a:solidFill>
                  <a:srgbClr val="000099"/>
                </a:solidFill>
                <a:latin typeface="Arial" panose="020B0604020202020204" pitchFamily="34" charset="0"/>
              </a:defRPr>
            </a:lvl8pPr>
            <a:lvl9pPr marL="5115016" indent="-300883" defTabSz="1218160" eaLnBrk="0" fontAlgn="base" hangingPunct="0">
              <a:spcBef>
                <a:spcPct val="0"/>
              </a:spcBef>
              <a:spcAft>
                <a:spcPct val="0"/>
              </a:spcAft>
              <a:defRPr sz="2900">
                <a:solidFill>
                  <a:srgbClr val="000099"/>
                </a:solidFill>
                <a:latin typeface="Arial" panose="020B0604020202020204" pitchFamily="34" charset="0"/>
              </a:defRPr>
            </a:lvl9pPr>
          </a:lstStyle>
          <a:p>
            <a:pPr fontAlgn="base">
              <a:spcBef>
                <a:spcPct val="0"/>
              </a:spcBef>
              <a:spcAft>
                <a:spcPct val="0"/>
              </a:spcAft>
              <a:defRPr/>
            </a:pPr>
            <a:fld id="{1B76FB5E-1A3F-4640-9BFE-55FFE7726FFD}" type="slidenum">
              <a:rPr lang="en-US" altLang="en-US" sz="1200">
                <a:solidFill>
                  <a:srgbClr val="000000"/>
                </a:solidFill>
                <a:latin typeface="Times New Roman" panose="02020603050405020304" pitchFamily="18" charset="0"/>
              </a:rPr>
              <a:pPr fontAlgn="base">
                <a:spcBef>
                  <a:spcPct val="0"/>
                </a:spcBef>
                <a:spcAft>
                  <a:spcPct val="0"/>
                </a:spcAft>
                <a:defRPr/>
              </a:pPr>
              <a:t>46</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88367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xfrm>
            <a:off x="2097088" y="1452563"/>
            <a:ext cx="5238750" cy="3930650"/>
          </a:xfrm>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VPP Status Update..</a:t>
            </a: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8160">
              <a:defRPr sz="2900">
                <a:solidFill>
                  <a:srgbClr val="000099"/>
                </a:solidFill>
                <a:latin typeface="Arial" panose="020B0604020202020204" pitchFamily="34" charset="0"/>
              </a:defRPr>
            </a:lvl1pPr>
            <a:lvl2pPr marL="977869" indent="-376105" defTabSz="1218160">
              <a:defRPr sz="2900">
                <a:solidFill>
                  <a:srgbClr val="000099"/>
                </a:solidFill>
                <a:latin typeface="Arial" panose="020B0604020202020204" pitchFamily="34" charset="0"/>
              </a:defRPr>
            </a:lvl2pPr>
            <a:lvl3pPr marL="1504419" indent="-300883" defTabSz="1218160">
              <a:defRPr sz="2900">
                <a:solidFill>
                  <a:srgbClr val="000099"/>
                </a:solidFill>
                <a:latin typeface="Arial" panose="020B0604020202020204" pitchFamily="34" charset="0"/>
              </a:defRPr>
            </a:lvl3pPr>
            <a:lvl4pPr marL="2106185" indent="-300883" defTabSz="1218160">
              <a:defRPr sz="2900">
                <a:solidFill>
                  <a:srgbClr val="000099"/>
                </a:solidFill>
                <a:latin typeface="Arial" panose="020B0604020202020204" pitchFamily="34" charset="0"/>
              </a:defRPr>
            </a:lvl4pPr>
            <a:lvl5pPr marL="2707952" indent="-300883" defTabSz="1218160">
              <a:defRPr sz="2900">
                <a:solidFill>
                  <a:srgbClr val="000099"/>
                </a:solidFill>
                <a:latin typeface="Arial" panose="020B0604020202020204" pitchFamily="34" charset="0"/>
              </a:defRPr>
            </a:lvl5pPr>
            <a:lvl6pPr marL="3309719" indent="-300883" defTabSz="1218160" eaLnBrk="0" fontAlgn="base" hangingPunct="0">
              <a:spcBef>
                <a:spcPct val="0"/>
              </a:spcBef>
              <a:spcAft>
                <a:spcPct val="0"/>
              </a:spcAft>
              <a:defRPr sz="2900">
                <a:solidFill>
                  <a:srgbClr val="000099"/>
                </a:solidFill>
                <a:latin typeface="Arial" panose="020B0604020202020204" pitchFamily="34" charset="0"/>
              </a:defRPr>
            </a:lvl6pPr>
            <a:lvl7pPr marL="3911486" indent="-300883" defTabSz="1218160" eaLnBrk="0" fontAlgn="base" hangingPunct="0">
              <a:spcBef>
                <a:spcPct val="0"/>
              </a:spcBef>
              <a:spcAft>
                <a:spcPct val="0"/>
              </a:spcAft>
              <a:defRPr sz="2900">
                <a:solidFill>
                  <a:srgbClr val="000099"/>
                </a:solidFill>
                <a:latin typeface="Arial" panose="020B0604020202020204" pitchFamily="34" charset="0"/>
              </a:defRPr>
            </a:lvl7pPr>
            <a:lvl8pPr marL="4513253" indent="-300883" defTabSz="1218160" eaLnBrk="0" fontAlgn="base" hangingPunct="0">
              <a:spcBef>
                <a:spcPct val="0"/>
              </a:spcBef>
              <a:spcAft>
                <a:spcPct val="0"/>
              </a:spcAft>
              <a:defRPr sz="2900">
                <a:solidFill>
                  <a:srgbClr val="000099"/>
                </a:solidFill>
                <a:latin typeface="Arial" panose="020B0604020202020204" pitchFamily="34" charset="0"/>
              </a:defRPr>
            </a:lvl8pPr>
            <a:lvl9pPr marL="5115016" indent="-300883" defTabSz="1218160" eaLnBrk="0" fontAlgn="base" hangingPunct="0">
              <a:spcBef>
                <a:spcPct val="0"/>
              </a:spcBef>
              <a:spcAft>
                <a:spcPct val="0"/>
              </a:spcAft>
              <a:defRPr sz="2900">
                <a:solidFill>
                  <a:srgbClr val="000099"/>
                </a:solidFill>
                <a:latin typeface="Arial" panose="020B0604020202020204" pitchFamily="34" charset="0"/>
              </a:defRPr>
            </a:lvl9pPr>
          </a:lstStyle>
          <a:p>
            <a:pPr fontAlgn="base">
              <a:spcBef>
                <a:spcPct val="0"/>
              </a:spcBef>
              <a:spcAft>
                <a:spcPct val="0"/>
              </a:spcAft>
              <a:defRPr/>
            </a:pPr>
            <a:fld id="{A49C3780-3F41-4079-B3AC-627D9D664E01}" type="slidenum">
              <a:rPr lang="en-US" altLang="en-US" sz="1200">
                <a:solidFill>
                  <a:srgbClr val="000000"/>
                </a:solidFill>
                <a:latin typeface="Times New Roman" panose="02020603050405020304" pitchFamily="18" charset="0"/>
              </a:rPr>
              <a:pPr fontAlgn="base">
                <a:spcBef>
                  <a:spcPct val="0"/>
                </a:spcBef>
                <a:spcAft>
                  <a:spcPct val="0"/>
                </a:spcAft>
                <a:defRPr/>
              </a:pPr>
              <a:t>47</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97441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6938" y="1477963"/>
            <a:ext cx="5329237" cy="3998912"/>
          </a:xfrm>
        </p:spPr>
      </p:sp>
      <p:sp>
        <p:nvSpPr>
          <p:cNvPr id="3" name="Notes Placeholder 2"/>
          <p:cNvSpPr>
            <a:spLocks noGrp="1"/>
          </p:cNvSpPr>
          <p:nvPr>
            <p:ph type="body" idx="1"/>
          </p:nvPr>
        </p:nvSpPr>
        <p:spPr/>
        <p:txBody>
          <a:bodyPr/>
          <a:lstStyle/>
          <a:p>
            <a:pPr rtl="0" eaLnBrk="1" fontAlgn="ctr" latinLnBrk="0" hangingPunct="1"/>
            <a:r>
              <a:rPr lang="en-US"/>
              <a:t>1 The maximum number of points a division can receive is 100 points.</a:t>
            </a:r>
          </a:p>
          <a:p>
            <a:pPr rtl="0" eaLnBrk="1" fontAlgn="ctr" latinLnBrk="0" hangingPunct="1"/>
            <a:r>
              <a:rPr lang="en-US"/>
              <a:t>2 Risk Management will query near miss report and training records in ESAMS for the previous CY Quarter/Year.</a:t>
            </a:r>
          </a:p>
          <a:p>
            <a:pPr rtl="0" eaLnBrk="1" fontAlgn="ctr" latinLnBrk="0" hangingPunct="1"/>
            <a:r>
              <a:rPr lang="en-US"/>
              <a:t>3 Risk Management will calculate each division near miss rate and training completion rate and rank rates from highest to lowest.</a:t>
            </a:r>
          </a:p>
          <a:p>
            <a:pPr rtl="0" eaLnBrk="1" fontAlgn="ctr" latinLnBrk="0" hangingPunct="1"/>
            <a:r>
              <a:rPr lang="en-US"/>
              <a:t>4 Risk Management will query ESAMS and determine the Hazard Abatement for each division and rank order from highest to lowest.</a:t>
            </a:r>
          </a:p>
          <a:p>
            <a:pPr rtl="0" eaLnBrk="1" fontAlgn="ctr" latinLnBrk="0" hangingPunct="1"/>
            <a:r>
              <a:rPr lang="en-US"/>
              <a:t>5 Using Table 1, add your VPPSC Participation points earned to your running score.</a:t>
            </a:r>
          </a:p>
          <a:p>
            <a:pPr defTabSz="1226489" fontAlgn="ctr">
              <a:defRPr/>
            </a:pPr>
            <a:r>
              <a:rPr lang="en-US"/>
              <a:t>6 Using Table 2, add points earned according to your division's Near Miss Report ranking order to your running score.</a:t>
            </a:r>
          </a:p>
          <a:p>
            <a:pPr defTabSz="1226489" fontAlgn="ctr">
              <a:defRPr/>
            </a:pPr>
            <a:r>
              <a:rPr lang="en-US"/>
              <a:t>7 Using Table 3, add the Hazard Abatement points earned according to your division ranking to your running score.</a:t>
            </a:r>
          </a:p>
          <a:p>
            <a:pPr rtl="0" eaLnBrk="1" fontAlgn="ctr" latinLnBrk="0" hangingPunct="1"/>
            <a:r>
              <a:rPr lang="en-US"/>
              <a:t>8 Using Table 4, add the Training (ESAMS) points earned according to your division's Training Ranking order to your running score.</a:t>
            </a:r>
          </a:p>
          <a:p>
            <a:pPr defTabSz="1226489" fontAlgn="ctr">
              <a:defRPr/>
            </a:pPr>
            <a:r>
              <a:rPr lang="en-US"/>
              <a:t>9 Risk Management will rank final scores of each division.</a:t>
            </a:r>
          </a:p>
          <a:p>
            <a:pPr rtl="0" eaLnBrk="1" fontAlgn="ctr" latinLnBrk="0" hangingPunct="1"/>
            <a:r>
              <a:rPr lang="en-US"/>
              <a:t>10 The division with the highest total points earned will be selected as the Safety Award Winner for the Quarter/Year.</a:t>
            </a:r>
          </a:p>
        </p:txBody>
      </p:sp>
      <p:sp>
        <p:nvSpPr>
          <p:cNvPr id="4" name="Slide Number Placeholder 3"/>
          <p:cNvSpPr>
            <a:spLocks noGrp="1"/>
          </p:cNvSpPr>
          <p:nvPr>
            <p:ph type="sldNum" sz="quarter" idx="10"/>
          </p:nvPr>
        </p:nvSpPr>
        <p:spPr/>
        <p:txBody>
          <a:bodyPr/>
          <a:lstStyle/>
          <a:p>
            <a:pPr defTabSz="1218778">
              <a:defRPr/>
            </a:pPr>
            <a:fld id="{9C88B42D-5CAE-431E-8D77-2EAC076C5FDF}" type="slidenum">
              <a:rPr lang="en-US">
                <a:solidFill>
                  <a:srgbClr val="000000"/>
                </a:solidFill>
              </a:rPr>
              <a:pPr defTabSz="1218778">
                <a:defRPr/>
              </a:pPr>
              <a:t>48</a:t>
            </a:fld>
            <a:endParaRPr lang="en-US">
              <a:solidFill>
                <a:srgbClr val="000000"/>
              </a:solidFill>
            </a:endParaRPr>
          </a:p>
        </p:txBody>
      </p:sp>
    </p:spTree>
    <p:extLst>
      <p:ext uri="{BB962C8B-B14F-4D97-AF65-F5344CB8AC3E}">
        <p14:creationId xmlns:p14="http://schemas.microsoft.com/office/powerpoint/2010/main" val="236403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1300" y="1206500"/>
            <a:ext cx="4338638" cy="3255963"/>
          </a:xfrm>
        </p:spPr>
      </p:sp>
      <p:sp>
        <p:nvSpPr>
          <p:cNvPr id="3" name="Notes Placeholder 2"/>
          <p:cNvSpPr>
            <a:spLocks noGrp="1"/>
          </p:cNvSpPr>
          <p:nvPr>
            <p:ph type="body" idx="1"/>
          </p:nvPr>
        </p:nvSpPr>
        <p:spPr/>
        <p:txBody>
          <a:bodyPr/>
          <a:lstStyle/>
          <a:p>
            <a:pPr rtl="0" eaLnBrk="1" fontAlgn="ctr" latinLnBrk="0" hangingPunct="1"/>
            <a:r>
              <a:rPr lang="en-US"/>
              <a:t>1 The maximum number of points a division can receive is 100 points.</a:t>
            </a:r>
          </a:p>
          <a:p>
            <a:pPr rtl="0" eaLnBrk="1" fontAlgn="ctr" latinLnBrk="0" hangingPunct="1"/>
            <a:r>
              <a:rPr lang="en-US"/>
              <a:t>2 Risk Management will query near miss report and training records in ESAMS for the previous CY Quarter/Year.</a:t>
            </a:r>
          </a:p>
          <a:p>
            <a:pPr rtl="0" eaLnBrk="1" fontAlgn="ctr" latinLnBrk="0" hangingPunct="1"/>
            <a:r>
              <a:rPr lang="en-US"/>
              <a:t>3 Risk Management will calculate each division near miss rate and training completion rate and rank rates from highest to lowest.</a:t>
            </a:r>
          </a:p>
          <a:p>
            <a:pPr rtl="0" eaLnBrk="1" fontAlgn="ctr" latinLnBrk="0" hangingPunct="1"/>
            <a:r>
              <a:rPr lang="en-US"/>
              <a:t>4 Risk Management will query ESAMS and determine the Hazard Abatement for each division and rank order from highest to lowest.</a:t>
            </a:r>
          </a:p>
          <a:p>
            <a:pPr rtl="0" eaLnBrk="1" fontAlgn="ctr" latinLnBrk="0" hangingPunct="1"/>
            <a:r>
              <a:rPr lang="en-US"/>
              <a:t>5 Using Table 1, add your VPPSC Participation points earned to your running score.</a:t>
            </a:r>
          </a:p>
          <a:p>
            <a:pPr defTabSz="971557" fontAlgn="ctr">
              <a:defRPr/>
            </a:pPr>
            <a:r>
              <a:rPr lang="en-US"/>
              <a:t>6 Using Table 2, add points earned according to your division's Near Miss Report ranking order to your running score.</a:t>
            </a:r>
          </a:p>
          <a:p>
            <a:pPr defTabSz="971557" fontAlgn="ctr">
              <a:defRPr/>
            </a:pPr>
            <a:r>
              <a:rPr lang="en-US"/>
              <a:t>7 Using Table 3, add the Hazard Abatement points earned according to your division ranking to your running score.</a:t>
            </a:r>
          </a:p>
          <a:p>
            <a:pPr rtl="0" eaLnBrk="1" fontAlgn="ctr" latinLnBrk="0" hangingPunct="1"/>
            <a:r>
              <a:rPr lang="en-US"/>
              <a:t>8 Using Table 4, add the Training (ESAMS) points earned according to your division's Training Ranking order to your running score.</a:t>
            </a:r>
          </a:p>
          <a:p>
            <a:pPr defTabSz="971557" fontAlgn="ctr">
              <a:defRPr/>
            </a:pPr>
            <a:r>
              <a:rPr lang="en-US"/>
              <a:t>9 Risk Management will rank final scores of each division.</a:t>
            </a:r>
          </a:p>
          <a:p>
            <a:pPr rtl="0" eaLnBrk="1" fontAlgn="ctr" latinLnBrk="0" hangingPunct="1"/>
            <a:r>
              <a:rPr lang="en-US"/>
              <a:t>10 The division with the highest total points earned will be selected as the Safety Award Winner for the Quarter/Year.</a:t>
            </a:r>
          </a:p>
        </p:txBody>
      </p:sp>
      <p:sp>
        <p:nvSpPr>
          <p:cNvPr id="4" name="Slide Number Placeholder 3"/>
          <p:cNvSpPr>
            <a:spLocks noGrp="1"/>
          </p:cNvSpPr>
          <p:nvPr>
            <p:ph type="sldNum" sz="quarter" idx="10"/>
          </p:nvPr>
        </p:nvSpPr>
        <p:spPr/>
        <p:txBody>
          <a:bodyPr/>
          <a:lstStyle/>
          <a:p>
            <a:pPr defTabSz="965449">
              <a:defRPr/>
            </a:pPr>
            <a:fld id="{9C88B42D-5CAE-431E-8D77-2EAC076C5FDF}" type="slidenum">
              <a:rPr lang="en-US">
                <a:solidFill>
                  <a:srgbClr val="000000"/>
                </a:solidFill>
                <a:latin typeface="Calibri" panose="020F0502020204030204"/>
              </a:rPr>
              <a:pPr defTabSz="965449">
                <a:defRPr/>
              </a:pPr>
              <a:t>49</a:t>
            </a:fld>
            <a:endParaRPr lang="en-US">
              <a:solidFill>
                <a:srgbClr val="000000"/>
              </a:solidFill>
              <a:latin typeface="Calibri" panose="020F0502020204030204"/>
            </a:endParaRPr>
          </a:p>
        </p:txBody>
      </p:sp>
    </p:spTree>
    <p:extLst>
      <p:ext uri="{BB962C8B-B14F-4D97-AF65-F5344CB8AC3E}">
        <p14:creationId xmlns:p14="http://schemas.microsoft.com/office/powerpoint/2010/main" val="236403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69481">
              <a:defRPr sz="2800">
                <a:solidFill>
                  <a:srgbClr val="000099"/>
                </a:solidFill>
                <a:latin typeface="Arial" panose="020B0604020202020204" pitchFamily="34" charset="0"/>
              </a:defRPr>
            </a:lvl1pPr>
            <a:lvl2pPr marL="938793" indent="-361076" defTabSz="1169481">
              <a:defRPr sz="2800">
                <a:solidFill>
                  <a:srgbClr val="000099"/>
                </a:solidFill>
                <a:latin typeface="Arial" panose="020B0604020202020204" pitchFamily="34" charset="0"/>
              </a:defRPr>
            </a:lvl2pPr>
            <a:lvl3pPr marL="1444299" indent="-288860" defTabSz="1169481">
              <a:defRPr sz="2800">
                <a:solidFill>
                  <a:srgbClr val="000099"/>
                </a:solidFill>
                <a:latin typeface="Arial" panose="020B0604020202020204" pitchFamily="34" charset="0"/>
              </a:defRPr>
            </a:lvl3pPr>
            <a:lvl4pPr marL="2022020" indent="-288860" defTabSz="1169481">
              <a:defRPr sz="2800">
                <a:solidFill>
                  <a:srgbClr val="000099"/>
                </a:solidFill>
                <a:latin typeface="Arial" panose="020B0604020202020204" pitchFamily="34" charset="0"/>
              </a:defRPr>
            </a:lvl4pPr>
            <a:lvl5pPr marL="2599738" indent="-288860" defTabSz="1169481">
              <a:defRPr sz="2800">
                <a:solidFill>
                  <a:srgbClr val="000099"/>
                </a:solidFill>
                <a:latin typeface="Arial" panose="020B0604020202020204" pitchFamily="34" charset="0"/>
              </a:defRPr>
            </a:lvl5pPr>
            <a:lvl6pPr marL="3177461" indent="-288860" defTabSz="1169481" eaLnBrk="0" fontAlgn="base" hangingPunct="0">
              <a:spcBef>
                <a:spcPct val="0"/>
              </a:spcBef>
              <a:spcAft>
                <a:spcPct val="0"/>
              </a:spcAft>
              <a:defRPr sz="2800">
                <a:solidFill>
                  <a:srgbClr val="000099"/>
                </a:solidFill>
                <a:latin typeface="Arial" panose="020B0604020202020204" pitchFamily="34" charset="0"/>
              </a:defRPr>
            </a:lvl6pPr>
            <a:lvl7pPr marL="3755181" indent="-288860" defTabSz="1169481" eaLnBrk="0" fontAlgn="base" hangingPunct="0">
              <a:spcBef>
                <a:spcPct val="0"/>
              </a:spcBef>
              <a:spcAft>
                <a:spcPct val="0"/>
              </a:spcAft>
              <a:defRPr sz="2800">
                <a:solidFill>
                  <a:srgbClr val="000099"/>
                </a:solidFill>
                <a:latin typeface="Arial" panose="020B0604020202020204" pitchFamily="34" charset="0"/>
              </a:defRPr>
            </a:lvl7pPr>
            <a:lvl8pPr marL="4332898" indent="-288860" defTabSz="1169481" eaLnBrk="0" fontAlgn="base" hangingPunct="0">
              <a:spcBef>
                <a:spcPct val="0"/>
              </a:spcBef>
              <a:spcAft>
                <a:spcPct val="0"/>
              </a:spcAft>
              <a:defRPr sz="2800">
                <a:solidFill>
                  <a:srgbClr val="000099"/>
                </a:solidFill>
                <a:latin typeface="Arial" panose="020B0604020202020204" pitchFamily="34" charset="0"/>
              </a:defRPr>
            </a:lvl8pPr>
            <a:lvl9pPr marL="4910616" indent="-288860" defTabSz="1169481" eaLnBrk="0" fontAlgn="base" hangingPunct="0">
              <a:spcBef>
                <a:spcPct val="0"/>
              </a:spcBef>
              <a:spcAft>
                <a:spcPct val="0"/>
              </a:spcAft>
              <a:defRPr sz="2800">
                <a:solidFill>
                  <a:srgbClr val="000099"/>
                </a:solidFill>
                <a:latin typeface="Arial" panose="020B0604020202020204" pitchFamily="34" charset="0"/>
              </a:defRPr>
            </a:lvl9pPr>
          </a:lstStyle>
          <a:p>
            <a:pPr fontAlgn="base">
              <a:spcBef>
                <a:spcPct val="0"/>
              </a:spcBef>
              <a:spcAft>
                <a:spcPct val="0"/>
              </a:spcAft>
              <a:defRPr/>
            </a:pPr>
            <a:fld id="{00979342-F101-4D85-9944-C28018C999AD}" type="slidenum">
              <a:rPr lang="en-US" altLang="en-US" sz="1200">
                <a:solidFill>
                  <a:srgbClr val="000000"/>
                </a:solidFill>
                <a:latin typeface="Times New Roman" panose="02020603050405020304" pitchFamily="18" charset="0"/>
              </a:rPr>
              <a:pPr fontAlgn="base">
                <a:spcBef>
                  <a:spcPct val="0"/>
                </a:spcBef>
                <a:spcAft>
                  <a:spcPct val="0"/>
                </a:spcAft>
                <a:defRPr/>
              </a:pPr>
              <a:t>50</a:t>
            </a:fld>
            <a:endParaRPr lang="en-US" altLang="en-US" sz="1200">
              <a:solidFill>
                <a:srgbClr val="000000"/>
              </a:solidFill>
              <a:latin typeface="Times New Roman" panose="02020603050405020304" pitchFamily="18" charset="0"/>
            </a:endParaRPr>
          </a:p>
        </p:txBody>
      </p:sp>
      <p:sp>
        <p:nvSpPr>
          <p:cNvPr id="326659" name="Rectangle 2"/>
          <p:cNvSpPr>
            <a:spLocks noGrp="1" noRot="1" noChangeAspect="1" noChangeArrowheads="1" noTextEdit="1"/>
          </p:cNvSpPr>
          <p:nvPr>
            <p:ph type="sldImg"/>
          </p:nvPr>
        </p:nvSpPr>
        <p:spPr>
          <a:xfrm>
            <a:off x="2033588" y="1427163"/>
            <a:ext cx="5146675" cy="3860800"/>
          </a:xfrm>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b="1">
              <a:latin typeface="Arial" panose="020B0604020202020204" pitchFamily="34" charset="0"/>
            </a:endParaRPr>
          </a:p>
        </p:txBody>
      </p:sp>
    </p:spTree>
    <p:extLst>
      <p:ext uri="{BB962C8B-B14F-4D97-AF65-F5344CB8AC3E}">
        <p14:creationId xmlns:p14="http://schemas.microsoft.com/office/powerpoint/2010/main" val="383348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61820">
              <a:defRPr sz="3000">
                <a:solidFill>
                  <a:srgbClr val="000099"/>
                </a:solidFill>
                <a:latin typeface="Arial" panose="020B0604020202020204" pitchFamily="34" charset="0"/>
              </a:defRPr>
            </a:lvl1pPr>
            <a:lvl2pPr marL="1012917" indent="-389586" defTabSz="1261820">
              <a:defRPr sz="3000">
                <a:solidFill>
                  <a:srgbClr val="000099"/>
                </a:solidFill>
                <a:latin typeface="Arial" panose="020B0604020202020204" pitchFamily="34" charset="0"/>
              </a:defRPr>
            </a:lvl2pPr>
            <a:lvl3pPr marL="1558337" indent="-311669" defTabSz="1261820">
              <a:defRPr sz="3000">
                <a:solidFill>
                  <a:srgbClr val="000099"/>
                </a:solidFill>
                <a:latin typeface="Arial" panose="020B0604020202020204" pitchFamily="34" charset="0"/>
              </a:defRPr>
            </a:lvl3pPr>
            <a:lvl4pPr marL="2181668" indent="-311669" defTabSz="1261820">
              <a:defRPr sz="3000">
                <a:solidFill>
                  <a:srgbClr val="000099"/>
                </a:solidFill>
                <a:latin typeface="Arial" panose="020B0604020202020204" pitchFamily="34" charset="0"/>
              </a:defRPr>
            </a:lvl4pPr>
            <a:lvl5pPr marL="2805003" indent="-311669" defTabSz="1261820">
              <a:defRPr sz="3000">
                <a:solidFill>
                  <a:srgbClr val="000099"/>
                </a:solidFill>
                <a:latin typeface="Arial" panose="020B0604020202020204" pitchFamily="34" charset="0"/>
              </a:defRPr>
            </a:lvl5pPr>
            <a:lvl6pPr marL="3428340" indent="-311669" defTabSz="1261820" eaLnBrk="0" fontAlgn="base" hangingPunct="0">
              <a:spcBef>
                <a:spcPct val="0"/>
              </a:spcBef>
              <a:spcAft>
                <a:spcPct val="0"/>
              </a:spcAft>
              <a:defRPr sz="3000">
                <a:solidFill>
                  <a:srgbClr val="000099"/>
                </a:solidFill>
                <a:latin typeface="Arial" panose="020B0604020202020204" pitchFamily="34" charset="0"/>
              </a:defRPr>
            </a:lvl6pPr>
            <a:lvl7pPr marL="4051673" indent="-311669" defTabSz="1261820" eaLnBrk="0" fontAlgn="base" hangingPunct="0">
              <a:spcBef>
                <a:spcPct val="0"/>
              </a:spcBef>
              <a:spcAft>
                <a:spcPct val="0"/>
              </a:spcAft>
              <a:defRPr sz="3000">
                <a:solidFill>
                  <a:srgbClr val="000099"/>
                </a:solidFill>
                <a:latin typeface="Arial" panose="020B0604020202020204" pitchFamily="34" charset="0"/>
              </a:defRPr>
            </a:lvl7pPr>
            <a:lvl8pPr marL="4675010" indent="-311669" defTabSz="1261820" eaLnBrk="0" fontAlgn="base" hangingPunct="0">
              <a:spcBef>
                <a:spcPct val="0"/>
              </a:spcBef>
              <a:spcAft>
                <a:spcPct val="0"/>
              </a:spcAft>
              <a:defRPr sz="3000">
                <a:solidFill>
                  <a:srgbClr val="000099"/>
                </a:solidFill>
                <a:latin typeface="Arial" panose="020B0604020202020204" pitchFamily="34" charset="0"/>
              </a:defRPr>
            </a:lvl8pPr>
            <a:lvl9pPr marL="5298341" indent="-311669" defTabSz="1261820" eaLnBrk="0" fontAlgn="base" hangingPunct="0">
              <a:spcBef>
                <a:spcPct val="0"/>
              </a:spcBef>
              <a:spcAft>
                <a:spcPct val="0"/>
              </a:spcAft>
              <a:defRPr sz="3000">
                <a:solidFill>
                  <a:srgbClr val="000099"/>
                </a:solidFill>
                <a:latin typeface="Arial" panose="020B0604020202020204" pitchFamily="34" charset="0"/>
              </a:defRPr>
            </a:lvl9pPr>
          </a:lstStyle>
          <a:p>
            <a:pPr fontAlgn="base">
              <a:spcBef>
                <a:spcPct val="0"/>
              </a:spcBef>
              <a:spcAft>
                <a:spcPct val="0"/>
              </a:spcAft>
              <a:defRPr/>
            </a:pPr>
            <a:fld id="{723002B9-D640-4618-A74D-5C0521026919}" type="slidenum">
              <a:rPr lang="en-US" altLang="en-US" sz="1200">
                <a:solidFill>
                  <a:srgbClr val="000000"/>
                </a:solidFill>
                <a:latin typeface="Times New Roman" panose="02020603050405020304" pitchFamily="18" charset="0"/>
              </a:rPr>
              <a:pPr fontAlgn="base">
                <a:spcBef>
                  <a:spcPct val="0"/>
                </a:spcBef>
                <a:spcAft>
                  <a:spcPct val="0"/>
                </a:spcAft>
                <a:defRPr/>
              </a:pPr>
              <a:t>7</a:t>
            </a:fld>
            <a:endParaRPr lang="en-US" altLang="en-US" sz="1200">
              <a:solidFill>
                <a:srgbClr val="000000"/>
              </a:solidFill>
              <a:latin typeface="Times New Roman" panose="02020603050405020304" pitchFamily="18" charset="0"/>
            </a:endParaRPr>
          </a:p>
        </p:txBody>
      </p:sp>
      <p:sp>
        <p:nvSpPr>
          <p:cNvPr id="198659" name="Rectangle 2"/>
          <p:cNvSpPr>
            <a:spLocks noGrp="1" noRot="1" noChangeAspect="1" noChangeArrowheads="1" noTextEdit="1"/>
          </p:cNvSpPr>
          <p:nvPr>
            <p:ph type="sldImg"/>
          </p:nvPr>
        </p:nvSpPr>
        <p:spPr>
          <a:xfrm>
            <a:off x="2211388" y="1498600"/>
            <a:ext cx="5405437" cy="4054475"/>
          </a:xfrm>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a:latin typeface="Arial" panose="020B0604020202020204" pitchFamily="34" charset="0"/>
            </a:endParaRPr>
          </a:p>
        </p:txBody>
      </p:sp>
    </p:spTree>
    <p:extLst>
      <p:ext uri="{BB962C8B-B14F-4D97-AF65-F5344CB8AC3E}">
        <p14:creationId xmlns:p14="http://schemas.microsoft.com/office/powerpoint/2010/main" val="83703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36685">
              <a:defRPr sz="3000">
                <a:solidFill>
                  <a:srgbClr val="000099"/>
                </a:solidFill>
                <a:latin typeface="Arial" panose="020B0604020202020204" pitchFamily="34" charset="0"/>
              </a:defRPr>
            </a:lvl1pPr>
            <a:lvl2pPr marL="992742" indent="-381824" defTabSz="1236685">
              <a:defRPr sz="3000">
                <a:solidFill>
                  <a:srgbClr val="000099"/>
                </a:solidFill>
                <a:latin typeface="Arial" panose="020B0604020202020204" pitchFamily="34" charset="0"/>
              </a:defRPr>
            </a:lvl2pPr>
            <a:lvl3pPr marL="1527297" indent="-305458" defTabSz="1236685">
              <a:defRPr sz="3000">
                <a:solidFill>
                  <a:srgbClr val="000099"/>
                </a:solidFill>
                <a:latin typeface="Arial" panose="020B0604020202020204" pitchFamily="34" charset="0"/>
              </a:defRPr>
            </a:lvl3pPr>
            <a:lvl4pPr marL="2138214" indent="-305458" defTabSz="1236685">
              <a:defRPr sz="3000">
                <a:solidFill>
                  <a:srgbClr val="000099"/>
                </a:solidFill>
                <a:latin typeface="Arial" panose="020B0604020202020204" pitchFamily="34" charset="0"/>
              </a:defRPr>
            </a:lvl4pPr>
            <a:lvl5pPr marL="2749132" indent="-305458" defTabSz="1236685">
              <a:defRPr sz="3000">
                <a:solidFill>
                  <a:srgbClr val="000099"/>
                </a:solidFill>
                <a:latin typeface="Arial" panose="020B0604020202020204" pitchFamily="34" charset="0"/>
              </a:defRPr>
            </a:lvl5pPr>
            <a:lvl6pPr marL="3360049" indent="-305458" defTabSz="1236685" eaLnBrk="0" fontAlgn="base" hangingPunct="0">
              <a:spcBef>
                <a:spcPct val="0"/>
              </a:spcBef>
              <a:spcAft>
                <a:spcPct val="0"/>
              </a:spcAft>
              <a:defRPr sz="3000">
                <a:solidFill>
                  <a:srgbClr val="000099"/>
                </a:solidFill>
                <a:latin typeface="Arial" panose="020B0604020202020204" pitchFamily="34" charset="0"/>
              </a:defRPr>
            </a:lvl6pPr>
            <a:lvl7pPr marL="3970970" indent="-305458" defTabSz="1236685" eaLnBrk="0" fontAlgn="base" hangingPunct="0">
              <a:spcBef>
                <a:spcPct val="0"/>
              </a:spcBef>
              <a:spcAft>
                <a:spcPct val="0"/>
              </a:spcAft>
              <a:defRPr sz="3000">
                <a:solidFill>
                  <a:srgbClr val="000099"/>
                </a:solidFill>
                <a:latin typeface="Arial" panose="020B0604020202020204" pitchFamily="34" charset="0"/>
              </a:defRPr>
            </a:lvl7pPr>
            <a:lvl8pPr marL="4581886" indent="-305458" defTabSz="1236685" eaLnBrk="0" fontAlgn="base" hangingPunct="0">
              <a:spcBef>
                <a:spcPct val="0"/>
              </a:spcBef>
              <a:spcAft>
                <a:spcPct val="0"/>
              </a:spcAft>
              <a:defRPr sz="3000">
                <a:solidFill>
                  <a:srgbClr val="000099"/>
                </a:solidFill>
                <a:latin typeface="Arial" panose="020B0604020202020204" pitchFamily="34" charset="0"/>
              </a:defRPr>
            </a:lvl8pPr>
            <a:lvl9pPr marL="5192802" indent="-305458" defTabSz="1236685" eaLnBrk="0" fontAlgn="base" hangingPunct="0">
              <a:spcBef>
                <a:spcPct val="0"/>
              </a:spcBef>
              <a:spcAft>
                <a:spcPct val="0"/>
              </a:spcAft>
              <a:defRPr sz="3000">
                <a:solidFill>
                  <a:srgbClr val="000099"/>
                </a:solidFill>
                <a:latin typeface="Arial" panose="020B0604020202020204" pitchFamily="34" charset="0"/>
              </a:defRPr>
            </a:lvl9pPr>
          </a:lstStyle>
          <a:p>
            <a:fld id="{3CF2FCF8-F1D3-42EE-A02B-FE45C4C94A4C}" type="slidenum">
              <a:rPr lang="en-US" altLang="en-US" sz="1200">
                <a:solidFill>
                  <a:srgbClr val="000000"/>
                </a:solidFill>
                <a:latin typeface="Times New Roman" panose="02020603050405020304" pitchFamily="18" charset="0"/>
              </a:rPr>
              <a:pPr/>
              <a:t>8</a:t>
            </a:fld>
            <a:endParaRPr lang="en-US" altLang="en-US" sz="1200">
              <a:solidFill>
                <a:srgbClr val="000000"/>
              </a:solidFill>
              <a:latin typeface="Times New Roman" panose="02020603050405020304" pitchFamily="18" charset="0"/>
            </a:endParaRPr>
          </a:p>
        </p:txBody>
      </p:sp>
      <p:sp>
        <p:nvSpPr>
          <p:cNvPr id="200707" name="Rectangle 3074"/>
          <p:cNvSpPr>
            <a:spLocks noGrp="1" noRot="1" noChangeAspect="1" noChangeArrowheads="1" noTextEdit="1"/>
          </p:cNvSpPr>
          <p:nvPr>
            <p:ph type="sldImg"/>
          </p:nvPr>
        </p:nvSpPr>
        <p:spPr>
          <a:xfrm>
            <a:off x="1919288" y="901700"/>
            <a:ext cx="5995987" cy="4497388"/>
          </a:xfrm>
          <a:ln/>
        </p:spPr>
      </p:sp>
      <p:sp>
        <p:nvSpPr>
          <p:cNvPr id="200708"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solidFill>
                  <a:schemeClr val="tx1"/>
                </a:solidFill>
                <a:latin typeface="Arial" panose="020B0604020202020204" pitchFamily="34" charset="0"/>
              </a:rPr>
              <a:t>This</a:t>
            </a:r>
            <a:r>
              <a:rPr lang="en-US" altLang="en-US" b="1" baseline="0">
                <a:solidFill>
                  <a:schemeClr val="tx1"/>
                </a:solidFill>
                <a:latin typeface="Arial" panose="020B0604020202020204" pitchFamily="34" charset="0"/>
              </a:rPr>
              <a:t> information includes data from the following inspections performed for FY22:</a:t>
            </a:r>
          </a:p>
          <a:p>
            <a:pPr eaLnBrk="1" hangingPunct="1"/>
            <a:endParaRPr lang="en-US" altLang="en-US" b="1" baseline="0">
              <a:solidFill>
                <a:schemeClr val="tx1"/>
              </a:solidFill>
              <a:latin typeface="Arial" panose="020B0604020202020204" pitchFamily="34" charset="0"/>
            </a:endParaRPr>
          </a:p>
          <a:p>
            <a:pPr marL="228750" indent="-228750" defTabSz="1220004">
              <a:buFont typeface="Arial" panose="020B0604020202020204" pitchFamily="34" charset="0"/>
              <a:buChar char="•"/>
              <a:defRPr/>
            </a:pPr>
            <a:r>
              <a:rPr lang="en-US" altLang="en-US" b="1" baseline="0">
                <a:solidFill>
                  <a:schemeClr val="tx1"/>
                </a:solidFill>
                <a:latin typeface="Arial" panose="020B0604020202020204" pitchFamily="34" charset="0"/>
              </a:rPr>
              <a:t>1</a:t>
            </a:r>
            <a:r>
              <a:rPr lang="en-US" altLang="en-US" b="1" baseline="30000">
                <a:solidFill>
                  <a:schemeClr val="tx1"/>
                </a:solidFill>
                <a:latin typeface="Arial" panose="020B0604020202020204" pitchFamily="34" charset="0"/>
              </a:rPr>
              <a:t>st</a:t>
            </a:r>
            <a:r>
              <a:rPr lang="en-US" altLang="en-US" b="1" baseline="0">
                <a:solidFill>
                  <a:schemeClr val="tx1"/>
                </a:solidFill>
                <a:latin typeface="Arial" panose="020B0604020202020204" pitchFamily="34" charset="0"/>
              </a:rPr>
              <a:t> </a:t>
            </a:r>
            <a:r>
              <a:rPr lang="en-US" altLang="en-US" b="1" baseline="0" err="1">
                <a:solidFill>
                  <a:schemeClr val="tx1"/>
                </a:solidFill>
                <a:latin typeface="Arial" panose="020B0604020202020204" pitchFamily="34" charset="0"/>
              </a:rPr>
              <a:t>Qtr</a:t>
            </a:r>
            <a:r>
              <a:rPr lang="en-US" altLang="en-US" b="1" baseline="0">
                <a:solidFill>
                  <a:schemeClr val="tx1"/>
                </a:solidFill>
                <a:latin typeface="Arial" panose="020B0604020202020204" pitchFamily="34" charset="0"/>
              </a:rPr>
              <a:t> – 15 small tenants, I&amp;E, and MCCS</a:t>
            </a:r>
          </a:p>
          <a:p>
            <a:endParaRPr lang="en-US" altLang="en-US" b="1" baseline="0">
              <a:solidFill>
                <a:schemeClr val="tx1"/>
              </a:solidFill>
              <a:latin typeface="Arial" panose="020B0604020202020204" pitchFamily="34" charset="0"/>
            </a:endParaRPr>
          </a:p>
          <a:p>
            <a:pPr marL="228750" indent="-228750" defTabSz="1220004">
              <a:buFont typeface="Arial" panose="020B0604020202020204" pitchFamily="34" charset="0"/>
              <a:buChar char="•"/>
              <a:defRPr/>
            </a:pPr>
            <a:r>
              <a:rPr lang="en-US" altLang="en-US" b="1" baseline="0">
                <a:solidFill>
                  <a:schemeClr val="tx1"/>
                </a:solidFill>
                <a:latin typeface="Arial" panose="020B0604020202020204" pitchFamily="34" charset="0"/>
              </a:rPr>
              <a:t>2</a:t>
            </a:r>
            <a:r>
              <a:rPr lang="en-US" altLang="en-US" b="1" baseline="30000">
                <a:solidFill>
                  <a:schemeClr val="tx1"/>
                </a:solidFill>
                <a:latin typeface="Arial" panose="020B0604020202020204" pitchFamily="34" charset="0"/>
              </a:rPr>
              <a:t>nd</a:t>
            </a:r>
            <a:r>
              <a:rPr lang="en-US" altLang="en-US" b="1" baseline="0">
                <a:solidFill>
                  <a:schemeClr val="tx1"/>
                </a:solidFill>
                <a:latin typeface="Arial" panose="020B0604020202020204" pitchFamily="34" charset="0"/>
              </a:rPr>
              <a:t> </a:t>
            </a:r>
            <a:r>
              <a:rPr lang="en-US" altLang="en-US" b="1" baseline="0" err="1">
                <a:solidFill>
                  <a:schemeClr val="tx1"/>
                </a:solidFill>
                <a:latin typeface="Arial" panose="020B0604020202020204" pitchFamily="34" charset="0"/>
              </a:rPr>
              <a:t>Qtr</a:t>
            </a:r>
            <a:r>
              <a:rPr lang="en-US" altLang="en-US" b="1" baseline="0">
                <a:solidFill>
                  <a:schemeClr val="tx1"/>
                </a:solidFill>
                <a:latin typeface="Arial" panose="020B0604020202020204" pitchFamily="34" charset="0"/>
              </a:rPr>
              <a:t> – PSD, HQ CO, Special Staff, OTD, Comptroller, Manpower, CISD, MCCS, PPA, and </a:t>
            </a:r>
            <a:r>
              <a:rPr lang="en-US" altLang="en-US" b="1" baseline="0" err="1">
                <a:solidFill>
                  <a:schemeClr val="tx1"/>
                </a:solidFill>
                <a:latin typeface="Arial" panose="020B0604020202020204" pitchFamily="34" charset="0"/>
              </a:rPr>
              <a:t>PowerWorks</a:t>
            </a:r>
            <a:r>
              <a:rPr lang="en-US" altLang="en-US" b="1" baseline="0">
                <a:solidFill>
                  <a:schemeClr val="tx1"/>
                </a:solidFill>
                <a:latin typeface="Arial" panose="020B0604020202020204" pitchFamily="34" charset="0"/>
              </a:rPr>
              <a:t>.</a:t>
            </a:r>
          </a:p>
          <a:p>
            <a:endParaRPr lang="en-US" altLang="en-US" b="1" baseline="0">
              <a:solidFill>
                <a:schemeClr val="tx1"/>
              </a:solidFill>
              <a:latin typeface="Arial" panose="020B0604020202020204" pitchFamily="34" charset="0"/>
            </a:endParaRPr>
          </a:p>
          <a:p>
            <a:pPr marL="228750" indent="-228750">
              <a:buFont typeface="Arial" panose="020B0604020202020204" pitchFamily="34" charset="0"/>
              <a:buChar char="•"/>
            </a:pPr>
            <a:r>
              <a:rPr lang="en-US" altLang="en-US" b="1" baseline="0">
                <a:solidFill>
                  <a:schemeClr val="tx1"/>
                </a:solidFill>
                <a:latin typeface="Arial" panose="020B0604020202020204" pitchFamily="34" charset="0"/>
              </a:rPr>
              <a:t>3</a:t>
            </a:r>
            <a:r>
              <a:rPr lang="en-US" altLang="en-US" b="1" baseline="30000">
                <a:solidFill>
                  <a:schemeClr val="tx1"/>
                </a:solidFill>
                <a:latin typeface="Arial" panose="020B0604020202020204" pitchFamily="34" charset="0"/>
              </a:rPr>
              <a:t>rd</a:t>
            </a:r>
            <a:r>
              <a:rPr lang="en-US" altLang="en-US" b="1" baseline="0">
                <a:solidFill>
                  <a:schemeClr val="tx1"/>
                </a:solidFill>
                <a:latin typeface="Arial" panose="020B0604020202020204" pitchFamily="34" charset="0"/>
              </a:rPr>
              <a:t> </a:t>
            </a:r>
            <a:r>
              <a:rPr lang="en-US" altLang="en-US" b="1" baseline="0" err="1">
                <a:solidFill>
                  <a:schemeClr val="tx1"/>
                </a:solidFill>
                <a:latin typeface="Arial" panose="020B0604020202020204" pitchFamily="34" charset="0"/>
              </a:rPr>
              <a:t>Qtr</a:t>
            </a:r>
            <a:r>
              <a:rPr lang="en-US" altLang="en-US" b="1" baseline="0">
                <a:solidFill>
                  <a:schemeClr val="tx1"/>
                </a:solidFill>
                <a:latin typeface="Arial" panose="020B0604020202020204" pitchFamily="34" charset="0"/>
              </a:rPr>
              <a:t> – LSD, MFSC, and DLA; </a:t>
            </a:r>
            <a:r>
              <a:rPr lang="en-US" altLang="en-US" b="0" i="1" baseline="0">
                <a:solidFill>
                  <a:schemeClr val="tx1"/>
                </a:solidFill>
                <a:latin typeface="Arial" panose="020B0604020202020204" pitchFamily="34" charset="0"/>
              </a:rPr>
              <a:t>pending  CDC, and I&amp;E.</a:t>
            </a:r>
            <a:r>
              <a:rPr lang="en-US" altLang="en-US" b="1" baseline="0">
                <a:solidFill>
                  <a:schemeClr val="tx1"/>
                </a:solidFill>
                <a:latin typeface="Arial" panose="020B0604020202020204" pitchFamily="34" charset="0"/>
              </a:rPr>
              <a:t>	</a:t>
            </a:r>
          </a:p>
          <a:p>
            <a:pPr marL="228750" indent="-228750">
              <a:buFont typeface="Arial" panose="020B0604020202020204" pitchFamily="34" charset="0"/>
              <a:buChar char="•"/>
            </a:pPr>
            <a:endParaRPr lang="en-US" altLang="en-US" b="1" baseline="0">
              <a:solidFill>
                <a:schemeClr val="tx1"/>
              </a:solidFill>
              <a:latin typeface="Arial" panose="020B0604020202020204" pitchFamily="34" charset="0"/>
            </a:endParaRPr>
          </a:p>
          <a:p>
            <a:pPr marL="228750" indent="-228750">
              <a:buFont typeface="Arial" panose="020B0604020202020204" pitchFamily="34" charset="0"/>
              <a:buChar char="•"/>
            </a:pPr>
            <a:r>
              <a:rPr lang="en-US" altLang="en-US" b="1" baseline="0">
                <a:solidFill>
                  <a:schemeClr val="tx1"/>
                </a:solidFill>
                <a:latin typeface="Arial" panose="020B0604020202020204" pitchFamily="34" charset="0"/>
              </a:rPr>
              <a:t>4</a:t>
            </a:r>
            <a:r>
              <a:rPr lang="en-US" altLang="en-US" b="1" baseline="30000">
                <a:solidFill>
                  <a:schemeClr val="tx1"/>
                </a:solidFill>
                <a:latin typeface="Arial" panose="020B0604020202020204" pitchFamily="34" charset="0"/>
              </a:rPr>
              <a:t>th</a:t>
            </a:r>
            <a:r>
              <a:rPr lang="en-US" altLang="en-US" b="1" baseline="0">
                <a:solidFill>
                  <a:schemeClr val="tx1"/>
                </a:solidFill>
                <a:latin typeface="Arial" panose="020B0604020202020204" pitchFamily="34" charset="0"/>
              </a:rPr>
              <a:t> </a:t>
            </a:r>
            <a:r>
              <a:rPr lang="en-US" altLang="en-US" b="1" baseline="0" err="1">
                <a:solidFill>
                  <a:schemeClr val="tx1"/>
                </a:solidFill>
                <a:latin typeface="Arial" panose="020B0604020202020204" pitchFamily="34" charset="0"/>
              </a:rPr>
              <a:t>Qtr</a:t>
            </a:r>
            <a:r>
              <a:rPr lang="en-US" altLang="en-US" b="1" baseline="0">
                <a:solidFill>
                  <a:schemeClr val="tx1"/>
                </a:solidFill>
                <a:latin typeface="Arial" panose="020B0604020202020204" pitchFamily="34" charset="0"/>
              </a:rPr>
              <a:t> –</a:t>
            </a:r>
          </a:p>
          <a:p>
            <a:pPr marL="228750" indent="-228750">
              <a:buFont typeface="Arial" panose="020B0604020202020204" pitchFamily="34" charset="0"/>
              <a:buChar char="•"/>
            </a:pPr>
            <a:endParaRPr lang="en-US" altLang="en-US" b="1" baseline="0">
              <a:solidFill>
                <a:schemeClr val="tx1"/>
              </a:solidFill>
              <a:latin typeface="Arial" panose="020B0604020202020204" pitchFamily="34" charset="0"/>
            </a:endParaRPr>
          </a:p>
          <a:p>
            <a:r>
              <a:rPr lang="en-US" altLang="en-US" b="1" baseline="0">
                <a:solidFill>
                  <a:schemeClr val="tx1"/>
                </a:solidFill>
                <a:latin typeface="Arial" panose="020B0604020202020204" pitchFamily="34" charset="0"/>
              </a:rPr>
              <a:t>This information includes data from the following inspections performed in FY23</a:t>
            </a:r>
          </a:p>
          <a:p>
            <a:pPr marL="228750" indent="-228750">
              <a:buFont typeface="Arial" panose="020B0604020202020204" pitchFamily="34" charset="0"/>
              <a:buChar char="•"/>
            </a:pPr>
            <a:endParaRPr lang="en-US" altLang="en-US" b="1" baseline="0">
              <a:solidFill>
                <a:schemeClr val="tx1"/>
              </a:solidFill>
              <a:latin typeface="Arial" panose="020B0604020202020204" pitchFamily="34" charset="0"/>
            </a:endParaRPr>
          </a:p>
          <a:p>
            <a:pPr marL="228750" indent="-228750">
              <a:buFont typeface="Arial" panose="020B0604020202020204" pitchFamily="34" charset="0"/>
              <a:buChar char="•"/>
            </a:pPr>
            <a:r>
              <a:rPr lang="en-US" altLang="en-US" b="1" baseline="0">
                <a:solidFill>
                  <a:schemeClr val="tx1"/>
                </a:solidFill>
                <a:latin typeface="Arial" panose="020B0604020202020204" pitchFamily="34" charset="0"/>
              </a:rPr>
              <a:t>1</a:t>
            </a:r>
            <a:r>
              <a:rPr lang="en-US" altLang="en-US" b="1" baseline="30000">
                <a:solidFill>
                  <a:schemeClr val="tx1"/>
                </a:solidFill>
                <a:latin typeface="Arial" panose="020B0604020202020204" pitchFamily="34" charset="0"/>
              </a:rPr>
              <a:t>st</a:t>
            </a:r>
            <a:r>
              <a:rPr lang="en-US" altLang="en-US" b="1" baseline="0">
                <a:solidFill>
                  <a:schemeClr val="tx1"/>
                </a:solidFill>
                <a:latin typeface="Arial" panose="020B0604020202020204" pitchFamily="34" charset="0"/>
              </a:rPr>
              <a:t> Quarter – CDC, I&amp;E, LSD, MARCORLOGCOM, 15 Small Tenants</a:t>
            </a:r>
            <a:endParaRPr lang="en-US" altLang="en-US" b="1">
              <a:solidFill>
                <a:schemeClr val="tx1"/>
              </a:solidFill>
              <a:latin typeface="Arial" panose="020B0604020202020204" pitchFamily="34" charset="0"/>
            </a:endParaRPr>
          </a:p>
          <a:p>
            <a:pPr eaLnBrk="1" hangingPunct="1"/>
            <a:endParaRPr lang="en-US" altLang="en-US" b="1">
              <a:solidFill>
                <a:schemeClr val="tx1"/>
              </a:solidFill>
              <a:latin typeface="Arial" panose="020B0604020202020204" pitchFamily="34" charset="0"/>
            </a:endParaRPr>
          </a:p>
        </p:txBody>
      </p:sp>
    </p:spTree>
    <p:extLst>
      <p:ext uri="{BB962C8B-B14F-4D97-AF65-F5344CB8AC3E}">
        <p14:creationId xmlns:p14="http://schemas.microsoft.com/office/powerpoint/2010/main" val="13782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36685">
              <a:defRPr sz="3000">
                <a:solidFill>
                  <a:srgbClr val="000099"/>
                </a:solidFill>
                <a:latin typeface="Arial" panose="020B0604020202020204" pitchFamily="34" charset="0"/>
              </a:defRPr>
            </a:lvl1pPr>
            <a:lvl2pPr marL="992742" indent="-381824" defTabSz="1236685">
              <a:defRPr sz="3000">
                <a:solidFill>
                  <a:srgbClr val="000099"/>
                </a:solidFill>
                <a:latin typeface="Arial" panose="020B0604020202020204" pitchFamily="34" charset="0"/>
              </a:defRPr>
            </a:lvl2pPr>
            <a:lvl3pPr marL="1527297" indent="-305458" defTabSz="1236685">
              <a:defRPr sz="3000">
                <a:solidFill>
                  <a:srgbClr val="000099"/>
                </a:solidFill>
                <a:latin typeface="Arial" panose="020B0604020202020204" pitchFamily="34" charset="0"/>
              </a:defRPr>
            </a:lvl3pPr>
            <a:lvl4pPr marL="2138214" indent="-305458" defTabSz="1236685">
              <a:defRPr sz="3000">
                <a:solidFill>
                  <a:srgbClr val="000099"/>
                </a:solidFill>
                <a:latin typeface="Arial" panose="020B0604020202020204" pitchFamily="34" charset="0"/>
              </a:defRPr>
            </a:lvl4pPr>
            <a:lvl5pPr marL="2749132" indent="-305458" defTabSz="1236685">
              <a:defRPr sz="3000">
                <a:solidFill>
                  <a:srgbClr val="000099"/>
                </a:solidFill>
                <a:latin typeface="Arial" panose="020B0604020202020204" pitchFamily="34" charset="0"/>
              </a:defRPr>
            </a:lvl5pPr>
            <a:lvl6pPr marL="3360049" indent="-305458" defTabSz="1236685" eaLnBrk="0" fontAlgn="base" hangingPunct="0">
              <a:spcBef>
                <a:spcPct val="0"/>
              </a:spcBef>
              <a:spcAft>
                <a:spcPct val="0"/>
              </a:spcAft>
              <a:defRPr sz="3000">
                <a:solidFill>
                  <a:srgbClr val="000099"/>
                </a:solidFill>
                <a:latin typeface="Arial" panose="020B0604020202020204" pitchFamily="34" charset="0"/>
              </a:defRPr>
            </a:lvl6pPr>
            <a:lvl7pPr marL="3970970" indent="-305458" defTabSz="1236685" eaLnBrk="0" fontAlgn="base" hangingPunct="0">
              <a:spcBef>
                <a:spcPct val="0"/>
              </a:spcBef>
              <a:spcAft>
                <a:spcPct val="0"/>
              </a:spcAft>
              <a:defRPr sz="3000">
                <a:solidFill>
                  <a:srgbClr val="000099"/>
                </a:solidFill>
                <a:latin typeface="Arial" panose="020B0604020202020204" pitchFamily="34" charset="0"/>
              </a:defRPr>
            </a:lvl7pPr>
            <a:lvl8pPr marL="4581886" indent="-305458" defTabSz="1236685" eaLnBrk="0" fontAlgn="base" hangingPunct="0">
              <a:spcBef>
                <a:spcPct val="0"/>
              </a:spcBef>
              <a:spcAft>
                <a:spcPct val="0"/>
              </a:spcAft>
              <a:defRPr sz="3000">
                <a:solidFill>
                  <a:srgbClr val="000099"/>
                </a:solidFill>
                <a:latin typeface="Arial" panose="020B0604020202020204" pitchFamily="34" charset="0"/>
              </a:defRPr>
            </a:lvl8pPr>
            <a:lvl9pPr marL="5192802" indent="-305458" defTabSz="1236685" eaLnBrk="0" fontAlgn="base" hangingPunct="0">
              <a:spcBef>
                <a:spcPct val="0"/>
              </a:spcBef>
              <a:spcAft>
                <a:spcPct val="0"/>
              </a:spcAft>
              <a:defRPr sz="3000">
                <a:solidFill>
                  <a:srgbClr val="000099"/>
                </a:solidFill>
                <a:latin typeface="Arial" panose="020B0604020202020204" pitchFamily="34" charset="0"/>
              </a:defRPr>
            </a:lvl9pPr>
          </a:lstStyle>
          <a:p>
            <a:fld id="{D860CC5A-3689-4F38-B8C1-3808FF06C038}" type="slidenum">
              <a:rPr lang="en-US" altLang="en-US" sz="1200">
                <a:solidFill>
                  <a:srgbClr val="000000"/>
                </a:solidFill>
                <a:latin typeface="Times New Roman" panose="02020603050405020304" pitchFamily="18" charset="0"/>
              </a:rPr>
              <a:pPr/>
              <a:t>9</a:t>
            </a:fld>
            <a:endParaRPr lang="en-US" altLang="en-US" sz="1200">
              <a:solidFill>
                <a:srgbClr val="000000"/>
              </a:solidFill>
              <a:latin typeface="Times New Roman" panose="02020603050405020304" pitchFamily="18" charset="0"/>
            </a:endParaRPr>
          </a:p>
        </p:txBody>
      </p:sp>
      <p:sp>
        <p:nvSpPr>
          <p:cNvPr id="202755" name="Rectangle 3074"/>
          <p:cNvSpPr>
            <a:spLocks noGrp="1" noRot="1" noChangeAspect="1" noChangeArrowheads="1" noTextEdit="1"/>
          </p:cNvSpPr>
          <p:nvPr>
            <p:ph type="sldImg"/>
          </p:nvPr>
        </p:nvSpPr>
        <p:spPr>
          <a:xfrm>
            <a:off x="1919288" y="901700"/>
            <a:ext cx="5995987" cy="4497388"/>
          </a:xfrm>
          <a:ln/>
        </p:spPr>
      </p:sp>
      <p:sp>
        <p:nvSpPr>
          <p:cNvPr id="202756"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latin typeface="Arial" panose="020B0604020202020204" pitchFamily="34" charset="0"/>
              </a:rPr>
              <a:t>This information includes data from the following inspections performed for FY22:</a:t>
            </a:r>
          </a:p>
          <a:p>
            <a:pPr eaLnBrk="1" hangingPunct="1"/>
            <a:endParaRPr lang="en-US" altLang="en-US" sz="1400" b="1">
              <a:latin typeface="Arial" panose="020B0604020202020204" pitchFamily="34" charset="0"/>
            </a:endParaRPr>
          </a:p>
          <a:p>
            <a:pPr marL="228750" indent="-228750">
              <a:buFont typeface="Arial" panose="020B0604020202020204" pitchFamily="34" charset="0"/>
              <a:buChar char="•"/>
            </a:pPr>
            <a:r>
              <a:rPr lang="en-US" altLang="en-US" sz="1400" b="1">
                <a:latin typeface="Arial" panose="020B0604020202020204" pitchFamily="34" charset="0"/>
              </a:rPr>
              <a:t>1</a:t>
            </a:r>
            <a:r>
              <a:rPr lang="en-US" altLang="en-US" sz="1400" b="1" baseline="30000">
                <a:latin typeface="Arial" panose="020B0604020202020204" pitchFamily="34" charset="0"/>
              </a:rPr>
              <a:t>st</a:t>
            </a:r>
            <a:r>
              <a:rPr lang="en-US" altLang="en-US" sz="1400" b="1">
                <a:latin typeface="Arial" panose="020B0604020202020204" pitchFamily="34" charset="0"/>
              </a:rPr>
              <a:t> </a:t>
            </a:r>
            <a:r>
              <a:rPr lang="en-US" altLang="en-US" sz="1400" b="1" err="1">
                <a:latin typeface="Arial" panose="020B0604020202020204" pitchFamily="34" charset="0"/>
              </a:rPr>
              <a:t>Qtr</a:t>
            </a:r>
            <a:r>
              <a:rPr lang="en-US" altLang="en-US" sz="1400" b="1">
                <a:latin typeface="Arial" panose="020B0604020202020204" pitchFamily="34" charset="0"/>
              </a:rPr>
              <a:t> - I&amp;E and MCCS</a:t>
            </a:r>
          </a:p>
          <a:p>
            <a:endParaRPr lang="en-US" altLang="en-US" sz="1400" b="1">
              <a:latin typeface="Arial" panose="020B0604020202020204" pitchFamily="34" charset="0"/>
            </a:endParaRPr>
          </a:p>
          <a:p>
            <a:pPr marL="228750" indent="-228750">
              <a:buFont typeface="Arial" panose="020B0604020202020204" pitchFamily="34" charset="0"/>
              <a:buChar char="•"/>
            </a:pPr>
            <a:r>
              <a:rPr lang="en-US" altLang="en-US" sz="1400" b="1">
                <a:latin typeface="Arial" panose="020B0604020202020204" pitchFamily="34" charset="0"/>
              </a:rPr>
              <a:t>2</a:t>
            </a:r>
            <a:r>
              <a:rPr lang="en-US" altLang="en-US" sz="1400" b="1" baseline="30000">
                <a:latin typeface="Arial" panose="020B0604020202020204" pitchFamily="34" charset="0"/>
              </a:rPr>
              <a:t>nd</a:t>
            </a:r>
            <a:r>
              <a:rPr lang="en-US" altLang="en-US" sz="1400" b="1">
                <a:latin typeface="Arial" panose="020B0604020202020204" pitchFamily="34" charset="0"/>
              </a:rPr>
              <a:t> </a:t>
            </a:r>
            <a:r>
              <a:rPr lang="en-US" altLang="en-US" sz="1400" b="1" err="1">
                <a:latin typeface="Arial" panose="020B0604020202020204" pitchFamily="34" charset="0"/>
              </a:rPr>
              <a:t>Qtr</a:t>
            </a:r>
            <a:r>
              <a:rPr lang="en-US" altLang="en-US" sz="1400" b="1">
                <a:latin typeface="Arial" panose="020B0604020202020204" pitchFamily="34" charset="0"/>
              </a:rPr>
              <a:t> – PSD, HQ CO, Special Staff, OTD, Comptroller, Manpower, CISD, and MCCS.</a:t>
            </a:r>
          </a:p>
          <a:p>
            <a:endParaRPr lang="en-US" altLang="en-US" sz="1400" b="1">
              <a:latin typeface="Arial" panose="020B0604020202020204" pitchFamily="34" charset="0"/>
            </a:endParaRPr>
          </a:p>
          <a:p>
            <a:pPr marL="228750" indent="-228750">
              <a:buFont typeface="Arial" panose="020B0604020202020204" pitchFamily="34" charset="0"/>
              <a:buChar char="•"/>
            </a:pPr>
            <a:r>
              <a:rPr lang="en-US" altLang="en-US" sz="1400" b="1">
                <a:latin typeface="Arial" panose="020B0604020202020204" pitchFamily="34" charset="0"/>
              </a:rPr>
              <a:t>3</a:t>
            </a:r>
            <a:r>
              <a:rPr lang="en-US" altLang="en-US" sz="1400" b="1" baseline="30000">
                <a:latin typeface="Arial" panose="020B0604020202020204" pitchFamily="34" charset="0"/>
              </a:rPr>
              <a:t>rd</a:t>
            </a:r>
            <a:r>
              <a:rPr lang="en-US" altLang="en-US" sz="1400" b="1">
                <a:latin typeface="Arial" panose="020B0604020202020204" pitchFamily="34" charset="0"/>
              </a:rPr>
              <a:t> </a:t>
            </a:r>
            <a:r>
              <a:rPr lang="en-US" altLang="en-US" sz="1400" b="1" err="1">
                <a:latin typeface="Arial" panose="020B0604020202020204" pitchFamily="34" charset="0"/>
              </a:rPr>
              <a:t>Qtr</a:t>
            </a:r>
            <a:r>
              <a:rPr lang="en-US" altLang="en-US" sz="1400" b="1">
                <a:latin typeface="Arial" panose="020B0604020202020204" pitchFamily="34" charset="0"/>
              </a:rPr>
              <a:t> – DDAG, LSD, CDC (quarterly), I&amp;E </a:t>
            </a:r>
            <a:endParaRPr lang="en-US" altLang="en-US" sz="1400" i="1">
              <a:latin typeface="Arial" panose="020B0604020202020204" pitchFamily="34" charset="0"/>
            </a:endParaRPr>
          </a:p>
          <a:p>
            <a:pPr marL="228750" indent="-228750">
              <a:buFont typeface="Arial" panose="020B0604020202020204" pitchFamily="34" charset="0"/>
              <a:buChar char="•"/>
            </a:pPr>
            <a:endParaRPr lang="en-US" altLang="en-US" sz="1400" b="1">
              <a:latin typeface="Arial" panose="020B0604020202020204" pitchFamily="34" charset="0"/>
            </a:endParaRPr>
          </a:p>
          <a:p>
            <a:pPr marL="228750" indent="-228750">
              <a:buFont typeface="Arial" panose="020B0604020202020204" pitchFamily="34" charset="0"/>
              <a:buChar char="•"/>
            </a:pPr>
            <a:r>
              <a:rPr lang="en-US" altLang="en-US" sz="1400" b="1">
                <a:latin typeface="Arial" panose="020B0604020202020204" pitchFamily="34" charset="0"/>
              </a:rPr>
              <a:t>4</a:t>
            </a:r>
            <a:r>
              <a:rPr lang="en-US" altLang="en-US" sz="1400" b="1" baseline="30000">
                <a:latin typeface="Arial" panose="020B0604020202020204" pitchFamily="34" charset="0"/>
              </a:rPr>
              <a:t>th</a:t>
            </a:r>
            <a:r>
              <a:rPr lang="en-US" altLang="en-US" sz="1400" b="1">
                <a:latin typeface="Arial" panose="020B0604020202020204" pitchFamily="34" charset="0"/>
              </a:rPr>
              <a:t> </a:t>
            </a:r>
            <a:r>
              <a:rPr lang="en-US" altLang="en-US" sz="1400" b="1" err="1">
                <a:latin typeface="Arial" panose="020B0604020202020204" pitchFamily="34" charset="0"/>
              </a:rPr>
              <a:t>Qtr</a:t>
            </a:r>
            <a:r>
              <a:rPr lang="en-US" altLang="en-US" sz="1400" b="1">
                <a:latin typeface="Arial" panose="020B0604020202020204" pitchFamily="34" charset="0"/>
              </a:rPr>
              <a:t> - …	</a:t>
            </a:r>
          </a:p>
          <a:p>
            <a:pPr eaLnBrk="1" hangingPunct="1"/>
            <a:endParaRPr lang="en-US" altLang="en-US" sz="1400" b="1">
              <a:latin typeface="Arial" panose="020B0604020202020204" pitchFamily="34" charset="0"/>
            </a:endParaRPr>
          </a:p>
          <a:p>
            <a:pPr eaLnBrk="1" hangingPunct="1"/>
            <a:endParaRPr lang="en-US" altLang="en-US" sz="1400" b="1">
              <a:latin typeface="Arial" panose="020B0604020202020204" pitchFamily="34" charset="0"/>
            </a:endParaRPr>
          </a:p>
          <a:p>
            <a:pPr eaLnBrk="1" hangingPunct="1"/>
            <a:endParaRPr lang="en-US" altLang="en-US" sz="1400" b="1">
              <a:latin typeface="Arial" panose="020B0604020202020204" pitchFamily="34" charset="0"/>
            </a:endParaRPr>
          </a:p>
        </p:txBody>
      </p:sp>
    </p:spTree>
    <p:extLst>
      <p:ext uri="{BB962C8B-B14F-4D97-AF65-F5344CB8AC3E}">
        <p14:creationId xmlns:p14="http://schemas.microsoft.com/office/powerpoint/2010/main" val="350981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36352">
              <a:defRPr sz="3000">
                <a:solidFill>
                  <a:srgbClr val="000099"/>
                </a:solidFill>
                <a:latin typeface="Arial" panose="020B0604020202020204" pitchFamily="34" charset="0"/>
              </a:defRPr>
            </a:lvl1pPr>
            <a:lvl2pPr marL="992471" indent="-381722" defTabSz="1236352">
              <a:defRPr sz="3000">
                <a:solidFill>
                  <a:srgbClr val="000099"/>
                </a:solidFill>
                <a:latin typeface="Arial" panose="020B0604020202020204" pitchFamily="34" charset="0"/>
              </a:defRPr>
            </a:lvl2pPr>
            <a:lvl3pPr marL="1526881" indent="-305375" defTabSz="1236352">
              <a:defRPr sz="3000">
                <a:solidFill>
                  <a:srgbClr val="000099"/>
                </a:solidFill>
                <a:latin typeface="Arial" panose="020B0604020202020204" pitchFamily="34" charset="0"/>
              </a:defRPr>
            </a:lvl3pPr>
            <a:lvl4pPr marL="2137633" indent="-305375" defTabSz="1236352">
              <a:defRPr sz="3000">
                <a:solidFill>
                  <a:srgbClr val="000099"/>
                </a:solidFill>
                <a:latin typeface="Arial" panose="020B0604020202020204" pitchFamily="34" charset="0"/>
              </a:defRPr>
            </a:lvl4pPr>
            <a:lvl5pPr marL="2748387" indent="-305375" defTabSz="1236352">
              <a:defRPr sz="3000">
                <a:solidFill>
                  <a:srgbClr val="000099"/>
                </a:solidFill>
                <a:latin typeface="Arial" panose="020B0604020202020204" pitchFamily="34" charset="0"/>
              </a:defRPr>
            </a:lvl5pPr>
            <a:lvl6pPr marL="3359142" indent="-305375" defTabSz="1236352" eaLnBrk="0" fontAlgn="base" hangingPunct="0">
              <a:spcBef>
                <a:spcPct val="0"/>
              </a:spcBef>
              <a:spcAft>
                <a:spcPct val="0"/>
              </a:spcAft>
              <a:defRPr sz="3000">
                <a:solidFill>
                  <a:srgbClr val="000099"/>
                </a:solidFill>
                <a:latin typeface="Arial" panose="020B0604020202020204" pitchFamily="34" charset="0"/>
              </a:defRPr>
            </a:lvl6pPr>
            <a:lvl7pPr marL="3969894" indent="-305375" defTabSz="1236352" eaLnBrk="0" fontAlgn="base" hangingPunct="0">
              <a:spcBef>
                <a:spcPct val="0"/>
              </a:spcBef>
              <a:spcAft>
                <a:spcPct val="0"/>
              </a:spcAft>
              <a:defRPr sz="3000">
                <a:solidFill>
                  <a:srgbClr val="000099"/>
                </a:solidFill>
                <a:latin typeface="Arial" panose="020B0604020202020204" pitchFamily="34" charset="0"/>
              </a:defRPr>
            </a:lvl7pPr>
            <a:lvl8pPr marL="4580646" indent="-305375" defTabSz="1236352" eaLnBrk="0" fontAlgn="base" hangingPunct="0">
              <a:spcBef>
                <a:spcPct val="0"/>
              </a:spcBef>
              <a:spcAft>
                <a:spcPct val="0"/>
              </a:spcAft>
              <a:defRPr sz="3000">
                <a:solidFill>
                  <a:srgbClr val="000099"/>
                </a:solidFill>
                <a:latin typeface="Arial" panose="020B0604020202020204" pitchFamily="34" charset="0"/>
              </a:defRPr>
            </a:lvl8pPr>
            <a:lvl9pPr marL="5191398" indent="-305375" defTabSz="1236352" eaLnBrk="0" fontAlgn="base" hangingPunct="0">
              <a:spcBef>
                <a:spcPct val="0"/>
              </a:spcBef>
              <a:spcAft>
                <a:spcPct val="0"/>
              </a:spcAft>
              <a:defRPr sz="3000">
                <a:solidFill>
                  <a:srgbClr val="000099"/>
                </a:solidFill>
                <a:latin typeface="Arial" panose="020B0604020202020204" pitchFamily="34" charset="0"/>
              </a:defRPr>
            </a:lvl9pPr>
          </a:lstStyle>
          <a:p>
            <a:pPr>
              <a:defRPr/>
            </a:pPr>
            <a:fld id="{F7865896-29EF-45F7-8391-F501DFF21FEE}" type="slidenum">
              <a:rPr lang="en-US" altLang="en-US" sz="1200">
                <a:solidFill>
                  <a:srgbClr val="000000"/>
                </a:solidFill>
                <a:latin typeface="Times New Roman" panose="02020603050405020304" pitchFamily="18" charset="0"/>
              </a:rPr>
              <a:pPr>
                <a:defRPr/>
              </a:pPr>
              <a:t>10</a:t>
            </a:fld>
            <a:endParaRPr lang="en-US" altLang="en-US" sz="1200">
              <a:solidFill>
                <a:srgbClr val="000000"/>
              </a:solidFill>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a:xfrm>
            <a:off x="1919288" y="901700"/>
            <a:ext cx="5995987" cy="4497388"/>
          </a:xfrm>
          <a:ln/>
        </p:spPr>
      </p:sp>
      <p:sp>
        <p:nvSpPr>
          <p:cNvPr id="206852" name="Rectangle 3"/>
          <p:cNvSpPr>
            <a:spLocks noGrp="1" noChangeArrowheads="1"/>
          </p:cNvSpPr>
          <p:nvPr>
            <p:ph type="body" idx="1"/>
          </p:nvPr>
        </p:nvSpPr>
        <p:spPr>
          <a:xfrm>
            <a:off x="1306817" y="5699818"/>
            <a:ext cx="7217506" cy="5396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24 of the 161 findings for FY22 are still open as of </a:t>
            </a:r>
            <a:r>
              <a:rPr lang="en-US" altLang="en-US" b="1" u="sng">
                <a:latin typeface="Arial" panose="020B0604020202020204" pitchFamily="34" charset="0"/>
              </a:rPr>
              <a:t>27 Apr 22</a:t>
            </a:r>
            <a:r>
              <a:rPr lang="en-US" altLang="en-US" b="1">
                <a:latin typeface="Arial" panose="020B0604020202020204" pitchFamily="34" charset="0"/>
              </a:rPr>
              <a:t>, which gives us an 83% Abatement Efficiency index.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1</a:t>
            </a:r>
            <a:r>
              <a:rPr lang="en-US" altLang="en-US" b="1" baseline="30000">
                <a:latin typeface="Arial" panose="020B0604020202020204" pitchFamily="34" charset="0"/>
              </a:rPr>
              <a:t>st</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 - </a:t>
            </a:r>
            <a:r>
              <a:rPr lang="en-US" altLang="en-US" b="1" baseline="0">
                <a:solidFill>
                  <a:schemeClr val="tx1"/>
                </a:solidFill>
                <a:latin typeface="Arial" panose="020B0604020202020204" pitchFamily="34" charset="0"/>
              </a:rPr>
              <a:t>15 small tenants, I&amp;E, and MCCS</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2</a:t>
            </a:r>
            <a:r>
              <a:rPr lang="en-US" altLang="en-US" b="1" baseline="30000">
                <a:latin typeface="Arial" panose="020B0604020202020204" pitchFamily="34" charset="0"/>
              </a:rPr>
              <a:t>nd</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 - </a:t>
            </a:r>
            <a:r>
              <a:rPr lang="en-US" altLang="en-US" b="1" baseline="0">
                <a:solidFill>
                  <a:schemeClr val="tx1"/>
                </a:solidFill>
                <a:latin typeface="Arial" panose="020B0604020202020204" pitchFamily="34" charset="0"/>
              </a:rPr>
              <a:t>PSD, HQ CO, Special Staff, OTD, Comptroller, Manpower, CISD, MCCS, PPA, and </a:t>
            </a:r>
            <a:r>
              <a:rPr lang="en-US" altLang="en-US" b="1" baseline="0" err="1">
                <a:solidFill>
                  <a:schemeClr val="tx1"/>
                </a:solidFill>
                <a:latin typeface="Arial" panose="020B0604020202020204" pitchFamily="34" charset="0"/>
              </a:rPr>
              <a:t>PowerWorks</a:t>
            </a:r>
            <a:r>
              <a:rPr lang="en-US" altLang="en-US" b="1" baseline="0">
                <a:solidFill>
                  <a:schemeClr val="tx1"/>
                </a:solidFill>
                <a:latin typeface="Arial" panose="020B0604020202020204" pitchFamily="34" charset="0"/>
              </a:rPr>
              <a:t>.</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3</a:t>
            </a:r>
            <a:r>
              <a:rPr lang="en-US" altLang="en-US" b="1" baseline="30000">
                <a:latin typeface="Arial" panose="020B0604020202020204" pitchFamily="34" charset="0"/>
              </a:rPr>
              <a:t>rd</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a:t>
            </a:r>
            <a:r>
              <a:rPr lang="en-US" altLang="en-US" b="1" baseline="0">
                <a:latin typeface="Arial" panose="020B0604020202020204" pitchFamily="34" charset="0"/>
              </a:rPr>
              <a:t> -</a:t>
            </a:r>
            <a:r>
              <a:rPr lang="en-US" altLang="en-US" b="1">
                <a:latin typeface="Arial" panose="020B0604020202020204" pitchFamily="34" charset="0"/>
              </a:rPr>
              <a:t> includes LSD, MFSC, and DLA data, CDC and I&amp;E.</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4</a:t>
            </a:r>
            <a:r>
              <a:rPr lang="en-US" altLang="en-US" b="1" baseline="30000">
                <a:latin typeface="Arial" panose="020B0604020202020204" pitchFamily="34" charset="0"/>
              </a:rPr>
              <a:t>th</a:t>
            </a:r>
            <a:r>
              <a:rPr lang="en-US" altLang="en-US" b="1">
                <a:latin typeface="Arial" panose="020B0604020202020204" pitchFamily="34" charset="0"/>
              </a:rPr>
              <a:t> </a:t>
            </a:r>
            <a:r>
              <a:rPr lang="en-US" altLang="en-US" b="1" err="1">
                <a:latin typeface="Arial" panose="020B0604020202020204" pitchFamily="34" charset="0"/>
              </a:rPr>
              <a:t>Qtr</a:t>
            </a:r>
            <a:r>
              <a:rPr lang="en-US" altLang="en-US" b="1" baseline="0">
                <a:latin typeface="Arial" panose="020B0604020202020204" pitchFamily="34" charset="0"/>
              </a:rPr>
              <a:t> data input - </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p:txBody>
      </p:sp>
    </p:spTree>
    <p:extLst>
      <p:ext uri="{BB962C8B-B14F-4D97-AF65-F5344CB8AC3E}">
        <p14:creationId xmlns:p14="http://schemas.microsoft.com/office/powerpoint/2010/main" val="5877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39513">
              <a:defRPr sz="3000">
                <a:solidFill>
                  <a:srgbClr val="000099"/>
                </a:solidFill>
                <a:latin typeface="Arial" panose="020B0604020202020204" pitchFamily="34" charset="0"/>
              </a:defRPr>
            </a:lvl1pPr>
            <a:lvl2pPr marL="914737" indent="-351825" defTabSz="1139513">
              <a:defRPr sz="3000">
                <a:solidFill>
                  <a:srgbClr val="000099"/>
                </a:solidFill>
                <a:latin typeface="Arial" panose="020B0604020202020204" pitchFamily="34" charset="0"/>
              </a:defRPr>
            </a:lvl2pPr>
            <a:lvl3pPr marL="1407290" indent="-281458" defTabSz="1139513">
              <a:defRPr sz="3000">
                <a:solidFill>
                  <a:srgbClr val="000099"/>
                </a:solidFill>
                <a:latin typeface="Arial" panose="020B0604020202020204" pitchFamily="34" charset="0"/>
              </a:defRPr>
            </a:lvl3pPr>
            <a:lvl4pPr marL="1970204" indent="-281458" defTabSz="1139513">
              <a:defRPr sz="3000">
                <a:solidFill>
                  <a:srgbClr val="000099"/>
                </a:solidFill>
                <a:latin typeface="Arial" panose="020B0604020202020204" pitchFamily="34" charset="0"/>
              </a:defRPr>
            </a:lvl4pPr>
            <a:lvl5pPr marL="2533120" indent="-281458" defTabSz="1139513">
              <a:defRPr sz="3000">
                <a:solidFill>
                  <a:srgbClr val="000099"/>
                </a:solidFill>
                <a:latin typeface="Arial" panose="020B0604020202020204" pitchFamily="34" charset="0"/>
              </a:defRPr>
            </a:lvl5pPr>
            <a:lvl6pPr marL="3096036" indent="-281458" defTabSz="1139513" eaLnBrk="0" fontAlgn="base" hangingPunct="0">
              <a:spcBef>
                <a:spcPct val="0"/>
              </a:spcBef>
              <a:spcAft>
                <a:spcPct val="0"/>
              </a:spcAft>
              <a:defRPr sz="3000">
                <a:solidFill>
                  <a:srgbClr val="000099"/>
                </a:solidFill>
                <a:latin typeface="Arial" panose="020B0604020202020204" pitchFamily="34" charset="0"/>
              </a:defRPr>
            </a:lvl6pPr>
            <a:lvl7pPr marL="3658951" indent="-281458" defTabSz="1139513" eaLnBrk="0" fontAlgn="base" hangingPunct="0">
              <a:spcBef>
                <a:spcPct val="0"/>
              </a:spcBef>
              <a:spcAft>
                <a:spcPct val="0"/>
              </a:spcAft>
              <a:defRPr sz="3000">
                <a:solidFill>
                  <a:srgbClr val="000099"/>
                </a:solidFill>
                <a:latin typeface="Arial" panose="020B0604020202020204" pitchFamily="34" charset="0"/>
              </a:defRPr>
            </a:lvl7pPr>
            <a:lvl8pPr marL="4221867" indent="-281458" defTabSz="1139513" eaLnBrk="0" fontAlgn="base" hangingPunct="0">
              <a:spcBef>
                <a:spcPct val="0"/>
              </a:spcBef>
              <a:spcAft>
                <a:spcPct val="0"/>
              </a:spcAft>
              <a:defRPr sz="3000">
                <a:solidFill>
                  <a:srgbClr val="000099"/>
                </a:solidFill>
                <a:latin typeface="Arial" panose="020B0604020202020204" pitchFamily="34" charset="0"/>
              </a:defRPr>
            </a:lvl8pPr>
            <a:lvl9pPr marL="4784781" indent="-281458" defTabSz="1139513" eaLnBrk="0" fontAlgn="base" hangingPunct="0">
              <a:spcBef>
                <a:spcPct val="0"/>
              </a:spcBef>
              <a:spcAft>
                <a:spcPct val="0"/>
              </a:spcAft>
              <a:defRPr sz="3000">
                <a:solidFill>
                  <a:srgbClr val="000099"/>
                </a:solidFill>
                <a:latin typeface="Arial" panose="020B0604020202020204" pitchFamily="34" charset="0"/>
              </a:defRPr>
            </a:lvl9pPr>
          </a:lstStyle>
          <a:p>
            <a:pPr>
              <a:defRPr/>
            </a:pPr>
            <a:fld id="{F7865896-29EF-45F7-8391-F501DFF21FEE}" type="slidenum">
              <a:rPr lang="en-US" altLang="en-US" sz="1200">
                <a:solidFill>
                  <a:srgbClr val="000000"/>
                </a:solidFill>
                <a:latin typeface="Times New Roman" panose="02020603050405020304" pitchFamily="18" charset="0"/>
              </a:rPr>
              <a:pPr>
                <a:defRPr/>
              </a:pPr>
              <a:t>11</a:t>
            </a:fld>
            <a:endParaRPr lang="en-US" altLang="en-US" sz="1200">
              <a:solidFill>
                <a:srgbClr val="000000"/>
              </a:solidFill>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a:xfrm>
            <a:off x="1679575" y="839788"/>
            <a:ext cx="5583238" cy="4187825"/>
          </a:xfrm>
          <a:ln/>
        </p:spPr>
      </p:sp>
      <p:sp>
        <p:nvSpPr>
          <p:cNvPr id="206852" name="Rectangle 3"/>
          <p:cNvSpPr>
            <a:spLocks noGrp="1" noChangeArrowheads="1"/>
          </p:cNvSpPr>
          <p:nvPr>
            <p:ph type="body" idx="1"/>
          </p:nvPr>
        </p:nvSpPr>
        <p:spPr>
          <a:xfrm>
            <a:off x="1188201" y="5306091"/>
            <a:ext cx="6562385" cy="5023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24 of the 161 findings for FY22 are still open as of </a:t>
            </a:r>
            <a:r>
              <a:rPr lang="en-US" altLang="en-US" b="1" u="sng">
                <a:latin typeface="Arial" panose="020B0604020202020204" pitchFamily="34" charset="0"/>
              </a:rPr>
              <a:t>27 Apr 22</a:t>
            </a:r>
            <a:r>
              <a:rPr lang="en-US" altLang="en-US" b="1">
                <a:latin typeface="Arial" panose="020B0604020202020204" pitchFamily="34" charset="0"/>
              </a:rPr>
              <a:t>, which gives us an 83% Abatement Efficiency index.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1</a:t>
            </a:r>
            <a:r>
              <a:rPr lang="en-US" altLang="en-US" b="1" baseline="30000">
                <a:latin typeface="Arial" panose="020B0604020202020204" pitchFamily="34" charset="0"/>
              </a:rPr>
              <a:t>st</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 - </a:t>
            </a:r>
            <a:r>
              <a:rPr lang="en-US" altLang="en-US" b="1" baseline="0">
                <a:solidFill>
                  <a:schemeClr val="tx1"/>
                </a:solidFill>
                <a:latin typeface="Arial" panose="020B0604020202020204" pitchFamily="34" charset="0"/>
              </a:rPr>
              <a:t>15 small tenants, I&amp;E, and MCCS</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2</a:t>
            </a:r>
            <a:r>
              <a:rPr lang="en-US" altLang="en-US" b="1" baseline="30000">
                <a:latin typeface="Arial" panose="020B0604020202020204" pitchFamily="34" charset="0"/>
              </a:rPr>
              <a:t>nd</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 - </a:t>
            </a:r>
            <a:r>
              <a:rPr lang="en-US" altLang="en-US" b="1" baseline="0">
                <a:solidFill>
                  <a:schemeClr val="tx1"/>
                </a:solidFill>
                <a:latin typeface="Arial" panose="020B0604020202020204" pitchFamily="34" charset="0"/>
              </a:rPr>
              <a:t>PSD, HQ CO, Special Staff, OTD, Comptroller, Manpower, CISD, MCCS, PPA, and </a:t>
            </a:r>
            <a:r>
              <a:rPr lang="en-US" altLang="en-US" b="1" baseline="0" err="1">
                <a:solidFill>
                  <a:schemeClr val="tx1"/>
                </a:solidFill>
                <a:latin typeface="Arial" panose="020B0604020202020204" pitchFamily="34" charset="0"/>
              </a:rPr>
              <a:t>PowerWorks</a:t>
            </a:r>
            <a:r>
              <a:rPr lang="en-US" altLang="en-US" b="1" baseline="0">
                <a:solidFill>
                  <a:schemeClr val="tx1"/>
                </a:solidFill>
                <a:latin typeface="Arial" panose="020B0604020202020204" pitchFamily="34" charset="0"/>
              </a:rPr>
              <a:t>.</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3</a:t>
            </a:r>
            <a:r>
              <a:rPr lang="en-US" altLang="en-US" b="1" baseline="30000">
                <a:latin typeface="Arial" panose="020B0604020202020204" pitchFamily="34" charset="0"/>
              </a:rPr>
              <a:t>rd</a:t>
            </a:r>
            <a:r>
              <a:rPr lang="en-US" altLang="en-US" b="1">
                <a:latin typeface="Arial" panose="020B0604020202020204" pitchFamily="34" charset="0"/>
              </a:rPr>
              <a:t> </a:t>
            </a:r>
            <a:r>
              <a:rPr lang="en-US" altLang="en-US" b="1" err="1">
                <a:latin typeface="Arial" panose="020B0604020202020204" pitchFamily="34" charset="0"/>
              </a:rPr>
              <a:t>Qtr</a:t>
            </a:r>
            <a:r>
              <a:rPr lang="en-US" altLang="en-US" b="1">
                <a:latin typeface="Arial" panose="020B0604020202020204" pitchFamily="34" charset="0"/>
              </a:rPr>
              <a:t> data input</a:t>
            </a:r>
            <a:r>
              <a:rPr lang="en-US" altLang="en-US" b="1" baseline="0">
                <a:latin typeface="Arial" panose="020B0604020202020204" pitchFamily="34" charset="0"/>
              </a:rPr>
              <a:t> -</a:t>
            </a:r>
            <a:r>
              <a:rPr lang="en-US" altLang="en-US" b="1">
                <a:latin typeface="Arial" panose="020B0604020202020204" pitchFamily="34" charset="0"/>
              </a:rPr>
              <a:t> includes LSD, MFSC, and DLA data, CDC and I&amp;E.</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4</a:t>
            </a:r>
            <a:r>
              <a:rPr lang="en-US" altLang="en-US" b="1" baseline="30000">
                <a:latin typeface="Arial" panose="020B0604020202020204" pitchFamily="34" charset="0"/>
              </a:rPr>
              <a:t>th</a:t>
            </a:r>
            <a:r>
              <a:rPr lang="en-US" altLang="en-US" b="1">
                <a:latin typeface="Arial" panose="020B0604020202020204" pitchFamily="34" charset="0"/>
              </a:rPr>
              <a:t> </a:t>
            </a:r>
            <a:r>
              <a:rPr lang="en-US" altLang="en-US" b="1" err="1">
                <a:latin typeface="Arial" panose="020B0604020202020204" pitchFamily="34" charset="0"/>
              </a:rPr>
              <a:t>Qtr</a:t>
            </a:r>
            <a:r>
              <a:rPr lang="en-US" altLang="en-US" b="1" baseline="0">
                <a:latin typeface="Arial" panose="020B0604020202020204" pitchFamily="34" charset="0"/>
              </a:rPr>
              <a:t> data input - </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p:txBody>
      </p:sp>
    </p:spTree>
    <p:extLst>
      <p:ext uri="{BB962C8B-B14F-4D97-AF65-F5344CB8AC3E}">
        <p14:creationId xmlns:p14="http://schemas.microsoft.com/office/powerpoint/2010/main" val="5877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9C1079-5B37-4C5A-ACFC-05C957A79C22}"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393625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9C1079-5B37-4C5A-ACFC-05C957A79C22}"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248359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9C1079-5B37-4C5A-ACFC-05C957A79C22}"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81528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28A59205-A02F-483A-A232-85CBA39EB77E}" type="datetime1">
              <a:rPr lang="en-US" smtClean="0"/>
              <a:t>2/10/2026</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44267" y="6248400"/>
            <a:ext cx="1905000" cy="457200"/>
          </a:xfrm>
        </p:spPr>
        <p:txBody>
          <a:bodyPr/>
          <a:lstStyle>
            <a:lvl1pPr>
              <a:defRPr sz="1200">
                <a:latin typeface="Arial" pitchFamily="34" charset="0"/>
                <a:cs typeface="Arial" pitchFamily="34" charset="0"/>
              </a:defRPr>
            </a:lvl1pPr>
          </a:lstStyle>
          <a:p>
            <a:pPr>
              <a:defRPr/>
            </a:pPr>
            <a:fld id="{FD293D90-5AA0-469C-8F87-8B9BB580C3AC}" type="slidenum">
              <a:rPr lang="en-US"/>
              <a:pPr>
                <a:defRPr/>
              </a:pPr>
              <a:t>‹#›</a:t>
            </a:fld>
            <a:endParaRPr lang="en-US"/>
          </a:p>
        </p:txBody>
      </p:sp>
    </p:spTree>
    <p:extLst>
      <p:ext uri="{BB962C8B-B14F-4D97-AF65-F5344CB8AC3E}">
        <p14:creationId xmlns:p14="http://schemas.microsoft.com/office/powerpoint/2010/main" val="38612344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A005A4A8-D09D-40FC-96BE-EF62979D45EE}" type="datetime1">
              <a:rPr lang="en-US" smtClean="0"/>
              <a:t>2/10/2026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B01942-6FAC-4CE9-A60D-792E9D2B206A}" type="slidenum">
              <a:rPr lang="en-US"/>
              <a:pPr>
                <a:defRPr/>
              </a:pPr>
              <a:t>‹#›</a:t>
            </a:fld>
            <a:endParaRPr lang="en-US"/>
          </a:p>
        </p:txBody>
      </p:sp>
    </p:spTree>
    <p:extLst>
      <p:ext uri="{BB962C8B-B14F-4D97-AF65-F5344CB8AC3E}">
        <p14:creationId xmlns:p14="http://schemas.microsoft.com/office/powerpoint/2010/main" val="1963028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7AB8EA-BBCB-4424-941D-9F8D7CD5DAB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90762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B8EA-BBCB-4424-941D-9F8D7CD5DAB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314502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B8EA-BBCB-4424-941D-9F8D7CD5DAB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2439844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7AB8EA-BBCB-4424-941D-9F8D7CD5DAB4}"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4259972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7AB8EA-BBCB-4424-941D-9F8D7CD5DAB4}"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234864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7AB8EA-BBCB-4424-941D-9F8D7CD5DAB4}"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66911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9C1079-5B37-4C5A-ACFC-05C957A79C22}"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2511122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B8EA-BBCB-4424-941D-9F8D7CD5DAB4}"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381710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7AB8EA-BBCB-4424-941D-9F8D7CD5DAB4}"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1977408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7AB8EA-BBCB-4424-941D-9F8D7CD5DAB4}"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3459461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B8EA-BBCB-4424-941D-9F8D7CD5DAB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1637593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AB8EA-BBCB-4424-941D-9F8D7CD5DAB4}"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201B-556C-4BC6-8E49-0C7D2F9CDBAB}" type="slidenum">
              <a:rPr lang="en-US" smtClean="0"/>
              <a:t>‹#›</a:t>
            </a:fld>
            <a:endParaRPr lang="en-US"/>
          </a:p>
        </p:txBody>
      </p:sp>
    </p:spTree>
    <p:extLst>
      <p:ext uri="{BB962C8B-B14F-4D97-AF65-F5344CB8AC3E}">
        <p14:creationId xmlns:p14="http://schemas.microsoft.com/office/powerpoint/2010/main" val="102657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C1079-5B37-4C5A-ACFC-05C957A79C22}"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140266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9C1079-5B37-4C5A-ACFC-05C957A79C22}"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394520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9C1079-5B37-4C5A-ACFC-05C957A79C22}"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191569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9C1079-5B37-4C5A-ACFC-05C957A79C22}"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55052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C1079-5B37-4C5A-ACFC-05C957A79C22}"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197222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9C1079-5B37-4C5A-ACFC-05C957A79C22}"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254975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9C1079-5B37-4C5A-ACFC-05C957A79C22}"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5CCCC-ABDB-4BCD-8668-6964CA84023C}" type="slidenum">
              <a:rPr lang="en-US" smtClean="0"/>
              <a:t>‹#›</a:t>
            </a:fld>
            <a:endParaRPr lang="en-US"/>
          </a:p>
        </p:txBody>
      </p:sp>
    </p:spTree>
    <p:extLst>
      <p:ext uri="{BB962C8B-B14F-4D97-AF65-F5344CB8AC3E}">
        <p14:creationId xmlns:p14="http://schemas.microsoft.com/office/powerpoint/2010/main" val="33786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9C1079-5B37-4C5A-ACFC-05C957A79C22}" type="datetimeFigureOut">
              <a:rPr lang="en-US" smtClean="0"/>
              <a:t>2/10/2026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B5CCCC-ABDB-4BCD-8668-6964CA84023C}" type="slidenum">
              <a:rPr lang="en-US" smtClean="0"/>
              <a:t>‹#›</a:t>
            </a:fld>
            <a:endParaRPr lang="en-US"/>
          </a:p>
        </p:txBody>
      </p:sp>
      <p:sp>
        <p:nvSpPr>
          <p:cNvPr id="8" name="TextBox 7">
            <a:extLst>
              <a:ext uri="{FF2B5EF4-FFF2-40B4-BE49-F238E27FC236}">
                <a16:creationId xmlns:a16="http://schemas.microsoft.com/office/drawing/2014/main" id="{FEE643C6-C6C0-B35F-3F76-138D8B9E4887}"/>
              </a:ext>
            </a:extLst>
          </p:cNvPr>
          <p:cNvSpPr txBox="1"/>
          <p:nvPr userDrawn="1">
            <p:extLst>
              <p:ext uri="{1162E1C5-73C7-4A58-AE30-91384D911F3F}">
                <p184:classification xmlns:p184="http://schemas.microsoft.com/office/powerpoint/2018/4/main" val="ftr"/>
              </p:ext>
            </p:extLst>
          </p:nvPr>
        </p:nvSpPr>
        <p:spPr>
          <a:xfrm>
            <a:off x="63500" y="6642100"/>
            <a:ext cx="2081213"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DISTRIBUTION: DoD COMMUNITY ONLY</a:t>
            </a:r>
          </a:p>
        </p:txBody>
      </p:sp>
    </p:spTree>
    <p:extLst>
      <p:ext uri="{BB962C8B-B14F-4D97-AF65-F5344CB8AC3E}">
        <p14:creationId xmlns:p14="http://schemas.microsoft.com/office/powerpoint/2010/main" val="18991652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AB8EA-BBCB-4424-941D-9F8D7CD5DAB4}" type="datetimeFigureOut">
              <a:rPr lang="en-US" smtClean="0"/>
              <a:t>2/10/2026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C201B-556C-4BC6-8E49-0C7D2F9CDBAB}" type="slidenum">
              <a:rPr lang="en-US" smtClean="0"/>
              <a:t>‹#›</a:t>
            </a:fld>
            <a:endParaRPr lang="en-US"/>
          </a:p>
        </p:txBody>
      </p:sp>
    </p:spTree>
    <p:extLst>
      <p:ext uri="{BB962C8B-B14F-4D97-AF65-F5344CB8AC3E}">
        <p14:creationId xmlns:p14="http://schemas.microsoft.com/office/powerpoint/2010/main" val="23410747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chart" Target="../charts/chart6.xml"/><Relationship Id="rId5" Type="http://schemas.openxmlformats.org/officeDocument/2006/relationships/image" Target="../media/image3.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chart" Target="../charts/chart7.xml"/><Relationship Id="rId5" Type="http://schemas.openxmlformats.org/officeDocument/2006/relationships/image" Target="../media/image3.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chart" Target="../charts/chart8.xml"/><Relationship Id="rId5" Type="http://schemas.openxmlformats.org/officeDocument/2006/relationships/image" Target="../media/image3.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4.jpeg"/><Relationship Id="rId7"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package" Target="../embeddings/Microsoft_Excel_Worksheet8.xlsx"/><Relationship Id="rId5" Type="http://schemas.openxmlformats.org/officeDocument/2006/relationships/image" Target="../media/image3.jpeg"/><Relationship Id="rId4" Type="http://schemas.openxmlformats.org/officeDocument/2006/relationships/image" Target="../media/image15.jpeg"/><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hyperlink" Target="https://www.albany.marines.mil/Resources/MCLB-Offices-Staff/Risk-Management-Offic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forms.osi.apps.mil/Pages/ResponsePage.aspx?id=2kzE9MYYsEaA8uKQByRE_bPp0qBmf7hHtiFVGE3smrZUMFVYUzg5NTNKSk1PWUdUS1lOTVhEWUtJRy4u" TargetMode="External"/><Relationship Id="rId5" Type="http://schemas.openxmlformats.org/officeDocument/2006/relationships/image" Target="../media/image3.jpeg"/><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3.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42.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4.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42.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emf"/></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oleObject" Target="../embeddings/oleObject11.bin"/><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3.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3.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3.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image" Target="../media/image3.jpeg"/><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4.jpeg"/><Relationship Id="rId7"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chart" Target="../charts/chart12.xml"/><Relationship Id="rId5" Type="http://schemas.openxmlformats.org/officeDocument/2006/relationships/image" Target="../media/image3.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image" Target="../media/image3.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jpeg"/><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3.jpe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oleObject" Target="../embeddings/oleObject12.bin"/><Relationship Id="rId7"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0.emf"/><Relationship Id="rId5" Type="http://schemas.openxmlformats.org/officeDocument/2006/relationships/oleObject" Target="../embeddings/oleObject13.bin"/><Relationship Id="rId4" Type="http://schemas.openxmlformats.org/officeDocument/2006/relationships/image" Target="../media/image69.emf"/><Relationship Id="rId9"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55.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2.xml"/><Relationship Id="rId1" Type="http://schemas.openxmlformats.org/officeDocument/2006/relationships/slideLayout" Target="../slideLayouts/slideLayout20.xml"/><Relationship Id="rId5" Type="http://schemas.openxmlformats.org/officeDocument/2006/relationships/image" Target="../media/image3.jpeg"/><Relationship Id="rId4" Type="http://schemas.openxmlformats.org/officeDocument/2006/relationships/image" Target="../media/image73.jpeg"/></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76.jpeg"/><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7.emf"/><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oleObject" Target="../embeddings/oleObject14.bin"/><Relationship Id="rId5" Type="http://schemas.openxmlformats.org/officeDocument/2006/relationships/image" Target="../media/image3.jpeg"/><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8.emf"/><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oleObject" Target="../embeddings/oleObject15.bin"/><Relationship Id="rId5" Type="http://schemas.openxmlformats.org/officeDocument/2006/relationships/image" Target="../media/image3.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image" Target="../media/image79.png"/><Relationship Id="rId5" Type="http://schemas.openxmlformats.org/officeDocument/2006/relationships/image" Target="../media/image3.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6"/>
          <p:cNvSpPr txBox="1">
            <a:spLocks noChangeArrowheads="1"/>
          </p:cNvSpPr>
          <p:nvPr/>
        </p:nvSpPr>
        <p:spPr bwMode="auto">
          <a:xfrm>
            <a:off x="371475" y="746915"/>
            <a:ext cx="84010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fontAlgn="base">
              <a:spcBef>
                <a:spcPct val="0"/>
              </a:spcBef>
              <a:spcAft>
                <a:spcPct val="0"/>
              </a:spcAft>
            </a:pPr>
            <a:r>
              <a:rPr lang="en-US" altLang="en-US" b="1">
                <a:solidFill>
                  <a:srgbClr val="006600"/>
                </a:solidFill>
              </a:rPr>
              <a:t>Commanding Officer’s Quarterly Safety Council</a:t>
            </a:r>
          </a:p>
          <a:p>
            <a:pPr algn="ctr" fontAlgn="base">
              <a:spcBef>
                <a:spcPct val="0"/>
              </a:spcBef>
              <a:spcAft>
                <a:spcPct val="0"/>
              </a:spcAft>
            </a:pPr>
            <a:r>
              <a:rPr lang="en-US" altLang="en-US" sz="2000" b="1">
                <a:solidFill>
                  <a:srgbClr val="006600"/>
                </a:solidFill>
              </a:rPr>
              <a:t>FY26 1st Quarter – 4 February 2026</a:t>
            </a:r>
          </a:p>
        </p:txBody>
      </p:sp>
      <p:grpSp>
        <p:nvGrpSpPr>
          <p:cNvPr id="174083" name="Group 6"/>
          <p:cNvGrpSpPr>
            <a:grpSpLocks/>
          </p:cNvGrpSpPr>
          <p:nvPr/>
        </p:nvGrpSpPr>
        <p:grpSpPr bwMode="auto">
          <a:xfrm>
            <a:off x="8289941" y="87329"/>
            <a:ext cx="766763" cy="733425"/>
            <a:chOff x="8288338" y="87313"/>
            <a:chExt cx="768350" cy="776287"/>
          </a:xfrm>
        </p:grpSpPr>
        <p:pic>
          <p:nvPicPr>
            <p:cNvPr id="174087"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8"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084" name="Picture 8"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26988"/>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cathy.brannon\Desktop\VPP Star Site Artwork.jpg"/>
          <p:cNvPicPr>
            <a:picLocks noChangeAspect="1" noChangeArrowheads="1"/>
          </p:cNvPicPr>
          <p:nvPr/>
        </p:nvPicPr>
        <p:blipFill>
          <a:blip r:embed="rId6"/>
          <a:srcRect/>
          <a:stretch>
            <a:fillRect/>
          </a:stretch>
        </p:blipFill>
        <p:spPr bwMode="auto">
          <a:xfrm>
            <a:off x="7758107" y="1321900"/>
            <a:ext cx="1323980" cy="827916"/>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35845" name="TextBox 5"/>
          <p:cNvSpPr txBox="1">
            <a:spLocks noChangeArrowheads="1"/>
          </p:cNvSpPr>
          <p:nvPr/>
        </p:nvSpPr>
        <p:spPr bwMode="auto">
          <a:xfrm>
            <a:off x="701409" y="217858"/>
            <a:ext cx="7741182" cy="523220"/>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2800" b="1">
                <a:ln>
                  <a:solidFill>
                    <a:srgbClr val="003300"/>
                  </a:solidFill>
                </a:ln>
                <a:solidFill>
                  <a:srgbClr val="006600"/>
                </a:solidFill>
                <a:latin typeface="Arial Black" pitchFamily="34" charset="0"/>
              </a:rPr>
              <a:t>Marine Corps Logistics Base Albany</a:t>
            </a:r>
          </a:p>
        </p:txBody>
      </p:sp>
      <p:sp>
        <p:nvSpPr>
          <p:cNvPr id="10" name="Text Box 2"/>
          <p:cNvSpPr txBox="1">
            <a:spLocks noChangeArrowheads="1"/>
          </p:cNvSpPr>
          <p:nvPr/>
        </p:nvSpPr>
        <p:spPr bwMode="auto">
          <a:xfrm>
            <a:off x="58980" y="2224159"/>
            <a:ext cx="8997708" cy="2131353"/>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tIns="137160" bIns="137160">
            <a:spAutoFit/>
          </a:bodyPr>
          <a:lstStyle>
            <a:lvl1pPr defTabSz="346075">
              <a:defRPr sz="2400">
                <a:solidFill>
                  <a:srgbClr val="000099"/>
                </a:solidFill>
                <a:latin typeface="Arial" panose="020B0604020202020204" pitchFamily="34" charset="0"/>
              </a:defRPr>
            </a:lvl1pPr>
            <a:lvl2pPr marL="742950" indent="-285750" defTabSz="346075">
              <a:defRPr sz="2400">
                <a:solidFill>
                  <a:srgbClr val="000099"/>
                </a:solidFill>
                <a:latin typeface="Arial" panose="020B0604020202020204" pitchFamily="34" charset="0"/>
              </a:defRPr>
            </a:lvl2pPr>
            <a:lvl3pPr marL="1143000" indent="-228600" defTabSz="346075">
              <a:defRPr sz="2400">
                <a:solidFill>
                  <a:srgbClr val="000099"/>
                </a:solidFill>
                <a:latin typeface="Arial" panose="020B0604020202020204" pitchFamily="34" charset="0"/>
              </a:defRPr>
            </a:lvl3pPr>
            <a:lvl4pPr marL="1600200" indent="-228600" defTabSz="346075">
              <a:defRPr sz="2400">
                <a:solidFill>
                  <a:srgbClr val="000099"/>
                </a:solidFill>
                <a:latin typeface="Arial" panose="020B0604020202020204" pitchFamily="34" charset="0"/>
              </a:defRPr>
            </a:lvl4pPr>
            <a:lvl5pPr marL="2057400" indent="-228600" defTabSz="346075">
              <a:defRPr sz="2400">
                <a:solidFill>
                  <a:srgbClr val="000099"/>
                </a:solidFill>
                <a:latin typeface="Arial" panose="020B0604020202020204" pitchFamily="34" charset="0"/>
              </a:defRPr>
            </a:lvl5pPr>
            <a:lvl6pPr marL="2514600" indent="-228600" defTabSz="346075" eaLnBrk="0" fontAlgn="base" hangingPunct="0">
              <a:spcBef>
                <a:spcPct val="0"/>
              </a:spcBef>
              <a:spcAft>
                <a:spcPct val="0"/>
              </a:spcAft>
              <a:defRPr sz="2400">
                <a:solidFill>
                  <a:srgbClr val="000099"/>
                </a:solidFill>
                <a:latin typeface="Arial" panose="020B0604020202020204" pitchFamily="34" charset="0"/>
              </a:defRPr>
            </a:lvl6pPr>
            <a:lvl7pPr marL="2971800" indent="-228600" defTabSz="346075" eaLnBrk="0" fontAlgn="base" hangingPunct="0">
              <a:spcBef>
                <a:spcPct val="0"/>
              </a:spcBef>
              <a:spcAft>
                <a:spcPct val="0"/>
              </a:spcAft>
              <a:defRPr sz="2400">
                <a:solidFill>
                  <a:srgbClr val="000099"/>
                </a:solidFill>
                <a:latin typeface="Arial" panose="020B0604020202020204" pitchFamily="34" charset="0"/>
              </a:defRPr>
            </a:lvl7pPr>
            <a:lvl8pPr marL="3429000" indent="-228600" defTabSz="346075" eaLnBrk="0" fontAlgn="base" hangingPunct="0">
              <a:spcBef>
                <a:spcPct val="0"/>
              </a:spcBef>
              <a:spcAft>
                <a:spcPct val="0"/>
              </a:spcAft>
              <a:defRPr sz="2400">
                <a:solidFill>
                  <a:srgbClr val="000099"/>
                </a:solidFill>
                <a:latin typeface="Arial" panose="020B0604020202020204" pitchFamily="34" charset="0"/>
              </a:defRPr>
            </a:lvl8pPr>
            <a:lvl9pPr marL="3886200" indent="-228600" defTabSz="346075" eaLnBrk="0" fontAlgn="base" hangingPunct="0">
              <a:spcBef>
                <a:spcPct val="0"/>
              </a:spcBef>
              <a:spcAft>
                <a:spcPct val="0"/>
              </a:spcAft>
              <a:defRPr sz="2400">
                <a:solidFill>
                  <a:srgbClr val="000099"/>
                </a:solidFill>
                <a:latin typeface="Arial" panose="020B0604020202020204" pitchFamily="34" charset="0"/>
              </a:defRPr>
            </a:lvl9pPr>
          </a:lstStyle>
          <a:p>
            <a:pPr fontAlgn="base">
              <a:lnSpc>
                <a:spcPct val="75000"/>
              </a:lnSpc>
              <a:spcBef>
                <a:spcPct val="50000"/>
              </a:spcBef>
              <a:spcAft>
                <a:spcPct val="0"/>
              </a:spcAft>
            </a:pPr>
            <a:r>
              <a:rPr lang="en-US" altLang="en-US" sz="1800" b="1" dirty="0">
                <a:solidFill>
                  <a:srgbClr val="000000"/>
                </a:solidFill>
                <a:cs typeface="Arial" panose="020B0604020202020204" pitchFamily="34" charset="0"/>
              </a:rPr>
              <a:t>The purpose of the Safety Council is to review the installation and tenant safety performance and program effectiveness, to recommend changes to reduce unsafe practices </a:t>
            </a:r>
            <a:r>
              <a:rPr lang="en-US" altLang="en-US" sz="1800" b="1" dirty="0">
                <a:solidFill>
                  <a:srgbClr val="000000"/>
                </a:solidFill>
              </a:rPr>
              <a:t>and to strengthen the overall program</a:t>
            </a:r>
            <a:r>
              <a:rPr lang="en-US" altLang="en-US" sz="1800" b="1" dirty="0">
                <a:solidFill>
                  <a:srgbClr val="000000"/>
                </a:solidFill>
                <a:cs typeface="Arial" panose="020B0604020202020204" pitchFamily="34" charset="0"/>
              </a:rPr>
              <a:t>. </a:t>
            </a:r>
          </a:p>
          <a:p>
            <a:pPr algn="ctr" fontAlgn="base">
              <a:lnSpc>
                <a:spcPct val="75000"/>
              </a:lnSpc>
              <a:spcBef>
                <a:spcPct val="50000"/>
              </a:spcBef>
              <a:spcAft>
                <a:spcPct val="0"/>
              </a:spcAft>
            </a:pPr>
            <a:r>
              <a:rPr lang="en-US" altLang="en-US" sz="1600" dirty="0">
                <a:solidFill>
                  <a:srgbClr val="000000"/>
                </a:solidFill>
                <a:cs typeface="Arial" panose="020B0604020202020204" pitchFamily="34" charset="0"/>
              </a:rPr>
              <a:t>(MCO 5100.29C Vol 1, Chap. 2, Para. 0204.F) </a:t>
            </a:r>
          </a:p>
          <a:p>
            <a:pPr fontAlgn="base">
              <a:lnSpc>
                <a:spcPct val="75000"/>
              </a:lnSpc>
              <a:spcBef>
                <a:spcPct val="50000"/>
              </a:spcBef>
              <a:spcAft>
                <a:spcPct val="0"/>
              </a:spcAft>
            </a:pPr>
            <a:r>
              <a:rPr lang="en-US" altLang="en-US" sz="1600" b="1" u="sng" dirty="0">
                <a:solidFill>
                  <a:srgbClr val="000000"/>
                </a:solidFill>
                <a:cs typeface="Arial" panose="020B0604020202020204" pitchFamily="34" charset="0"/>
              </a:rPr>
              <a:t>This meeting serves as the command</a:t>
            </a:r>
            <a:r>
              <a:rPr lang="en-US" altLang="en-US" sz="1600" b="1" dirty="0">
                <a:solidFill>
                  <a:srgbClr val="000000"/>
                </a:solidFill>
                <a:cs typeface="Arial" panose="020B0604020202020204" pitchFamily="34" charset="0"/>
              </a:rPr>
              <a:t>:</a:t>
            </a:r>
          </a:p>
          <a:p>
            <a:pPr fontAlgn="base">
              <a:lnSpc>
                <a:spcPct val="75000"/>
              </a:lnSpc>
              <a:spcBef>
                <a:spcPct val="50000"/>
              </a:spcBef>
              <a:spcAft>
                <a:spcPct val="0"/>
              </a:spcAft>
              <a:buFontTx/>
              <a:buAutoNum type="arabicPeriod"/>
            </a:pPr>
            <a:r>
              <a:rPr lang="en-US" altLang="en-US" sz="1600" b="1" dirty="0">
                <a:solidFill>
                  <a:srgbClr val="000000"/>
                </a:solidFill>
                <a:cs typeface="Arial" panose="020B0604020202020204" pitchFamily="34" charset="0"/>
              </a:rPr>
              <a:t> Safe Driving Council </a:t>
            </a:r>
            <a:r>
              <a:rPr lang="en-US" altLang="en-US" sz="1200" dirty="0">
                <a:solidFill>
                  <a:srgbClr val="000000"/>
                </a:solidFill>
                <a:cs typeface="Arial" panose="020B0604020202020204" pitchFamily="34" charset="0"/>
              </a:rPr>
              <a:t>(</a:t>
            </a:r>
            <a:r>
              <a:rPr lang="pt-BR" altLang="zh-CN" sz="1200" dirty="0">
                <a:solidFill>
                  <a:srgbClr val="000000"/>
                </a:solidFill>
                <a:ea typeface="SimSun" panose="02010600030101010101" pitchFamily="2" charset="-122"/>
                <a:cs typeface="Arial" panose="020B0604020202020204" pitchFamily="34" charset="0"/>
              </a:rPr>
              <a:t>MCO 5100.29C, Vol 3, Chap. 7, Para. 0708.I)</a:t>
            </a:r>
            <a:r>
              <a:rPr lang="en-US" altLang="zh-CN" sz="1200" dirty="0">
                <a:solidFill>
                  <a:srgbClr val="000000"/>
                </a:solidFill>
                <a:ea typeface="SimSun" panose="02010600030101010101" pitchFamily="2" charset="-122"/>
                <a:cs typeface="Arial" panose="020B0604020202020204" pitchFamily="34" charset="0"/>
              </a:rPr>
              <a:t> </a:t>
            </a:r>
          </a:p>
          <a:p>
            <a:pPr fontAlgn="base">
              <a:lnSpc>
                <a:spcPct val="75000"/>
              </a:lnSpc>
              <a:spcBef>
                <a:spcPct val="50000"/>
              </a:spcBef>
              <a:spcAft>
                <a:spcPct val="0"/>
              </a:spcAft>
              <a:buFontTx/>
              <a:buAutoNum type="arabicPeriod"/>
            </a:pPr>
            <a:r>
              <a:rPr lang="en-US" altLang="en-US" sz="1600" b="1" dirty="0">
                <a:solidFill>
                  <a:srgbClr val="000000"/>
                </a:solidFill>
                <a:cs typeface="Arial" panose="020B0604020202020204" pitchFamily="34" charset="0"/>
              </a:rPr>
              <a:t> Ergonomics Committee Meeting </a:t>
            </a:r>
            <a:r>
              <a:rPr lang="en-US" altLang="en-US" sz="1200" dirty="0">
                <a:solidFill>
                  <a:srgbClr val="000000"/>
                </a:solidFill>
                <a:cs typeface="Arial" panose="020B0604020202020204" pitchFamily="34" charset="0"/>
              </a:rPr>
              <a:t>(NAVMC DIR 5100.8 Chap. 19, Para. 19003)</a:t>
            </a:r>
          </a:p>
        </p:txBody>
      </p:sp>
      <p:sp>
        <p:nvSpPr>
          <p:cNvPr id="11" name="Text Box 4"/>
          <p:cNvSpPr txBox="1">
            <a:spLocks noChangeArrowheads="1"/>
          </p:cNvSpPr>
          <p:nvPr/>
        </p:nvSpPr>
        <p:spPr bwMode="auto">
          <a:xfrm>
            <a:off x="2488099" y="1749706"/>
            <a:ext cx="41678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346075">
              <a:defRPr sz="2400">
                <a:solidFill>
                  <a:srgbClr val="000099"/>
                </a:solidFill>
                <a:latin typeface="Arial" panose="020B0604020202020204" pitchFamily="34" charset="0"/>
              </a:defRPr>
            </a:lvl1pPr>
            <a:lvl2pPr marL="742950" indent="-285750" defTabSz="346075">
              <a:defRPr sz="2400">
                <a:solidFill>
                  <a:srgbClr val="000099"/>
                </a:solidFill>
                <a:latin typeface="Arial" panose="020B0604020202020204" pitchFamily="34" charset="0"/>
              </a:defRPr>
            </a:lvl2pPr>
            <a:lvl3pPr marL="1143000" indent="-228600" defTabSz="346075">
              <a:defRPr sz="2400">
                <a:solidFill>
                  <a:srgbClr val="000099"/>
                </a:solidFill>
                <a:latin typeface="Arial" panose="020B0604020202020204" pitchFamily="34" charset="0"/>
              </a:defRPr>
            </a:lvl3pPr>
            <a:lvl4pPr marL="1600200" indent="-228600" defTabSz="346075">
              <a:defRPr sz="2400">
                <a:solidFill>
                  <a:srgbClr val="000099"/>
                </a:solidFill>
                <a:latin typeface="Arial" panose="020B0604020202020204" pitchFamily="34" charset="0"/>
              </a:defRPr>
            </a:lvl4pPr>
            <a:lvl5pPr marL="2057400" indent="-228600" defTabSz="346075">
              <a:defRPr sz="2400">
                <a:solidFill>
                  <a:srgbClr val="000099"/>
                </a:solidFill>
                <a:latin typeface="Arial" panose="020B0604020202020204" pitchFamily="34" charset="0"/>
              </a:defRPr>
            </a:lvl5pPr>
            <a:lvl6pPr marL="2514600" indent="-228600" defTabSz="346075" eaLnBrk="0" fontAlgn="base" hangingPunct="0">
              <a:spcBef>
                <a:spcPct val="0"/>
              </a:spcBef>
              <a:spcAft>
                <a:spcPct val="0"/>
              </a:spcAft>
              <a:defRPr sz="2400">
                <a:solidFill>
                  <a:srgbClr val="000099"/>
                </a:solidFill>
                <a:latin typeface="Arial" panose="020B0604020202020204" pitchFamily="34" charset="0"/>
              </a:defRPr>
            </a:lvl6pPr>
            <a:lvl7pPr marL="2971800" indent="-228600" defTabSz="346075" eaLnBrk="0" fontAlgn="base" hangingPunct="0">
              <a:spcBef>
                <a:spcPct val="0"/>
              </a:spcBef>
              <a:spcAft>
                <a:spcPct val="0"/>
              </a:spcAft>
              <a:defRPr sz="2400">
                <a:solidFill>
                  <a:srgbClr val="000099"/>
                </a:solidFill>
                <a:latin typeface="Arial" panose="020B0604020202020204" pitchFamily="34" charset="0"/>
              </a:defRPr>
            </a:lvl7pPr>
            <a:lvl8pPr marL="3429000" indent="-228600" defTabSz="346075" eaLnBrk="0" fontAlgn="base" hangingPunct="0">
              <a:spcBef>
                <a:spcPct val="0"/>
              </a:spcBef>
              <a:spcAft>
                <a:spcPct val="0"/>
              </a:spcAft>
              <a:defRPr sz="2400">
                <a:solidFill>
                  <a:srgbClr val="000099"/>
                </a:solidFill>
                <a:latin typeface="Arial" panose="020B0604020202020204" pitchFamily="34" charset="0"/>
              </a:defRPr>
            </a:lvl8pPr>
            <a:lvl9pPr marL="3886200" indent="-228600" defTabSz="346075" eaLnBrk="0" fontAlgn="base" hangingPunct="0">
              <a:spcBef>
                <a:spcPct val="0"/>
              </a:spcBef>
              <a:spcAft>
                <a:spcPct val="0"/>
              </a:spcAft>
              <a:defRPr sz="2400">
                <a:solidFill>
                  <a:srgbClr val="000099"/>
                </a:solidFill>
                <a:latin typeface="Arial" panose="020B0604020202020204" pitchFamily="34" charset="0"/>
              </a:defRPr>
            </a:lvl9pPr>
          </a:lstStyle>
          <a:p>
            <a:pPr algn="ctr" fontAlgn="base">
              <a:spcBef>
                <a:spcPct val="50000"/>
              </a:spcBef>
              <a:spcAft>
                <a:spcPct val="0"/>
              </a:spcAft>
            </a:pPr>
            <a:r>
              <a:rPr lang="en-US" altLang="en-US" sz="2000" b="1">
                <a:solidFill>
                  <a:srgbClr val="0000FF"/>
                </a:solidFill>
                <a:cs typeface="Arial" panose="020B0604020202020204" pitchFamily="34" charset="0"/>
              </a:rPr>
              <a:t>PURPOSE</a:t>
            </a:r>
          </a:p>
        </p:txBody>
      </p:sp>
      <p:sp>
        <p:nvSpPr>
          <p:cNvPr id="14" name="Text Box 4"/>
          <p:cNvSpPr txBox="1">
            <a:spLocks noChangeArrowheads="1"/>
          </p:cNvSpPr>
          <p:nvPr/>
        </p:nvSpPr>
        <p:spPr bwMode="auto">
          <a:xfrm>
            <a:off x="2488099" y="4368816"/>
            <a:ext cx="41678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346075">
              <a:defRPr sz="2400">
                <a:solidFill>
                  <a:srgbClr val="000099"/>
                </a:solidFill>
                <a:latin typeface="Arial" panose="020B0604020202020204" pitchFamily="34" charset="0"/>
              </a:defRPr>
            </a:lvl1pPr>
            <a:lvl2pPr marL="742950" indent="-285750" defTabSz="346075">
              <a:defRPr sz="2400">
                <a:solidFill>
                  <a:srgbClr val="000099"/>
                </a:solidFill>
                <a:latin typeface="Arial" panose="020B0604020202020204" pitchFamily="34" charset="0"/>
              </a:defRPr>
            </a:lvl2pPr>
            <a:lvl3pPr marL="1143000" indent="-228600" defTabSz="346075">
              <a:defRPr sz="2400">
                <a:solidFill>
                  <a:srgbClr val="000099"/>
                </a:solidFill>
                <a:latin typeface="Arial" panose="020B0604020202020204" pitchFamily="34" charset="0"/>
              </a:defRPr>
            </a:lvl3pPr>
            <a:lvl4pPr marL="1600200" indent="-228600" defTabSz="346075">
              <a:defRPr sz="2400">
                <a:solidFill>
                  <a:srgbClr val="000099"/>
                </a:solidFill>
                <a:latin typeface="Arial" panose="020B0604020202020204" pitchFamily="34" charset="0"/>
              </a:defRPr>
            </a:lvl4pPr>
            <a:lvl5pPr marL="2057400" indent="-228600" defTabSz="346075">
              <a:defRPr sz="2400">
                <a:solidFill>
                  <a:srgbClr val="000099"/>
                </a:solidFill>
                <a:latin typeface="Arial" panose="020B0604020202020204" pitchFamily="34" charset="0"/>
              </a:defRPr>
            </a:lvl5pPr>
            <a:lvl6pPr marL="2514600" indent="-228600" defTabSz="346075" eaLnBrk="0" fontAlgn="base" hangingPunct="0">
              <a:spcBef>
                <a:spcPct val="0"/>
              </a:spcBef>
              <a:spcAft>
                <a:spcPct val="0"/>
              </a:spcAft>
              <a:defRPr sz="2400">
                <a:solidFill>
                  <a:srgbClr val="000099"/>
                </a:solidFill>
                <a:latin typeface="Arial" panose="020B0604020202020204" pitchFamily="34" charset="0"/>
              </a:defRPr>
            </a:lvl6pPr>
            <a:lvl7pPr marL="2971800" indent="-228600" defTabSz="346075" eaLnBrk="0" fontAlgn="base" hangingPunct="0">
              <a:spcBef>
                <a:spcPct val="0"/>
              </a:spcBef>
              <a:spcAft>
                <a:spcPct val="0"/>
              </a:spcAft>
              <a:defRPr sz="2400">
                <a:solidFill>
                  <a:srgbClr val="000099"/>
                </a:solidFill>
                <a:latin typeface="Arial" panose="020B0604020202020204" pitchFamily="34" charset="0"/>
              </a:defRPr>
            </a:lvl7pPr>
            <a:lvl8pPr marL="3429000" indent="-228600" defTabSz="346075" eaLnBrk="0" fontAlgn="base" hangingPunct="0">
              <a:spcBef>
                <a:spcPct val="0"/>
              </a:spcBef>
              <a:spcAft>
                <a:spcPct val="0"/>
              </a:spcAft>
              <a:defRPr sz="2400">
                <a:solidFill>
                  <a:srgbClr val="000099"/>
                </a:solidFill>
                <a:latin typeface="Arial" panose="020B0604020202020204" pitchFamily="34" charset="0"/>
              </a:defRPr>
            </a:lvl8pPr>
            <a:lvl9pPr marL="3886200" indent="-228600" defTabSz="346075" eaLnBrk="0" fontAlgn="base" hangingPunct="0">
              <a:spcBef>
                <a:spcPct val="0"/>
              </a:spcBef>
              <a:spcAft>
                <a:spcPct val="0"/>
              </a:spcAft>
              <a:defRPr sz="2400">
                <a:solidFill>
                  <a:srgbClr val="000099"/>
                </a:solidFill>
                <a:latin typeface="Arial" panose="020B0604020202020204" pitchFamily="34" charset="0"/>
              </a:defRPr>
            </a:lvl9pPr>
          </a:lstStyle>
          <a:p>
            <a:pPr algn="ctr" fontAlgn="base">
              <a:spcBef>
                <a:spcPct val="50000"/>
              </a:spcBef>
              <a:spcAft>
                <a:spcPct val="0"/>
              </a:spcAft>
            </a:pPr>
            <a:r>
              <a:rPr lang="en-US" altLang="en-US" sz="2000" b="1">
                <a:solidFill>
                  <a:srgbClr val="0000FF"/>
                </a:solidFill>
                <a:cs typeface="Arial" panose="020B0604020202020204" pitchFamily="34" charset="0"/>
              </a:rPr>
              <a:t>AGENDA</a:t>
            </a:r>
          </a:p>
        </p:txBody>
      </p:sp>
      <p:sp>
        <p:nvSpPr>
          <p:cNvPr id="2" name="TextBox 1"/>
          <p:cNvSpPr txBox="1"/>
          <p:nvPr/>
        </p:nvSpPr>
        <p:spPr>
          <a:xfrm>
            <a:off x="58980" y="4748951"/>
            <a:ext cx="8997708" cy="2062103"/>
          </a:xfrm>
          <a:prstGeom prst="rect">
            <a:avLst/>
          </a:prstGeom>
          <a:noFill/>
          <a:ln w="28575">
            <a:solidFill>
              <a:schemeClr val="tx1"/>
            </a:solidFill>
          </a:ln>
        </p:spPr>
        <p:txBody>
          <a:bodyPr wrap="square" numCol="3" rtlCol="0" anchor="ctr">
            <a:spAutoFit/>
          </a:bodyPr>
          <a:lstStyle/>
          <a:p>
            <a:pPr algn="ctr" fontAlgn="base">
              <a:spcBef>
                <a:spcPct val="0"/>
              </a:spcBef>
            </a:pPr>
            <a:r>
              <a:rPr lang="en-US" altLang="en-US" sz="1600" b="1">
                <a:solidFill>
                  <a:srgbClr val="000000"/>
                </a:solidFill>
                <a:latin typeface="Arial" panose="020B0604020202020204" pitchFamily="34" charset="0"/>
              </a:rPr>
              <a:t>Goals</a:t>
            </a:r>
          </a:p>
          <a:p>
            <a:pPr algn="ctr" fontAlgn="base">
              <a:spcBef>
                <a:spcPct val="0"/>
              </a:spcBef>
            </a:pPr>
            <a:r>
              <a:rPr lang="en-US" altLang="en-US" sz="1600" b="1">
                <a:solidFill>
                  <a:srgbClr val="000000"/>
                </a:solidFill>
                <a:latin typeface="Arial" panose="020B0604020202020204" pitchFamily="34" charset="0"/>
              </a:rPr>
              <a:t>Performance Metrics</a:t>
            </a:r>
          </a:p>
          <a:p>
            <a:pPr algn="ctr" fontAlgn="base">
              <a:spcBef>
                <a:spcPct val="0"/>
              </a:spcBef>
            </a:pPr>
            <a:r>
              <a:rPr lang="en-US" altLang="en-US" sz="1600" b="1">
                <a:solidFill>
                  <a:srgbClr val="000000"/>
                </a:solidFill>
                <a:latin typeface="Arial" panose="020B0604020202020204" pitchFamily="34" charset="0"/>
              </a:rPr>
              <a:t>Inspections</a:t>
            </a:r>
          </a:p>
          <a:p>
            <a:pPr algn="ctr" fontAlgn="base">
              <a:spcBef>
                <a:spcPct val="0"/>
              </a:spcBef>
            </a:pPr>
            <a:r>
              <a:rPr lang="en-US" altLang="en-US" sz="1600" b="1">
                <a:solidFill>
                  <a:srgbClr val="000000"/>
                </a:solidFill>
                <a:latin typeface="Arial" panose="020B0604020202020204" pitchFamily="34" charset="0"/>
              </a:rPr>
              <a:t>Unit Safety Reports</a:t>
            </a:r>
          </a:p>
          <a:p>
            <a:pPr algn="ctr" fontAlgn="base">
              <a:spcBef>
                <a:spcPct val="0"/>
              </a:spcBef>
            </a:pPr>
            <a:r>
              <a:rPr lang="en-US" altLang="en-US" sz="1600" b="1">
                <a:solidFill>
                  <a:srgbClr val="000000"/>
                </a:solidFill>
                <a:latin typeface="Arial" panose="020B0604020202020204" pitchFamily="34" charset="0"/>
              </a:rPr>
              <a:t>GOV Fleet Safety</a:t>
            </a:r>
          </a:p>
          <a:p>
            <a:pPr algn="ctr" fontAlgn="base">
              <a:spcBef>
                <a:spcPct val="0"/>
              </a:spcBef>
            </a:pPr>
            <a:r>
              <a:rPr lang="en-US" altLang="en-US" sz="1600" b="1">
                <a:solidFill>
                  <a:srgbClr val="000000"/>
                </a:solidFill>
                <a:latin typeface="Arial" panose="020B0604020202020204" pitchFamily="34" charset="0"/>
                <a:cs typeface="Arial" panose="020B0604020202020204" pitchFamily="34" charset="0"/>
              </a:rPr>
              <a:t>Traffic Safety</a:t>
            </a:r>
            <a:endParaRPr lang="en-US" altLang="en-US" sz="1600" b="1">
              <a:solidFill>
                <a:srgbClr val="000000"/>
              </a:solidFill>
              <a:latin typeface="Arial" panose="020B0604020202020204" pitchFamily="34" charset="0"/>
            </a:endParaRPr>
          </a:p>
          <a:p>
            <a:pPr algn="ctr" fontAlgn="base">
              <a:spcBef>
                <a:spcPct val="0"/>
              </a:spcBef>
            </a:pPr>
            <a:r>
              <a:rPr lang="en-US" altLang="en-US" sz="1600" b="1">
                <a:solidFill>
                  <a:srgbClr val="000000"/>
                </a:solidFill>
                <a:latin typeface="Arial" panose="020B0604020202020204" pitchFamily="34" charset="0"/>
              </a:rPr>
              <a:t>MCFD</a:t>
            </a:r>
          </a:p>
          <a:p>
            <a:pPr algn="ctr" fontAlgn="base">
              <a:spcBef>
                <a:spcPct val="0"/>
              </a:spcBef>
            </a:pPr>
            <a:r>
              <a:rPr lang="en-US" altLang="en-US" sz="1600" b="1">
                <a:solidFill>
                  <a:srgbClr val="000000"/>
                </a:solidFill>
                <a:latin typeface="Arial" panose="020B0604020202020204" pitchFamily="34" charset="0"/>
              </a:rPr>
              <a:t>MCPD</a:t>
            </a:r>
          </a:p>
          <a:p>
            <a:pPr algn="ctr" fontAlgn="base">
              <a:spcBef>
                <a:spcPct val="0"/>
              </a:spcBef>
            </a:pPr>
            <a:r>
              <a:rPr lang="en-US" altLang="en-US" sz="1600" b="1">
                <a:solidFill>
                  <a:srgbClr val="000000"/>
                </a:solidFill>
                <a:latin typeface="Arial" panose="020B0604020202020204" pitchFamily="34" charset="0"/>
              </a:rPr>
              <a:t>Base Traffic Court</a:t>
            </a:r>
          </a:p>
          <a:p>
            <a:pPr algn="ctr" fontAlgn="base">
              <a:spcBef>
                <a:spcPct val="0"/>
              </a:spcBef>
            </a:pPr>
            <a:r>
              <a:rPr lang="en-US" altLang="en-US" sz="1600" b="1">
                <a:solidFill>
                  <a:srgbClr val="000000"/>
                </a:solidFill>
                <a:latin typeface="Arial" panose="020B0604020202020204" pitchFamily="34" charset="0"/>
              </a:rPr>
              <a:t>Injury Compensation</a:t>
            </a:r>
          </a:p>
          <a:p>
            <a:pPr algn="ctr" fontAlgn="base">
              <a:spcBef>
                <a:spcPct val="0"/>
              </a:spcBef>
            </a:pPr>
            <a:r>
              <a:rPr lang="en-US" altLang="en-US" sz="1600" b="1">
                <a:solidFill>
                  <a:srgbClr val="000000"/>
                </a:solidFill>
                <a:latin typeface="Arial" panose="020B0604020202020204" pitchFamily="34" charset="0"/>
              </a:rPr>
              <a:t>RASP</a:t>
            </a:r>
          </a:p>
          <a:p>
            <a:pPr algn="ctr" fontAlgn="base">
              <a:spcBef>
                <a:spcPct val="0"/>
              </a:spcBef>
            </a:pPr>
            <a:r>
              <a:rPr lang="en-US" altLang="en-US" sz="1600" b="1">
                <a:solidFill>
                  <a:srgbClr val="000000"/>
                </a:solidFill>
                <a:latin typeface="Arial" panose="020B0604020202020204" pitchFamily="34" charset="0"/>
              </a:rPr>
              <a:t>Ergonomics</a:t>
            </a:r>
          </a:p>
          <a:p>
            <a:pPr algn="ctr" fontAlgn="base">
              <a:spcBef>
                <a:spcPct val="0"/>
              </a:spcBef>
            </a:pPr>
            <a:r>
              <a:rPr lang="en-US" altLang="en-US" sz="1600" b="1">
                <a:solidFill>
                  <a:srgbClr val="000000"/>
                </a:solidFill>
                <a:latin typeface="Arial" panose="020B0604020202020204" pitchFamily="34" charset="0"/>
                <a:cs typeface="Arial" panose="020B0604020202020204" pitchFamily="34" charset="0"/>
              </a:rPr>
              <a:t>SACO</a:t>
            </a:r>
          </a:p>
          <a:p>
            <a:pPr algn="ctr" fontAlgn="base">
              <a:spcBef>
                <a:spcPct val="0"/>
              </a:spcBef>
            </a:pPr>
            <a:r>
              <a:rPr lang="en-US" altLang="en-US" sz="1600" b="1">
                <a:solidFill>
                  <a:srgbClr val="000000"/>
                </a:solidFill>
                <a:latin typeface="Arial" panose="020B0604020202020204" pitchFamily="34" charset="0"/>
                <a:cs typeface="Arial" panose="020B0604020202020204" pitchFamily="34" charset="0"/>
              </a:rPr>
              <a:t>RODS</a:t>
            </a:r>
          </a:p>
          <a:p>
            <a:pPr algn="ctr" fontAlgn="base">
              <a:spcBef>
                <a:spcPct val="0"/>
              </a:spcBef>
            </a:pPr>
            <a:r>
              <a:rPr lang="en-US" altLang="en-US" sz="1600" b="1">
                <a:solidFill>
                  <a:srgbClr val="000000"/>
                </a:solidFill>
                <a:latin typeface="Arial" panose="020B0604020202020204" pitchFamily="34" charset="0"/>
                <a:cs typeface="Arial" panose="020B0604020202020204" pitchFamily="34" charset="0"/>
              </a:rPr>
              <a:t>Explosive Safety</a:t>
            </a:r>
          </a:p>
          <a:p>
            <a:pPr algn="ctr" fontAlgn="base">
              <a:spcBef>
                <a:spcPct val="0"/>
              </a:spcBef>
            </a:pPr>
            <a:r>
              <a:rPr lang="en-US" altLang="en-US" sz="1600" b="1">
                <a:solidFill>
                  <a:srgbClr val="000000"/>
                </a:solidFill>
                <a:latin typeface="Arial" panose="020B0604020202020204" pitchFamily="34" charset="0"/>
                <a:cs typeface="Arial" panose="020B0604020202020204" pitchFamily="34" charset="0"/>
              </a:rPr>
              <a:t>Hearing Conservation</a:t>
            </a:r>
          </a:p>
          <a:p>
            <a:pPr algn="ctr" fontAlgn="base">
              <a:spcBef>
                <a:spcPct val="0"/>
              </a:spcBef>
            </a:pPr>
            <a:r>
              <a:rPr lang="en-US" altLang="en-US" sz="1600" b="1">
                <a:solidFill>
                  <a:srgbClr val="000000"/>
                </a:solidFill>
                <a:latin typeface="Arial" panose="020B0604020202020204" pitchFamily="34" charset="0"/>
                <a:cs typeface="Arial" panose="020B0604020202020204" pitchFamily="34" charset="0"/>
              </a:rPr>
              <a:t>Medical Surveillance</a:t>
            </a:r>
          </a:p>
          <a:p>
            <a:pPr algn="ctr" fontAlgn="base">
              <a:spcBef>
                <a:spcPct val="0"/>
              </a:spcBef>
            </a:pPr>
            <a:r>
              <a:rPr lang="en-US" altLang="en-US" sz="1600" b="1">
                <a:solidFill>
                  <a:srgbClr val="000000"/>
                </a:solidFill>
                <a:latin typeface="Arial" panose="020B0604020202020204" pitchFamily="34" charset="0"/>
                <a:cs typeface="Arial" panose="020B0604020202020204" pitchFamily="34" charset="0"/>
              </a:rPr>
              <a:t>IH Surveys</a:t>
            </a:r>
          </a:p>
          <a:p>
            <a:pPr algn="ctr" fontAlgn="base">
              <a:spcBef>
                <a:spcPct val="0"/>
              </a:spcBef>
            </a:pPr>
            <a:r>
              <a:rPr lang="en-US" altLang="en-US" sz="1600" b="1">
                <a:solidFill>
                  <a:srgbClr val="000000"/>
                </a:solidFill>
                <a:latin typeface="Arial" panose="020B0604020202020204" pitchFamily="34" charset="0"/>
              </a:rPr>
              <a:t>Safety Training</a:t>
            </a:r>
          </a:p>
          <a:p>
            <a:pPr algn="ctr" fontAlgn="base">
              <a:spcBef>
                <a:spcPct val="0"/>
              </a:spcBef>
            </a:pPr>
            <a:r>
              <a:rPr lang="en-US" altLang="en-US" sz="1600" b="1">
                <a:solidFill>
                  <a:srgbClr val="000000"/>
                </a:solidFill>
                <a:latin typeface="Arial" panose="020B0604020202020204" pitchFamily="34" charset="0"/>
              </a:rPr>
              <a:t>VPP Activities</a:t>
            </a:r>
          </a:p>
          <a:p>
            <a:pPr algn="ctr" fontAlgn="base">
              <a:spcBef>
                <a:spcPct val="0"/>
              </a:spcBef>
            </a:pPr>
            <a:r>
              <a:rPr lang="en-US" altLang="en-US" sz="1600" b="1">
                <a:solidFill>
                  <a:srgbClr val="000000"/>
                </a:solidFill>
                <a:latin typeface="Arial" panose="020B0604020202020204" pitchFamily="34" charset="0"/>
              </a:rPr>
              <a:t>Safety Awards </a:t>
            </a:r>
          </a:p>
          <a:p>
            <a:pPr algn="ctr" fontAlgn="base">
              <a:spcBef>
                <a:spcPct val="0"/>
              </a:spcBef>
            </a:pPr>
            <a:r>
              <a:rPr lang="en-US" altLang="en-US" sz="1600" b="1">
                <a:solidFill>
                  <a:srgbClr val="000000"/>
                </a:solidFill>
                <a:latin typeface="Arial" panose="020B0604020202020204" pitchFamily="34" charset="0"/>
              </a:rPr>
              <a:t>Open Discussion </a:t>
            </a:r>
          </a:p>
          <a:p>
            <a:pPr algn="ctr" fontAlgn="base">
              <a:spcBef>
                <a:spcPct val="0"/>
              </a:spcBef>
            </a:pPr>
            <a:r>
              <a:rPr lang="en-US" altLang="en-US" sz="1600" b="1">
                <a:solidFill>
                  <a:srgbClr val="000000"/>
                </a:solidFill>
                <a:latin typeface="Arial" panose="020B0604020202020204" pitchFamily="34" charset="0"/>
              </a:rPr>
              <a:t>CO Guidance</a:t>
            </a:r>
          </a:p>
        </p:txBody>
      </p:sp>
      <p:sp>
        <p:nvSpPr>
          <p:cNvPr id="6" name="Slide Number Placeholder 5">
            <a:extLst>
              <a:ext uri="{FF2B5EF4-FFF2-40B4-BE49-F238E27FC236}">
                <a16:creationId xmlns:a16="http://schemas.microsoft.com/office/drawing/2014/main" id="{F8C3E2FE-E811-0C0F-D844-DDD814856793}"/>
              </a:ext>
            </a:extLst>
          </p:cNvPr>
          <p:cNvSpPr>
            <a:spLocks noGrp="1"/>
          </p:cNvSpPr>
          <p:nvPr>
            <p:ph type="sldNum" sz="quarter" idx="12"/>
          </p:nvPr>
        </p:nvSpPr>
        <p:spPr>
          <a:xfrm>
            <a:off x="7151688" y="6479137"/>
            <a:ext cx="1905000" cy="457200"/>
          </a:xfrm>
        </p:spPr>
        <p:txBody>
          <a:bodyPr/>
          <a:lstStyle/>
          <a:p>
            <a:pPr>
              <a:defRPr/>
            </a:pPr>
            <a:fld id="{FD293D90-5AA0-469C-8F87-8B9BB580C3AC}" type="slidenum">
              <a:rPr lang="en-US" smtClean="0"/>
              <a:pPr>
                <a:defRPr/>
              </a:pPr>
              <a:t>1</a:t>
            </a:fld>
            <a:endParaRPr lang="en-US"/>
          </a:p>
        </p:txBody>
      </p:sp>
    </p:spTree>
    <p:extLst>
      <p:ext uri="{BB962C8B-B14F-4D97-AF65-F5344CB8AC3E}">
        <p14:creationId xmlns:p14="http://schemas.microsoft.com/office/powerpoint/2010/main" val="16228856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1164933" y="196047"/>
            <a:ext cx="6593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a:lnSpc>
                <a:spcPct val="100000"/>
              </a:lnSpc>
              <a:spcBef>
                <a:spcPct val="0"/>
              </a:spcBef>
              <a:buNone/>
              <a:defRPr/>
            </a:pPr>
            <a:r>
              <a:rPr lang="en-US" altLang="en-US" sz="2400" b="1">
                <a:solidFill>
                  <a:srgbClr val="0000FF"/>
                </a:solidFill>
                <a:latin typeface="Arial" panose="020B0604020202020204" pitchFamily="34" charset="0"/>
                <a:cs typeface="Arial" panose="020B0604020202020204" pitchFamily="34" charset="0"/>
              </a:rPr>
              <a:t>Safety and Occupational Health Inspections</a:t>
            </a:r>
          </a:p>
        </p:txBody>
      </p:sp>
      <p:sp>
        <p:nvSpPr>
          <p:cNvPr id="205827" name="Text Box 3"/>
          <p:cNvSpPr txBox="1">
            <a:spLocks noChangeArrowheads="1"/>
          </p:cNvSpPr>
          <p:nvPr/>
        </p:nvSpPr>
        <p:spPr bwMode="auto">
          <a:xfrm>
            <a:off x="114300" y="1206500"/>
            <a:ext cx="894238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a:lnSpc>
                <a:spcPct val="100000"/>
              </a:lnSpc>
              <a:spcBef>
                <a:spcPct val="0"/>
              </a:spcBef>
              <a:buNone/>
              <a:defRPr/>
            </a:pPr>
            <a:r>
              <a:rPr lang="en-US" altLang="en-US" sz="1300" b="1">
                <a:solidFill>
                  <a:srgbClr val="FF0000"/>
                </a:solidFill>
                <a:latin typeface="Arial" panose="020B0604020202020204" pitchFamily="34" charset="0"/>
                <a:cs typeface="Arial" panose="020B0604020202020204" pitchFamily="34" charset="0"/>
              </a:rPr>
              <a:t>1% </a:t>
            </a:r>
            <a:r>
              <a:rPr lang="en-US" altLang="en-US" sz="1300" b="1">
                <a:latin typeface="Arial" panose="020B0604020202020204" pitchFamily="34" charset="0"/>
                <a:cs typeface="Arial" panose="020B0604020202020204" pitchFamily="34" charset="0"/>
              </a:rPr>
              <a:t>or</a:t>
            </a:r>
            <a:r>
              <a:rPr lang="en-US" altLang="en-US" sz="1300" b="1">
                <a:solidFill>
                  <a:srgbClr val="FF0000"/>
                </a:solidFill>
                <a:latin typeface="Arial" panose="020B0604020202020204" pitchFamily="34" charset="0"/>
                <a:cs typeface="Arial" panose="020B0604020202020204" pitchFamily="34" charset="0"/>
              </a:rPr>
              <a:t> (4)</a:t>
            </a:r>
            <a:r>
              <a:rPr lang="en-US" altLang="en-US" sz="1300" b="1">
                <a:solidFill>
                  <a:srgbClr val="000000"/>
                </a:solidFill>
                <a:latin typeface="Arial" panose="020B0604020202020204" pitchFamily="34" charset="0"/>
                <a:cs typeface="Arial" panose="020B0604020202020204" pitchFamily="34" charset="0"/>
              </a:rPr>
              <a:t> of the</a:t>
            </a:r>
            <a:r>
              <a:rPr lang="en-US" altLang="en-US" sz="1300" b="1">
                <a:solidFill>
                  <a:srgbClr val="FF0000"/>
                </a:solidFill>
                <a:latin typeface="Arial" panose="020B0604020202020204" pitchFamily="34" charset="0"/>
                <a:cs typeface="Arial" panose="020B0604020202020204" pitchFamily="34" charset="0"/>
              </a:rPr>
              <a:t> (355) </a:t>
            </a:r>
            <a:r>
              <a:rPr lang="en-US" altLang="en-US" sz="1300" b="1">
                <a:solidFill>
                  <a:srgbClr val="000000"/>
                </a:solidFill>
                <a:latin typeface="Arial" panose="020B0604020202020204" pitchFamily="34" charset="0"/>
                <a:cs typeface="Arial" panose="020B0604020202020204" pitchFamily="34" charset="0"/>
              </a:rPr>
              <a:t>Findings identified by Safety &amp; Occupational Health Inspections during FY24 are not documented as abated within 30 days.  </a:t>
            </a:r>
          </a:p>
          <a:p>
            <a:pPr defTabSz="457200">
              <a:lnSpc>
                <a:spcPct val="100000"/>
              </a:lnSpc>
              <a:spcBef>
                <a:spcPct val="0"/>
              </a:spcBef>
              <a:buNone/>
              <a:defRPr/>
            </a:pPr>
            <a:endParaRPr lang="en-US" altLang="en-US" sz="1000" b="1">
              <a:solidFill>
                <a:srgbClr val="000000"/>
              </a:solidFill>
              <a:latin typeface="Arial" panose="020B0604020202020204" pitchFamily="34" charset="0"/>
              <a:cs typeface="Arial" panose="020B0604020202020204" pitchFamily="34" charset="0"/>
            </a:endParaRPr>
          </a:p>
          <a:p>
            <a:pPr defTabSz="457200">
              <a:lnSpc>
                <a:spcPct val="100000"/>
              </a:lnSpc>
              <a:spcBef>
                <a:spcPct val="0"/>
              </a:spcBef>
              <a:buNone/>
              <a:defRPr/>
            </a:pPr>
            <a:r>
              <a:rPr lang="en-US" altLang="en-US" sz="1300" b="1">
                <a:solidFill>
                  <a:srgbClr val="000000"/>
                </a:solidFill>
                <a:latin typeface="Arial" panose="020B0604020202020204" pitchFamily="34" charset="0"/>
                <a:cs typeface="Arial" panose="020B0604020202020204" pitchFamily="34" charset="0"/>
              </a:rPr>
              <a:t>Supervisor Responsibility: “Provide for or ensure abatement of all identified workplace OSH deficiencies.” NAVMC Dir 5100.8, Chap. 7 Para 7004.4.f </a:t>
            </a:r>
          </a:p>
        </p:txBody>
      </p:sp>
      <p:graphicFrame>
        <p:nvGraphicFramePr>
          <p:cNvPr id="3159200" name="Group 160"/>
          <p:cNvGraphicFramePr>
            <a:graphicFrameLocks noGrp="1"/>
          </p:cNvGraphicFramePr>
          <p:nvPr>
            <p:extLst>
              <p:ext uri="{D42A27DB-BD31-4B8C-83A1-F6EECF244321}">
                <p14:modId xmlns:p14="http://schemas.microsoft.com/office/powerpoint/2010/main" val="4144468148"/>
              </p:ext>
            </p:extLst>
          </p:nvPr>
        </p:nvGraphicFramePr>
        <p:xfrm>
          <a:off x="247264" y="2248775"/>
          <a:ext cx="3567113" cy="4007563"/>
        </p:xfrm>
        <a:graphic>
          <a:graphicData uri="http://schemas.openxmlformats.org/drawingml/2006/table">
            <a:tbl>
              <a:tblPr/>
              <a:tblGrid>
                <a:gridCol w="1637726">
                  <a:extLst>
                    <a:ext uri="{9D8B030D-6E8A-4147-A177-3AD203B41FA5}">
                      <a16:colId xmlns:a16="http://schemas.microsoft.com/office/drawing/2014/main" val="20000"/>
                    </a:ext>
                  </a:extLst>
                </a:gridCol>
                <a:gridCol w="775303">
                  <a:extLst>
                    <a:ext uri="{9D8B030D-6E8A-4147-A177-3AD203B41FA5}">
                      <a16:colId xmlns:a16="http://schemas.microsoft.com/office/drawing/2014/main" val="20001"/>
                    </a:ext>
                  </a:extLst>
                </a:gridCol>
                <a:gridCol w="1154084">
                  <a:extLst>
                    <a:ext uri="{9D8B030D-6E8A-4147-A177-3AD203B41FA5}">
                      <a16:colId xmlns:a16="http://schemas.microsoft.com/office/drawing/2014/main" val="20002"/>
                    </a:ext>
                  </a:extLst>
                </a:gridCol>
              </a:tblGrid>
              <a:tr h="916234">
                <a:tc gridSpan="3">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Open Findings as of</a:t>
                      </a:r>
                      <a:br>
                        <a:rPr kumimoji="0" lang="en-US" sz="1400" b="1" i="0" u="none" strike="noStrike" cap="none" normalizeH="0" baseline="0">
                          <a:ln>
                            <a:noFill/>
                          </a:ln>
                          <a:solidFill>
                            <a:schemeClr val="tx1"/>
                          </a:solidFill>
                          <a:effectLst/>
                          <a:latin typeface="Arial" charset="0"/>
                        </a:rPr>
                      </a:br>
                      <a:r>
                        <a:rPr kumimoji="0" lang="en-US" sz="1400" b="1" i="0" u="none" strike="noStrike" cap="none" normalizeH="0" baseline="0">
                          <a:ln>
                            <a:noFill/>
                          </a:ln>
                          <a:solidFill>
                            <a:schemeClr val="tx1"/>
                          </a:solidFill>
                          <a:effectLst/>
                          <a:latin typeface="Arial" charset="0"/>
                        </a:rPr>
                        <a:t>31 Dec 25</a:t>
                      </a:r>
                    </a:p>
                  </a:txBody>
                  <a:tcPr marL="91419" marR="91419" marT="45729" marB="4572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0864">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UNIT</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Number</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RAC </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616017">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rgbClr val="FF0000"/>
                          </a:solidFill>
                          <a:effectLst/>
                          <a:latin typeface="Arial" charset="0"/>
                        </a:rPr>
                        <a:t>PSD</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a:ln>
                            <a:noFill/>
                          </a:ln>
                          <a:solidFill>
                            <a:srgbClr val="FF0000"/>
                          </a:solidFill>
                          <a:effectLst/>
                          <a:latin typeface="Arial" charset="0"/>
                        </a:rPr>
                        <a:t>2</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a:ln>
                            <a:noFill/>
                          </a:ln>
                          <a:solidFill>
                            <a:srgbClr val="FF0000"/>
                          </a:solidFill>
                          <a:effectLst/>
                          <a:latin typeface="Arial" charset="0"/>
                        </a:rPr>
                        <a:t>4</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67171950"/>
                  </a:ext>
                </a:extLst>
              </a:tr>
              <a:tr h="616017">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rgbClr val="FF0000"/>
                          </a:solidFill>
                          <a:effectLst/>
                          <a:latin typeface="Arial" charset="0"/>
                        </a:rPr>
                        <a:t>General Accounts </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a:ln>
                            <a:noFill/>
                          </a:ln>
                          <a:solidFill>
                            <a:srgbClr val="FF0000"/>
                          </a:solidFill>
                          <a:effectLst/>
                          <a:latin typeface="Arial" charset="0"/>
                        </a:rPr>
                        <a:t>2</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a:ln>
                            <a:noFill/>
                          </a:ln>
                          <a:solidFill>
                            <a:srgbClr val="FF0000"/>
                          </a:solidFill>
                          <a:effectLst/>
                          <a:latin typeface="Arial" charset="0"/>
                        </a:rPr>
                        <a:t>4</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9079904"/>
                  </a:ext>
                </a:extLst>
              </a:tr>
              <a:tr h="1338431">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rgbClr val="FF0000"/>
                          </a:solidFill>
                          <a:effectLst/>
                          <a:latin typeface="Arial" charset="0"/>
                        </a:rPr>
                        <a:t>Total</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a:ln>
                            <a:noFill/>
                          </a:ln>
                          <a:solidFill>
                            <a:srgbClr val="FF0000"/>
                          </a:solidFill>
                          <a:effectLst/>
                          <a:latin typeface="Arial" charset="0"/>
                        </a:rPr>
                        <a:t>4</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a:ln>
                          <a:noFill/>
                        </a:ln>
                        <a:solidFill>
                          <a:srgbClr val="FF0000"/>
                        </a:solidFill>
                        <a:effectLst/>
                        <a:latin typeface="Arial" charset="0"/>
                      </a:endParaRP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9"/>
                  </a:ext>
                </a:extLst>
              </a:tr>
            </a:tbl>
          </a:graphicData>
        </a:graphic>
      </p:graphicFrame>
      <p:sp>
        <p:nvSpPr>
          <p:cNvPr id="48187" name="Text Box 70"/>
          <p:cNvSpPr txBox="1">
            <a:spLocks noChangeArrowheads="1"/>
          </p:cNvSpPr>
          <p:nvPr/>
        </p:nvSpPr>
        <p:spPr bwMode="auto">
          <a:xfrm>
            <a:off x="2667294" y="793750"/>
            <a:ext cx="3836400" cy="324719"/>
          </a:xfrm>
          <a:prstGeom prst="rect">
            <a:avLst/>
          </a:prstGeom>
          <a:solidFill>
            <a:schemeClr val="bg2">
              <a:lumMod val="20000"/>
              <a:lumOff val="80000"/>
            </a:schemeClr>
          </a:solidFill>
          <a:ln w="9525" algn="ctr">
            <a:solidFill>
              <a:schemeClr val="tx1"/>
            </a:solidFill>
            <a:miter lim="800000"/>
            <a:headEnd/>
            <a:tailEnd/>
          </a:ln>
        </p:spPr>
        <p:txBody>
          <a:bodyPr wrap="none" lIns="96661" tIns="48331" rIns="96661" bIns="48331">
            <a:spAutoFit/>
          </a:bodyPr>
          <a:lstStyle/>
          <a:p>
            <a:pPr marL="361942" indent="-361942" algn="ctr" defTabSz="966764">
              <a:lnSpc>
                <a:spcPct val="80000"/>
              </a:lnSpc>
              <a:spcBef>
                <a:spcPct val="50000"/>
              </a:spcBef>
              <a:defRPr/>
            </a:pPr>
            <a:r>
              <a:rPr lang="en-US" b="1">
                <a:solidFill>
                  <a:prstClr val="black"/>
                </a:solidFill>
                <a:latin typeface="Calibri" panose="020F0502020204030204"/>
                <a:cs typeface="Arial" panose="020B0604020202020204" pitchFamily="34" charset="0"/>
              </a:rPr>
              <a:t>FY24 Abatement Efficiency Index: 98%</a:t>
            </a:r>
          </a:p>
        </p:txBody>
      </p:sp>
      <p:sp>
        <p:nvSpPr>
          <p:cNvPr id="205873" name="TextBox 65"/>
          <p:cNvSpPr txBox="1">
            <a:spLocks noChangeArrowheads="1"/>
          </p:cNvSpPr>
          <p:nvPr/>
        </p:nvSpPr>
        <p:spPr bwMode="auto">
          <a:xfrm>
            <a:off x="198440" y="6326189"/>
            <a:ext cx="8569325" cy="461962"/>
          </a:xfrm>
          <a:prstGeom prst="rect">
            <a:avLst/>
          </a:prstGeom>
          <a:noFill/>
          <a:ln w="635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a:lnSpc>
                <a:spcPct val="100000"/>
              </a:lnSpc>
              <a:spcBef>
                <a:spcPct val="0"/>
              </a:spcBef>
              <a:buNone/>
              <a:defRPr/>
            </a:pPr>
            <a:r>
              <a:rPr lang="en-US" altLang="en-US" sz="1200" b="1">
                <a:solidFill>
                  <a:srgbClr val="000000"/>
                </a:solidFill>
                <a:latin typeface="Arial" panose="020B0604020202020204" pitchFamily="34" charset="0"/>
                <a:cs typeface="Arial" panose="020B0604020202020204" pitchFamily="34" charset="0"/>
              </a:rPr>
              <a:t>The Unit Safety Officer is responsible for maintaining a hazard abatement log, monitoring the corrective actions (Work Requests) taken, and reporting the status to the Risk Management Office.</a:t>
            </a:r>
            <a:endParaRPr lang="en-US" altLang="en-US" sz="1200">
              <a:solidFill>
                <a:srgbClr val="000000"/>
              </a:solidFill>
              <a:latin typeface="Arial" panose="020B0604020202020204" pitchFamily="34" charset="0"/>
              <a:cs typeface="Arial" panose="020B0604020202020204" pitchFamily="34" charset="0"/>
            </a:endParaRPr>
          </a:p>
        </p:txBody>
      </p:sp>
      <p:grpSp>
        <p:nvGrpSpPr>
          <p:cNvPr id="205874" name="Group 6"/>
          <p:cNvGrpSpPr>
            <a:grpSpLocks noChangeAspect="1"/>
          </p:cNvGrpSpPr>
          <p:nvPr/>
        </p:nvGrpSpPr>
        <p:grpSpPr bwMode="auto">
          <a:xfrm>
            <a:off x="8313738" y="77790"/>
            <a:ext cx="742950" cy="750887"/>
            <a:chOff x="8288338" y="87313"/>
            <a:chExt cx="768350" cy="776287"/>
          </a:xfrm>
        </p:grpSpPr>
        <p:pic>
          <p:nvPicPr>
            <p:cNvPr id="205878"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79"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75" name="Picture 12"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2"/>
          <p:cNvGraphicFramePr>
            <a:graphicFrameLocks noChangeAspect="1"/>
          </p:cNvGraphicFramePr>
          <p:nvPr>
            <p:extLst>
              <p:ext uri="{D42A27DB-BD31-4B8C-83A1-F6EECF244321}">
                <p14:modId xmlns:p14="http://schemas.microsoft.com/office/powerpoint/2010/main" val="1368940773"/>
              </p:ext>
            </p:extLst>
          </p:nvPr>
        </p:nvGraphicFramePr>
        <p:xfrm>
          <a:off x="3814377" y="2248779"/>
          <a:ext cx="4962073" cy="4007562"/>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DC4D587A-1D23-4A67-D796-6239E8B8A403}"/>
              </a:ext>
            </a:extLst>
          </p:cNvPr>
          <p:cNvSpPr>
            <a:spLocks noGrp="1"/>
          </p:cNvSpPr>
          <p:nvPr>
            <p:ph type="sldNum" sz="quarter" idx="12"/>
          </p:nvPr>
        </p:nvSpPr>
        <p:spPr>
          <a:xfrm>
            <a:off x="7086600" y="6492875"/>
            <a:ext cx="2057400" cy="365125"/>
          </a:xfrm>
        </p:spPr>
        <p:txBody>
          <a:bodyPr/>
          <a:lstStyle/>
          <a:p>
            <a:pPr>
              <a:defRPr/>
            </a:pPr>
            <a:fld id="{95520984-010B-4247-B1D3-C564C711A417}" type="slidenum">
              <a:rPr lang="en-US" smtClean="0"/>
              <a:pPr>
                <a:defRPr/>
              </a:pPr>
              <a:t>10</a:t>
            </a:fld>
            <a:endParaRPr lang="en-US"/>
          </a:p>
        </p:txBody>
      </p:sp>
    </p:spTree>
    <p:extLst>
      <p:ext uri="{BB962C8B-B14F-4D97-AF65-F5344CB8AC3E}">
        <p14:creationId xmlns:p14="http://schemas.microsoft.com/office/powerpoint/2010/main" val="38300582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1164933" y="196047"/>
            <a:ext cx="6593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a:lnSpc>
                <a:spcPct val="100000"/>
              </a:lnSpc>
              <a:spcBef>
                <a:spcPct val="0"/>
              </a:spcBef>
              <a:buNone/>
              <a:defRPr/>
            </a:pPr>
            <a:r>
              <a:rPr lang="en-US" altLang="en-US" sz="2400" b="1">
                <a:solidFill>
                  <a:srgbClr val="0000FF"/>
                </a:solidFill>
                <a:latin typeface="Arial" panose="020B0604020202020204" pitchFamily="34" charset="0"/>
                <a:cs typeface="Arial" panose="020B0604020202020204" pitchFamily="34" charset="0"/>
              </a:rPr>
              <a:t>Safety and Occupational Health Inspections</a:t>
            </a:r>
          </a:p>
        </p:txBody>
      </p:sp>
      <p:sp>
        <p:nvSpPr>
          <p:cNvPr id="205827" name="Text Box 3"/>
          <p:cNvSpPr txBox="1">
            <a:spLocks noChangeArrowheads="1"/>
          </p:cNvSpPr>
          <p:nvPr/>
        </p:nvSpPr>
        <p:spPr bwMode="auto">
          <a:xfrm>
            <a:off x="100806" y="924797"/>
            <a:ext cx="894238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a:lnSpc>
                <a:spcPct val="100000"/>
              </a:lnSpc>
              <a:spcBef>
                <a:spcPct val="0"/>
              </a:spcBef>
              <a:buNone/>
              <a:defRPr/>
            </a:pPr>
            <a:r>
              <a:rPr lang="en-US" altLang="en-US" sz="1300" b="1">
                <a:solidFill>
                  <a:srgbClr val="FF0000"/>
                </a:solidFill>
                <a:latin typeface="Arial" panose="020B0604020202020204" pitchFamily="34" charset="0"/>
                <a:cs typeface="Arial" panose="020B0604020202020204" pitchFamily="34" charset="0"/>
              </a:rPr>
              <a:t>6% </a:t>
            </a:r>
            <a:r>
              <a:rPr lang="en-US" altLang="en-US" sz="1300" b="1">
                <a:latin typeface="Arial" panose="020B0604020202020204" pitchFamily="34" charset="0"/>
                <a:cs typeface="Arial" panose="020B0604020202020204" pitchFamily="34" charset="0"/>
              </a:rPr>
              <a:t>or</a:t>
            </a:r>
            <a:r>
              <a:rPr lang="en-US" altLang="en-US" sz="1300" b="1">
                <a:solidFill>
                  <a:srgbClr val="FF0000"/>
                </a:solidFill>
                <a:latin typeface="Arial" panose="020B0604020202020204" pitchFamily="34" charset="0"/>
                <a:cs typeface="Arial" panose="020B0604020202020204" pitchFamily="34" charset="0"/>
              </a:rPr>
              <a:t> (16)</a:t>
            </a:r>
            <a:r>
              <a:rPr lang="en-US" altLang="en-US" sz="1300" b="1">
                <a:solidFill>
                  <a:srgbClr val="000000"/>
                </a:solidFill>
                <a:latin typeface="Arial" panose="020B0604020202020204" pitchFamily="34" charset="0"/>
                <a:cs typeface="Arial" panose="020B0604020202020204" pitchFamily="34" charset="0"/>
              </a:rPr>
              <a:t> of the</a:t>
            </a:r>
            <a:r>
              <a:rPr lang="en-US" altLang="en-US" sz="1300" b="1">
                <a:solidFill>
                  <a:srgbClr val="FF0000"/>
                </a:solidFill>
                <a:latin typeface="Arial" panose="020B0604020202020204" pitchFamily="34" charset="0"/>
                <a:cs typeface="Arial" panose="020B0604020202020204" pitchFamily="34" charset="0"/>
              </a:rPr>
              <a:t> (243) </a:t>
            </a:r>
            <a:r>
              <a:rPr lang="en-US" altLang="en-US" sz="1300" b="1">
                <a:solidFill>
                  <a:srgbClr val="000000"/>
                </a:solidFill>
                <a:latin typeface="Arial" panose="020B0604020202020204" pitchFamily="34" charset="0"/>
                <a:cs typeface="Arial" panose="020B0604020202020204" pitchFamily="34" charset="0"/>
              </a:rPr>
              <a:t>Findings identified by Safety &amp; Occupational Health Inspections during FY25 are not documented as abated within 30 days.  </a:t>
            </a:r>
          </a:p>
          <a:p>
            <a:pPr defTabSz="457200">
              <a:lnSpc>
                <a:spcPct val="100000"/>
              </a:lnSpc>
              <a:spcBef>
                <a:spcPct val="0"/>
              </a:spcBef>
              <a:buNone/>
              <a:defRPr/>
            </a:pPr>
            <a:endParaRPr lang="en-US" altLang="en-US" sz="1000" b="1">
              <a:solidFill>
                <a:srgbClr val="000000"/>
              </a:solidFill>
              <a:latin typeface="Arial" panose="020B0604020202020204" pitchFamily="34" charset="0"/>
              <a:cs typeface="Arial" panose="020B0604020202020204" pitchFamily="34" charset="0"/>
            </a:endParaRPr>
          </a:p>
          <a:p>
            <a:pPr defTabSz="457200">
              <a:lnSpc>
                <a:spcPct val="100000"/>
              </a:lnSpc>
              <a:spcBef>
                <a:spcPct val="0"/>
              </a:spcBef>
              <a:buNone/>
              <a:defRPr/>
            </a:pPr>
            <a:r>
              <a:rPr lang="en-US" altLang="en-US" sz="1300" b="1">
                <a:solidFill>
                  <a:srgbClr val="000000"/>
                </a:solidFill>
                <a:latin typeface="Arial" panose="020B0604020202020204" pitchFamily="34" charset="0"/>
                <a:cs typeface="Arial" panose="020B0604020202020204" pitchFamily="34" charset="0"/>
              </a:rPr>
              <a:t>Supervisor Responsibility: “Provide for or ensure abatement of all identified workplace OSH deficiencies.” NAVMC Dir 5100.8, Chap. 7 Para 7004.4.f </a:t>
            </a:r>
          </a:p>
        </p:txBody>
      </p:sp>
      <p:sp>
        <p:nvSpPr>
          <p:cNvPr id="48187" name="Text Box 70"/>
          <p:cNvSpPr txBox="1">
            <a:spLocks noChangeArrowheads="1"/>
          </p:cNvSpPr>
          <p:nvPr/>
        </p:nvSpPr>
        <p:spPr bwMode="auto">
          <a:xfrm>
            <a:off x="2662531" y="613620"/>
            <a:ext cx="3836400" cy="324719"/>
          </a:xfrm>
          <a:prstGeom prst="rect">
            <a:avLst/>
          </a:prstGeom>
          <a:solidFill>
            <a:schemeClr val="bg2">
              <a:lumMod val="20000"/>
              <a:lumOff val="80000"/>
            </a:schemeClr>
          </a:solidFill>
          <a:ln w="9525" algn="ctr">
            <a:solidFill>
              <a:schemeClr val="tx1"/>
            </a:solidFill>
            <a:miter lim="800000"/>
            <a:headEnd/>
            <a:tailEnd/>
          </a:ln>
        </p:spPr>
        <p:txBody>
          <a:bodyPr wrap="none" lIns="96661" tIns="48331" rIns="96661" bIns="48331">
            <a:spAutoFit/>
          </a:bodyPr>
          <a:lstStyle/>
          <a:p>
            <a:pPr marL="361942" indent="-361942" algn="ctr" defTabSz="966764">
              <a:lnSpc>
                <a:spcPct val="80000"/>
              </a:lnSpc>
              <a:spcBef>
                <a:spcPct val="50000"/>
              </a:spcBef>
              <a:defRPr/>
            </a:pPr>
            <a:r>
              <a:rPr lang="en-US" b="1">
                <a:solidFill>
                  <a:prstClr val="black"/>
                </a:solidFill>
                <a:latin typeface="Calibri" panose="020F0502020204030204"/>
                <a:cs typeface="Arial" panose="020B0604020202020204" pitchFamily="34" charset="0"/>
              </a:rPr>
              <a:t>FY25 Abatement Efficiency Index: 93%</a:t>
            </a:r>
          </a:p>
        </p:txBody>
      </p:sp>
      <p:sp>
        <p:nvSpPr>
          <p:cNvPr id="205873" name="TextBox 65"/>
          <p:cNvSpPr txBox="1">
            <a:spLocks noChangeArrowheads="1"/>
          </p:cNvSpPr>
          <p:nvPr/>
        </p:nvSpPr>
        <p:spPr bwMode="auto">
          <a:xfrm>
            <a:off x="198440" y="6326189"/>
            <a:ext cx="8569325" cy="461962"/>
          </a:xfrm>
          <a:prstGeom prst="rect">
            <a:avLst/>
          </a:prstGeom>
          <a:noFill/>
          <a:ln w="635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a:lnSpc>
                <a:spcPct val="100000"/>
              </a:lnSpc>
              <a:spcBef>
                <a:spcPct val="0"/>
              </a:spcBef>
              <a:buNone/>
              <a:defRPr/>
            </a:pPr>
            <a:r>
              <a:rPr lang="en-US" altLang="en-US" sz="1200" b="1">
                <a:solidFill>
                  <a:srgbClr val="000000"/>
                </a:solidFill>
                <a:latin typeface="Arial" panose="020B0604020202020204" pitchFamily="34" charset="0"/>
                <a:cs typeface="Arial" panose="020B0604020202020204" pitchFamily="34" charset="0"/>
              </a:rPr>
              <a:t>The Unit Safety Officer is responsible for maintaining a hazard abatement log, monitoring the corrective actions (Work Requests) taken, and reporting the status to the Risk Management Office.</a:t>
            </a:r>
            <a:endParaRPr lang="en-US" altLang="en-US" sz="1200">
              <a:solidFill>
                <a:srgbClr val="000000"/>
              </a:solidFill>
              <a:latin typeface="Arial" panose="020B0604020202020204" pitchFamily="34" charset="0"/>
              <a:cs typeface="Arial" panose="020B0604020202020204" pitchFamily="34" charset="0"/>
            </a:endParaRPr>
          </a:p>
        </p:txBody>
      </p:sp>
      <p:grpSp>
        <p:nvGrpSpPr>
          <p:cNvPr id="205874" name="Group 6"/>
          <p:cNvGrpSpPr>
            <a:grpSpLocks noChangeAspect="1"/>
          </p:cNvGrpSpPr>
          <p:nvPr/>
        </p:nvGrpSpPr>
        <p:grpSpPr bwMode="auto">
          <a:xfrm>
            <a:off x="8313738" y="77790"/>
            <a:ext cx="742950" cy="750887"/>
            <a:chOff x="8288338" y="87313"/>
            <a:chExt cx="768350" cy="776287"/>
          </a:xfrm>
        </p:grpSpPr>
        <p:pic>
          <p:nvPicPr>
            <p:cNvPr id="205878"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79"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75" name="Picture 12"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2"/>
          <p:cNvGraphicFramePr>
            <a:graphicFrameLocks noChangeAspect="1"/>
          </p:cNvGraphicFramePr>
          <p:nvPr>
            <p:extLst>
              <p:ext uri="{D42A27DB-BD31-4B8C-83A1-F6EECF244321}">
                <p14:modId xmlns:p14="http://schemas.microsoft.com/office/powerpoint/2010/main" val="4137716187"/>
              </p:ext>
            </p:extLst>
          </p:nvPr>
        </p:nvGraphicFramePr>
        <p:xfrm>
          <a:off x="3863187" y="1954039"/>
          <a:ext cx="4962073" cy="4216468"/>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DC4D587A-1D23-4A67-D796-6239E8B8A403}"/>
              </a:ext>
            </a:extLst>
          </p:cNvPr>
          <p:cNvSpPr>
            <a:spLocks noGrp="1"/>
          </p:cNvSpPr>
          <p:nvPr>
            <p:ph type="sldNum" sz="quarter" idx="12"/>
          </p:nvPr>
        </p:nvSpPr>
        <p:spPr>
          <a:xfrm>
            <a:off x="7086600" y="6492875"/>
            <a:ext cx="2057400" cy="365125"/>
          </a:xfrm>
        </p:spPr>
        <p:txBody>
          <a:bodyPr/>
          <a:lstStyle/>
          <a:p>
            <a:pPr>
              <a:defRPr/>
            </a:pPr>
            <a:fld id="{95520984-010B-4247-B1D3-C564C711A417}" type="slidenum">
              <a:rPr lang="en-US" smtClean="0"/>
              <a:pPr>
                <a:defRPr/>
              </a:pPr>
              <a:t>11</a:t>
            </a:fld>
            <a:endParaRPr lang="en-US"/>
          </a:p>
        </p:txBody>
      </p:sp>
      <p:graphicFrame>
        <p:nvGraphicFramePr>
          <p:cNvPr id="2" name="Group 160">
            <a:extLst>
              <a:ext uri="{FF2B5EF4-FFF2-40B4-BE49-F238E27FC236}">
                <a16:creationId xmlns:a16="http://schemas.microsoft.com/office/drawing/2014/main" id="{FD468738-F964-4960-9305-4617D40C6238}"/>
              </a:ext>
            </a:extLst>
          </p:cNvPr>
          <p:cNvGraphicFramePr>
            <a:graphicFrameLocks noGrp="1"/>
          </p:cNvGraphicFramePr>
          <p:nvPr>
            <p:extLst>
              <p:ext uri="{D42A27DB-BD31-4B8C-83A1-F6EECF244321}">
                <p14:modId xmlns:p14="http://schemas.microsoft.com/office/powerpoint/2010/main" val="2722040499"/>
              </p:ext>
            </p:extLst>
          </p:nvPr>
        </p:nvGraphicFramePr>
        <p:xfrm>
          <a:off x="198440" y="1964498"/>
          <a:ext cx="3567113" cy="4216470"/>
        </p:xfrm>
        <a:graphic>
          <a:graphicData uri="http://schemas.openxmlformats.org/drawingml/2006/table">
            <a:tbl>
              <a:tblPr/>
              <a:tblGrid>
                <a:gridCol w="1637726">
                  <a:extLst>
                    <a:ext uri="{9D8B030D-6E8A-4147-A177-3AD203B41FA5}">
                      <a16:colId xmlns:a16="http://schemas.microsoft.com/office/drawing/2014/main" val="20000"/>
                    </a:ext>
                  </a:extLst>
                </a:gridCol>
                <a:gridCol w="775303">
                  <a:extLst>
                    <a:ext uri="{9D8B030D-6E8A-4147-A177-3AD203B41FA5}">
                      <a16:colId xmlns:a16="http://schemas.microsoft.com/office/drawing/2014/main" val="20001"/>
                    </a:ext>
                  </a:extLst>
                </a:gridCol>
                <a:gridCol w="1154084">
                  <a:extLst>
                    <a:ext uri="{9D8B030D-6E8A-4147-A177-3AD203B41FA5}">
                      <a16:colId xmlns:a16="http://schemas.microsoft.com/office/drawing/2014/main" val="20002"/>
                    </a:ext>
                  </a:extLst>
                </a:gridCol>
              </a:tblGrid>
              <a:tr h="696421">
                <a:tc gridSpan="3">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Open Findings as of</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31 Dec 25</a:t>
                      </a:r>
                    </a:p>
                  </a:txBody>
                  <a:tcPr marL="91419" marR="91419" marT="45729" marB="4572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984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UNIT</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Number</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RAC </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581008">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a:ln>
                            <a:noFill/>
                          </a:ln>
                          <a:solidFill>
                            <a:srgbClr val="FF0000"/>
                          </a:solidFill>
                          <a:effectLst/>
                          <a:latin typeface="Arial" charset="0"/>
                        </a:rPr>
                        <a:t>DLA</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1</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4</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63914476"/>
                  </a:ext>
                </a:extLst>
              </a:tr>
              <a:tr h="581008">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a:ln>
                            <a:noFill/>
                          </a:ln>
                          <a:solidFill>
                            <a:srgbClr val="FF0000"/>
                          </a:solidFill>
                          <a:effectLst/>
                          <a:latin typeface="Arial" charset="0"/>
                        </a:rPr>
                        <a:t>Ga National Guard</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1</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4</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67171950"/>
                  </a:ext>
                </a:extLst>
              </a:tr>
              <a:tr h="581008">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a:ln>
                            <a:noFill/>
                          </a:ln>
                          <a:solidFill>
                            <a:srgbClr val="FF0000"/>
                          </a:solidFill>
                          <a:effectLst/>
                          <a:latin typeface="Arial" charset="0"/>
                        </a:rPr>
                        <a:t>PSD</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3</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4</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19710036"/>
                  </a:ext>
                </a:extLst>
              </a:tr>
              <a:tr h="581008">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a:ln>
                            <a:noFill/>
                          </a:ln>
                          <a:solidFill>
                            <a:srgbClr val="FF0000"/>
                          </a:solidFill>
                          <a:effectLst/>
                          <a:latin typeface="Arial" charset="0"/>
                        </a:rPr>
                        <a:t>MCCS</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11</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3/4</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96460269"/>
                  </a:ext>
                </a:extLst>
              </a:tr>
              <a:tr h="646174">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a:ln>
                            <a:noFill/>
                          </a:ln>
                          <a:solidFill>
                            <a:srgbClr val="FF0000"/>
                          </a:solidFill>
                          <a:effectLst/>
                          <a:latin typeface="Arial" charset="0"/>
                        </a:rPr>
                        <a:t>Total</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a:ln>
                            <a:noFill/>
                          </a:ln>
                          <a:solidFill>
                            <a:srgbClr val="FF0000"/>
                          </a:solidFill>
                          <a:effectLst/>
                          <a:latin typeface="Arial" charset="0"/>
                        </a:rPr>
                        <a:t>16</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a:ln>
                          <a:noFill/>
                        </a:ln>
                        <a:solidFill>
                          <a:srgbClr val="FF0000"/>
                        </a:solidFill>
                        <a:effectLst/>
                        <a:latin typeface="Arial" charset="0"/>
                      </a:endParaRP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788594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1164933" y="196047"/>
            <a:ext cx="6593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a:lnSpc>
                <a:spcPct val="100000"/>
              </a:lnSpc>
              <a:spcBef>
                <a:spcPct val="0"/>
              </a:spcBef>
              <a:buNone/>
              <a:defRPr/>
            </a:pPr>
            <a:r>
              <a:rPr lang="en-US" altLang="en-US" sz="2400" b="1">
                <a:solidFill>
                  <a:srgbClr val="0000FF"/>
                </a:solidFill>
                <a:latin typeface="Arial" panose="020B0604020202020204" pitchFamily="34" charset="0"/>
                <a:cs typeface="Arial" panose="020B0604020202020204" pitchFamily="34" charset="0"/>
              </a:rPr>
              <a:t>Safety and Occupational Health Inspections</a:t>
            </a:r>
          </a:p>
        </p:txBody>
      </p:sp>
      <p:sp>
        <p:nvSpPr>
          <p:cNvPr id="205827" name="Text Box 3"/>
          <p:cNvSpPr txBox="1">
            <a:spLocks noChangeArrowheads="1"/>
          </p:cNvSpPr>
          <p:nvPr/>
        </p:nvSpPr>
        <p:spPr bwMode="auto">
          <a:xfrm>
            <a:off x="114300" y="1206500"/>
            <a:ext cx="894238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n-US" sz="1300" b="1">
                <a:solidFill>
                  <a:srgbClr val="FF0000"/>
                </a:solidFill>
                <a:latin typeface="Arial"/>
                <a:cs typeface="Arial"/>
              </a:rPr>
              <a:t>(0)</a:t>
            </a:r>
            <a:r>
              <a:rPr lang="en-US" altLang="en-US" sz="1300" b="1">
                <a:solidFill>
                  <a:srgbClr val="000000"/>
                </a:solidFill>
                <a:latin typeface="Arial"/>
                <a:cs typeface="Arial"/>
              </a:rPr>
              <a:t> of the </a:t>
            </a:r>
            <a:r>
              <a:rPr lang="en-US" altLang="en-US" sz="1300" b="1">
                <a:solidFill>
                  <a:srgbClr val="FF0000"/>
                </a:solidFill>
                <a:latin typeface="Arial"/>
                <a:cs typeface="Arial"/>
              </a:rPr>
              <a:t>0 </a:t>
            </a:r>
            <a:r>
              <a:rPr lang="en-US" altLang="en-US" sz="1300" b="1">
                <a:solidFill>
                  <a:srgbClr val="000000"/>
                </a:solidFill>
                <a:latin typeface="Arial"/>
                <a:cs typeface="Arial"/>
              </a:rPr>
              <a:t>Findings identified by Safety &amp; Occupational Health Inspections during FY23 are not documented as abated within 30 days.  </a:t>
            </a:r>
            <a:endParaRPr lang="en-US" altLang="en-US" sz="1300" b="1">
              <a:solidFill>
                <a:srgbClr val="000000"/>
              </a:solidFill>
              <a:latin typeface="Arial" panose="020B0604020202020204" pitchFamily="34" charset="0"/>
              <a:cs typeface="Arial" panose="020B0604020202020204" pitchFamily="34" charset="0"/>
            </a:endParaRPr>
          </a:p>
          <a:p>
            <a:pPr defTabSz="457200">
              <a:lnSpc>
                <a:spcPct val="100000"/>
              </a:lnSpc>
              <a:spcBef>
                <a:spcPct val="0"/>
              </a:spcBef>
              <a:buNone/>
              <a:defRPr/>
            </a:pPr>
            <a:endParaRPr lang="en-US" altLang="en-US" sz="1000" b="1">
              <a:solidFill>
                <a:srgbClr val="000000"/>
              </a:solidFill>
              <a:latin typeface="Arial" panose="020B0604020202020204" pitchFamily="34" charset="0"/>
              <a:cs typeface="Arial" panose="020B0604020202020204" pitchFamily="34" charset="0"/>
            </a:endParaRPr>
          </a:p>
          <a:p>
            <a:pPr defTabSz="457200">
              <a:lnSpc>
                <a:spcPct val="100000"/>
              </a:lnSpc>
              <a:spcBef>
                <a:spcPct val="0"/>
              </a:spcBef>
              <a:buNone/>
              <a:defRPr/>
            </a:pPr>
            <a:r>
              <a:rPr lang="en-US" altLang="en-US" sz="1300" b="1">
                <a:solidFill>
                  <a:srgbClr val="000000"/>
                </a:solidFill>
                <a:latin typeface="Arial" panose="020B0604020202020204" pitchFamily="34" charset="0"/>
                <a:cs typeface="Arial" panose="020B0604020202020204" pitchFamily="34" charset="0"/>
              </a:rPr>
              <a:t>Supervisor Responsibility: “Provide for or ensure abatement of all identified workplace OSH deficiencies.” NAVMC Dir 5100.8, Chap. 7 Para 7004.4.f </a:t>
            </a:r>
          </a:p>
        </p:txBody>
      </p:sp>
      <p:graphicFrame>
        <p:nvGraphicFramePr>
          <p:cNvPr id="3159200" name="Group 160"/>
          <p:cNvGraphicFramePr>
            <a:graphicFrameLocks noGrp="1"/>
          </p:cNvGraphicFramePr>
          <p:nvPr>
            <p:extLst>
              <p:ext uri="{D42A27DB-BD31-4B8C-83A1-F6EECF244321}">
                <p14:modId xmlns:p14="http://schemas.microsoft.com/office/powerpoint/2010/main" val="2667418427"/>
              </p:ext>
            </p:extLst>
          </p:nvPr>
        </p:nvGraphicFramePr>
        <p:xfrm>
          <a:off x="247264" y="2248777"/>
          <a:ext cx="3567113" cy="4007563"/>
        </p:xfrm>
        <a:graphic>
          <a:graphicData uri="http://schemas.openxmlformats.org/drawingml/2006/table">
            <a:tbl>
              <a:tblPr/>
              <a:tblGrid>
                <a:gridCol w="1637726">
                  <a:extLst>
                    <a:ext uri="{9D8B030D-6E8A-4147-A177-3AD203B41FA5}">
                      <a16:colId xmlns:a16="http://schemas.microsoft.com/office/drawing/2014/main" val="20000"/>
                    </a:ext>
                  </a:extLst>
                </a:gridCol>
                <a:gridCol w="775303">
                  <a:extLst>
                    <a:ext uri="{9D8B030D-6E8A-4147-A177-3AD203B41FA5}">
                      <a16:colId xmlns:a16="http://schemas.microsoft.com/office/drawing/2014/main" val="20001"/>
                    </a:ext>
                  </a:extLst>
                </a:gridCol>
                <a:gridCol w="1154084">
                  <a:extLst>
                    <a:ext uri="{9D8B030D-6E8A-4147-A177-3AD203B41FA5}">
                      <a16:colId xmlns:a16="http://schemas.microsoft.com/office/drawing/2014/main" val="20002"/>
                    </a:ext>
                  </a:extLst>
                </a:gridCol>
              </a:tblGrid>
              <a:tr h="1887825">
                <a:tc gridSpan="3">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Open Findings as of</a:t>
                      </a:r>
                      <a:br>
                        <a:rPr kumimoji="0" lang="en-US" sz="1400" b="1" i="0" u="none" strike="noStrike" cap="none" normalizeH="0" baseline="0">
                          <a:ln>
                            <a:noFill/>
                          </a:ln>
                          <a:solidFill>
                            <a:schemeClr val="tx1"/>
                          </a:solidFill>
                          <a:effectLst/>
                          <a:latin typeface="Arial" charset="0"/>
                        </a:rPr>
                      </a:br>
                      <a:r>
                        <a:rPr kumimoji="0" lang="en-US" sz="1400" b="1" i="0" u="none" strike="noStrike" cap="none" normalizeH="0" baseline="0">
                          <a:ln>
                            <a:noFill/>
                          </a:ln>
                          <a:solidFill>
                            <a:schemeClr val="tx1"/>
                          </a:solidFill>
                          <a:effectLst/>
                          <a:latin typeface="Arial" charset="0"/>
                        </a:rPr>
                        <a:t>31 Dec 25</a:t>
                      </a:r>
                    </a:p>
                  </a:txBody>
                  <a:tcPr marL="91419" marR="91419" marT="45729" marB="4572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1051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UNIT</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Number</a:t>
                      </a: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RAC </a:t>
                      </a: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1009225">
                <a:tc>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rgbClr val="FF0000"/>
                          </a:solidFill>
                          <a:effectLst/>
                          <a:latin typeface="Arial" charset="0"/>
                        </a:rPr>
                        <a:t>Total</a:t>
                      </a:r>
                    </a:p>
                  </a:txBody>
                  <a:tcPr marL="91419" marR="91419" marT="45729" marB="4572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r>
                        <a:rPr lang="en-US" sz="1100" b="1" i="0" u="none" strike="noStrike" cap="none" normalizeH="0" baseline="0">
                          <a:ln>
                            <a:noFill/>
                          </a:ln>
                          <a:solidFill>
                            <a:srgbClr val="FF0000"/>
                          </a:solidFill>
                          <a:effectLst/>
                          <a:latin typeface="Arial"/>
                        </a:rPr>
                        <a:t>0</a:t>
                      </a:r>
                      <a:endParaRPr kumimoji="0" lang="en-US" sz="1100" b="1" i="0" u="none" strike="noStrike" cap="none" normalizeH="0" baseline="0">
                        <a:ln>
                          <a:noFill/>
                        </a:ln>
                        <a:solidFill>
                          <a:srgbClr val="FF0000"/>
                        </a:solidFill>
                        <a:effectLst/>
                        <a:latin typeface="Arial"/>
                      </a:endParaRPr>
                    </a:p>
                  </a:txBody>
                  <a:tcPr marL="91419" marR="91419"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66788"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a:ln>
                          <a:noFill/>
                        </a:ln>
                        <a:solidFill>
                          <a:srgbClr val="FF0000"/>
                        </a:solidFill>
                        <a:effectLst/>
                        <a:latin typeface="Arial" charset="0"/>
                      </a:endParaRPr>
                    </a:p>
                  </a:txBody>
                  <a:tcPr marL="91419" marR="91419" marT="45729" marB="4572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9"/>
                  </a:ext>
                </a:extLst>
              </a:tr>
            </a:tbl>
          </a:graphicData>
        </a:graphic>
      </p:graphicFrame>
      <p:sp>
        <p:nvSpPr>
          <p:cNvPr id="48187" name="Text Box 70"/>
          <p:cNvSpPr txBox="1">
            <a:spLocks noChangeArrowheads="1"/>
          </p:cNvSpPr>
          <p:nvPr/>
        </p:nvSpPr>
        <p:spPr bwMode="auto">
          <a:xfrm>
            <a:off x="2881427" y="784236"/>
            <a:ext cx="3381146" cy="327028"/>
          </a:xfrm>
          <a:prstGeom prst="rect">
            <a:avLst/>
          </a:prstGeom>
          <a:solidFill>
            <a:schemeClr val="bg2">
              <a:lumMod val="20000"/>
              <a:lumOff val="80000"/>
            </a:schemeClr>
          </a:solidFill>
          <a:ln w="9525" algn="ctr">
            <a:solidFill>
              <a:schemeClr val="tx1"/>
            </a:solidFill>
            <a:miter lim="800000"/>
            <a:headEnd/>
            <a:tailEnd/>
          </a:ln>
        </p:spPr>
        <p:txBody>
          <a:bodyPr wrap="none" lIns="96661" tIns="48331" rIns="96661" bIns="48331" anchor="t">
            <a:spAutoFit/>
          </a:bodyPr>
          <a:lstStyle/>
          <a:p>
            <a:pPr marL="361315" indent="-361315" algn="ctr" defTabSz="966764">
              <a:lnSpc>
                <a:spcPct val="80000"/>
              </a:lnSpc>
              <a:spcBef>
                <a:spcPct val="50000"/>
              </a:spcBef>
              <a:defRPr/>
            </a:pPr>
            <a:r>
              <a:rPr lang="en-US" b="1">
                <a:solidFill>
                  <a:prstClr val="black"/>
                </a:solidFill>
                <a:latin typeface="Calibri" panose="020F0502020204030204"/>
                <a:cs typeface="Arial"/>
              </a:rPr>
              <a:t>FY26 Abatement Efficiency Index:</a:t>
            </a:r>
            <a:endParaRPr lang="en-US">
              <a:solidFill>
                <a:prstClr val="black"/>
              </a:solidFill>
              <a:cs typeface="Arial"/>
            </a:endParaRPr>
          </a:p>
        </p:txBody>
      </p:sp>
      <p:sp>
        <p:nvSpPr>
          <p:cNvPr id="205873" name="TextBox 65"/>
          <p:cNvSpPr txBox="1">
            <a:spLocks noChangeArrowheads="1"/>
          </p:cNvSpPr>
          <p:nvPr/>
        </p:nvSpPr>
        <p:spPr bwMode="auto">
          <a:xfrm>
            <a:off x="198440" y="6326189"/>
            <a:ext cx="8569325" cy="461962"/>
          </a:xfrm>
          <a:prstGeom prst="rect">
            <a:avLst/>
          </a:prstGeom>
          <a:noFill/>
          <a:ln w="635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a:lnSpc>
                <a:spcPct val="100000"/>
              </a:lnSpc>
              <a:spcBef>
                <a:spcPct val="0"/>
              </a:spcBef>
              <a:buNone/>
              <a:defRPr/>
            </a:pPr>
            <a:r>
              <a:rPr lang="en-US" altLang="en-US" sz="1200" b="1">
                <a:solidFill>
                  <a:srgbClr val="000000"/>
                </a:solidFill>
                <a:latin typeface="Arial" panose="020B0604020202020204" pitchFamily="34" charset="0"/>
                <a:cs typeface="Arial" panose="020B0604020202020204" pitchFamily="34" charset="0"/>
              </a:rPr>
              <a:t>The Unit Safety Officer is responsible for maintaining a hazard abatement log, monitoring the corrective actions (Work Requests) taken, and reporting the status to the Risk Management Office.</a:t>
            </a:r>
            <a:endParaRPr lang="en-US" altLang="en-US" sz="1200">
              <a:solidFill>
                <a:srgbClr val="000000"/>
              </a:solidFill>
              <a:latin typeface="Arial" panose="020B0604020202020204" pitchFamily="34" charset="0"/>
              <a:cs typeface="Arial" panose="020B0604020202020204" pitchFamily="34" charset="0"/>
            </a:endParaRPr>
          </a:p>
        </p:txBody>
      </p:sp>
      <p:grpSp>
        <p:nvGrpSpPr>
          <p:cNvPr id="205874" name="Group 6"/>
          <p:cNvGrpSpPr>
            <a:grpSpLocks noChangeAspect="1"/>
          </p:cNvGrpSpPr>
          <p:nvPr/>
        </p:nvGrpSpPr>
        <p:grpSpPr bwMode="auto">
          <a:xfrm>
            <a:off x="8313738" y="77790"/>
            <a:ext cx="742950" cy="750887"/>
            <a:chOff x="8288338" y="87313"/>
            <a:chExt cx="768350" cy="776287"/>
          </a:xfrm>
        </p:grpSpPr>
        <p:pic>
          <p:nvPicPr>
            <p:cNvPr id="205878"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79"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75" name="Picture 12"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2"/>
          <p:cNvGraphicFramePr>
            <a:graphicFrameLocks noChangeAspect="1"/>
          </p:cNvGraphicFramePr>
          <p:nvPr>
            <p:extLst>
              <p:ext uri="{D42A27DB-BD31-4B8C-83A1-F6EECF244321}">
                <p14:modId xmlns:p14="http://schemas.microsoft.com/office/powerpoint/2010/main" val="3404326511"/>
              </p:ext>
            </p:extLst>
          </p:nvPr>
        </p:nvGraphicFramePr>
        <p:xfrm>
          <a:off x="3874347" y="2248779"/>
          <a:ext cx="4902103" cy="4007562"/>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DC4D587A-1D23-4A67-D796-6239E8B8A403}"/>
              </a:ext>
            </a:extLst>
          </p:cNvPr>
          <p:cNvSpPr>
            <a:spLocks noGrp="1"/>
          </p:cNvSpPr>
          <p:nvPr>
            <p:ph type="sldNum" sz="quarter" idx="12"/>
          </p:nvPr>
        </p:nvSpPr>
        <p:spPr>
          <a:xfrm>
            <a:off x="7086600" y="6492875"/>
            <a:ext cx="2057400" cy="365125"/>
          </a:xfrm>
        </p:spPr>
        <p:txBody>
          <a:bodyPr/>
          <a:lstStyle/>
          <a:p>
            <a:pPr>
              <a:defRPr/>
            </a:pPr>
            <a:fld id="{95520984-010B-4247-B1D3-C564C711A417}" type="slidenum">
              <a:rPr lang="en-US" smtClean="0"/>
              <a:pPr>
                <a:defRPr/>
              </a:pPr>
              <a:t>12</a:t>
            </a:fld>
            <a:endParaRPr lang="en-US"/>
          </a:p>
        </p:txBody>
      </p:sp>
    </p:spTree>
    <p:extLst>
      <p:ext uri="{BB962C8B-B14F-4D97-AF65-F5344CB8AC3E}">
        <p14:creationId xmlns:p14="http://schemas.microsoft.com/office/powerpoint/2010/main" val="377698562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885864" y="147669"/>
            <a:ext cx="7372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Report of Near Miss  </a:t>
            </a:r>
          </a:p>
        </p:txBody>
      </p:sp>
      <p:sp>
        <p:nvSpPr>
          <p:cNvPr id="207875" name="Text Box 3"/>
          <p:cNvSpPr txBox="1">
            <a:spLocks noChangeArrowheads="1"/>
          </p:cNvSpPr>
          <p:nvPr/>
        </p:nvSpPr>
        <p:spPr bwMode="auto">
          <a:xfrm>
            <a:off x="1276378" y="733438"/>
            <a:ext cx="6391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None/>
              <a:defRPr/>
            </a:pPr>
            <a:r>
              <a:rPr lang="en-US" altLang="en-US" sz="1600" b="1">
                <a:solidFill>
                  <a:srgbClr val="000000"/>
                </a:solidFill>
                <a:cs typeface="Arial" panose="020B0604020202020204" pitchFamily="34" charset="0"/>
              </a:rPr>
              <a:t>Risk Management no valid Near Miss* Reports for this quarter</a:t>
            </a:r>
          </a:p>
        </p:txBody>
      </p:sp>
      <p:sp>
        <p:nvSpPr>
          <p:cNvPr id="207876" name="TextBox 10"/>
          <p:cNvSpPr txBox="1">
            <a:spLocks noChangeArrowheads="1"/>
          </p:cNvSpPr>
          <p:nvPr/>
        </p:nvSpPr>
        <p:spPr bwMode="auto">
          <a:xfrm>
            <a:off x="762028" y="1108105"/>
            <a:ext cx="7754939" cy="46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r>
              <a:rPr lang="en-US" altLang="en-US" sz="1401">
                <a:solidFill>
                  <a:srgbClr val="000000"/>
                </a:solidFill>
                <a:latin typeface="Arial" panose="020B0604020202020204" pitchFamily="34" charset="0"/>
                <a:cs typeface="Arial" panose="020B0604020202020204" pitchFamily="34" charset="0"/>
              </a:rPr>
              <a:t>*A Near Miss is defined as: </a:t>
            </a:r>
            <a:r>
              <a:rPr lang="en-US" altLang="en-US" sz="1001">
                <a:solidFill>
                  <a:srgbClr val="000099"/>
                </a:solidFill>
                <a:latin typeface="Arial" panose="020B0604020202020204" pitchFamily="34" charset="0"/>
                <a:cs typeface="Arial" panose="020B0604020202020204" pitchFamily="34" charset="0"/>
              </a:rPr>
              <a:t>Conditions that exist or incidents that occur without injury or property damage. Near misses include unsafe or unhealthful actions, behaviors, or working conditions that did not result in a mishap. </a:t>
            </a:r>
            <a:r>
              <a:rPr lang="en-US" altLang="en-US" sz="1001" b="1" i="1">
                <a:solidFill>
                  <a:srgbClr val="000099"/>
                </a:solidFill>
                <a:latin typeface="Arial" panose="020B0604020202020204" pitchFamily="34" charset="0"/>
                <a:cs typeface="Arial" panose="020B0604020202020204" pitchFamily="34" charset="0"/>
              </a:rPr>
              <a:t>(MCLBAO P5100.1M)</a:t>
            </a:r>
          </a:p>
        </p:txBody>
      </p:sp>
      <p:sp>
        <p:nvSpPr>
          <p:cNvPr id="207877" name="TextBox 11"/>
          <p:cNvSpPr txBox="1">
            <a:spLocks noChangeArrowheads="1"/>
          </p:cNvSpPr>
          <p:nvPr/>
        </p:nvSpPr>
        <p:spPr bwMode="auto">
          <a:xfrm>
            <a:off x="680802" y="1570386"/>
            <a:ext cx="2479675"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None/>
              <a:defRPr/>
            </a:pPr>
            <a:r>
              <a:rPr lang="en-US" altLang="en-US" sz="1401" b="1" baseline="30000">
                <a:solidFill>
                  <a:srgbClr val="0000FF"/>
                </a:solidFill>
                <a:latin typeface="Arial" panose="020B0604020202020204" pitchFamily="34" charset="0"/>
                <a:cs typeface="Arial" panose="020B0604020202020204" pitchFamily="34" charset="0"/>
              </a:rPr>
              <a:t>4th</a:t>
            </a:r>
            <a:r>
              <a:rPr lang="en-US" altLang="en-US" sz="1401" b="1">
                <a:solidFill>
                  <a:srgbClr val="0000FF"/>
                </a:solidFill>
                <a:latin typeface="Arial" panose="020B0604020202020204" pitchFamily="34" charset="0"/>
                <a:cs typeface="Arial" panose="020B0604020202020204" pitchFamily="34" charset="0"/>
              </a:rPr>
              <a:t> Quarter CY25</a:t>
            </a:r>
          </a:p>
        </p:txBody>
      </p:sp>
      <p:grpSp>
        <p:nvGrpSpPr>
          <p:cNvPr id="207878" name="Group 6"/>
          <p:cNvGrpSpPr>
            <a:grpSpLocks noChangeAspect="1"/>
          </p:cNvGrpSpPr>
          <p:nvPr/>
        </p:nvGrpSpPr>
        <p:grpSpPr bwMode="auto">
          <a:xfrm>
            <a:off x="8313775" y="77828"/>
            <a:ext cx="742951" cy="750887"/>
            <a:chOff x="8288338" y="87313"/>
            <a:chExt cx="768350" cy="776287"/>
          </a:xfrm>
        </p:grpSpPr>
        <p:pic>
          <p:nvPicPr>
            <p:cNvPr id="207884"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5"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7879" name="Picture 13"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6" y="40"/>
            <a:ext cx="785812" cy="79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7880" name="Object 2"/>
          <p:cNvGraphicFramePr>
            <a:graphicFrameLocks noChangeAspect="1"/>
          </p:cNvGraphicFramePr>
          <p:nvPr>
            <p:extLst>
              <p:ext uri="{D42A27DB-BD31-4B8C-83A1-F6EECF244321}">
                <p14:modId xmlns:p14="http://schemas.microsoft.com/office/powerpoint/2010/main" val="1589210919"/>
              </p:ext>
            </p:extLst>
          </p:nvPr>
        </p:nvGraphicFramePr>
        <p:xfrm>
          <a:off x="223838" y="1960563"/>
          <a:ext cx="3284537" cy="3987800"/>
        </p:xfrm>
        <a:graphic>
          <a:graphicData uri="http://schemas.openxmlformats.org/presentationml/2006/ole">
            <mc:AlternateContent xmlns:mc="http://schemas.openxmlformats.org/markup-compatibility/2006">
              <mc:Choice xmlns:v="urn:schemas-microsoft-com:vml" Requires="v">
                <p:oleObj name="Worksheet" r:id="rId6" imgW="2241674" imgH="2381140" progId="Excel.Sheet.12">
                  <p:embed/>
                </p:oleObj>
              </mc:Choice>
              <mc:Fallback>
                <p:oleObj name="Worksheet" r:id="rId6" imgW="2241674" imgH="2381140" progId="Excel.Sheet.12">
                  <p:embed/>
                  <p:pic>
                    <p:nvPicPr>
                      <p:cNvPr id="207880" name="Object 2"/>
                      <p:cNvPicPr>
                        <a:picLocks noChangeAspect="1" noChangeArrowheads="1"/>
                      </p:cNvPicPr>
                      <p:nvPr/>
                    </p:nvPicPr>
                    <p:blipFill>
                      <a:blip r:embed="rId7"/>
                      <a:srcRect/>
                      <a:stretch>
                        <a:fillRect/>
                      </a:stretch>
                    </p:blipFill>
                    <p:spPr bwMode="auto">
                      <a:xfrm>
                        <a:off x="223838" y="1960563"/>
                        <a:ext cx="3284537" cy="3987800"/>
                      </a:xfrm>
                      <a:prstGeom prst="rect">
                        <a:avLst/>
                      </a:prstGeom>
                      <a:noFill/>
                      <a:ln>
                        <a:noFill/>
                      </a:ln>
                    </p:spPr>
                  </p:pic>
                </p:oleObj>
              </mc:Fallback>
            </mc:AlternateContent>
          </a:graphicData>
        </a:graphic>
      </p:graphicFrame>
      <p:graphicFrame>
        <p:nvGraphicFramePr>
          <p:cNvPr id="207881" name="Chart 16"/>
          <p:cNvGraphicFramePr>
            <a:graphicFrameLocks/>
          </p:cNvGraphicFramePr>
          <p:nvPr/>
        </p:nvGraphicFramePr>
        <p:xfrm>
          <a:off x="3519488" y="1893888"/>
          <a:ext cx="5483225" cy="4313237"/>
        </p:xfrm>
        <a:graphic>
          <a:graphicData uri="http://schemas.openxmlformats.org/presentationml/2006/ole">
            <mc:AlternateContent xmlns:mc="http://schemas.openxmlformats.org/markup-compatibility/2006">
              <mc:Choice xmlns:v="urn:schemas-microsoft-com:vml" Requires="v">
                <p:oleObj name="Worksheet" r:id="rId8" imgW="6121381" imgH="5117997" progId="Excel.Sheet.8">
                  <p:embed/>
                </p:oleObj>
              </mc:Choice>
              <mc:Fallback>
                <p:oleObj name="Worksheet" r:id="rId8" imgW="6121381" imgH="5117997" progId="Excel.Sheet.8">
                  <p:embed/>
                  <p:pic>
                    <p:nvPicPr>
                      <p:cNvPr id="207881" name="Chart 16"/>
                      <p:cNvPicPr>
                        <a:picLocks noChangeArrowheads="1"/>
                      </p:cNvPicPr>
                      <p:nvPr/>
                    </p:nvPicPr>
                    <p:blipFill>
                      <a:blip r:embed="rId9"/>
                      <a:srcRect/>
                      <a:stretch>
                        <a:fillRect/>
                      </a:stretch>
                    </p:blipFill>
                    <p:spPr bwMode="auto">
                      <a:xfrm>
                        <a:off x="3519488" y="1893888"/>
                        <a:ext cx="5483225" cy="4313237"/>
                      </a:xfrm>
                      <a:prstGeom prst="rect">
                        <a:avLst/>
                      </a:prstGeom>
                      <a:noFill/>
                      <a:ln>
                        <a:noFill/>
                      </a:ln>
                    </p:spPr>
                  </p:pic>
                </p:oleObj>
              </mc:Fallback>
            </mc:AlternateContent>
          </a:graphicData>
        </a:graphic>
      </p:graphicFrame>
      <p:sp>
        <p:nvSpPr>
          <p:cNvPr id="207883" name="Text Box 6"/>
          <p:cNvSpPr txBox="1">
            <a:spLocks noChangeArrowheads="1"/>
          </p:cNvSpPr>
          <p:nvPr/>
        </p:nvSpPr>
        <p:spPr bwMode="auto">
          <a:xfrm>
            <a:off x="151629" y="6076968"/>
            <a:ext cx="2659063" cy="65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marL="361950" indent="-361950" defTabSz="9667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667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667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667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667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r>
              <a:rPr lang="en-US" altLang="en-US" sz="1200">
                <a:solidFill>
                  <a:srgbClr val="000000"/>
                </a:solidFill>
                <a:latin typeface="Arial" panose="020B0604020202020204" pitchFamily="34" charset="0"/>
                <a:cs typeface="Arial" panose="020B0604020202020204" pitchFamily="34" charset="0"/>
              </a:rPr>
              <a:t>Alisha Montieth</a:t>
            </a:r>
          </a:p>
          <a:p>
            <a:pPr eaLnBrk="0" fontAlgn="base" hangingPunct="0">
              <a:lnSpc>
                <a:spcPct val="100000"/>
              </a:lnSpc>
              <a:spcBef>
                <a:spcPct val="0"/>
              </a:spcBef>
              <a:spcAft>
                <a:spcPct val="0"/>
              </a:spcAft>
              <a:buNone/>
              <a:defRPr/>
            </a:pPr>
            <a:r>
              <a:rPr lang="en-US" altLang="en-US" sz="1200">
                <a:solidFill>
                  <a:srgbClr val="000000"/>
                </a:solidFill>
                <a:latin typeface="Arial" panose="020B0604020202020204" pitchFamily="34" charset="0"/>
                <a:cs typeface="Arial" panose="020B0604020202020204" pitchFamily="34" charset="0"/>
              </a:rPr>
              <a:t>Safety Specialist/Program Manager </a:t>
            </a:r>
          </a:p>
          <a:p>
            <a:pPr eaLnBrk="0" fontAlgn="base" hangingPunct="0">
              <a:lnSpc>
                <a:spcPct val="100000"/>
              </a:lnSpc>
              <a:spcBef>
                <a:spcPct val="0"/>
              </a:spcBef>
              <a:spcAft>
                <a:spcPct val="0"/>
              </a:spcAft>
              <a:buNone/>
              <a:defRPr/>
            </a:pPr>
            <a:r>
              <a:rPr lang="en-US" altLang="en-US" sz="1200">
                <a:solidFill>
                  <a:srgbClr val="000000"/>
                </a:solidFill>
                <a:latin typeface="Arial" panose="020B0604020202020204" pitchFamily="34" charset="0"/>
                <a:cs typeface="Arial" panose="020B0604020202020204" pitchFamily="34" charset="0"/>
              </a:rPr>
              <a:t>639-7272</a:t>
            </a:r>
          </a:p>
        </p:txBody>
      </p:sp>
      <p:sp>
        <p:nvSpPr>
          <p:cNvPr id="3" name="Slide Number Placeholder 2">
            <a:extLst>
              <a:ext uri="{FF2B5EF4-FFF2-40B4-BE49-F238E27FC236}">
                <a16:creationId xmlns:a16="http://schemas.microsoft.com/office/drawing/2014/main" id="{3F790B65-23C2-409B-F0A9-4DD43D1E9196}"/>
              </a:ext>
            </a:extLst>
          </p:cNvPr>
          <p:cNvSpPr>
            <a:spLocks noGrp="1"/>
          </p:cNvSpPr>
          <p:nvPr>
            <p:ph type="sldNum" sz="quarter" idx="12"/>
          </p:nvPr>
        </p:nvSpPr>
        <p:spPr>
          <a:xfrm>
            <a:off x="7086600" y="6527784"/>
            <a:ext cx="2057400" cy="365125"/>
          </a:xfrm>
        </p:spPr>
        <p:txBody>
          <a:bodyPr/>
          <a:lstStyle/>
          <a:p>
            <a:pPr>
              <a:defRPr/>
            </a:pPr>
            <a:fld id="{8C828E91-8EFF-4D2A-82BD-5CDD04A333EA}" type="slidenum">
              <a:rPr lang="en-US" smtClean="0"/>
              <a:pPr>
                <a:defRPr/>
              </a:pPr>
              <a:t>13</a:t>
            </a:fld>
            <a:endParaRPr lang="en-US"/>
          </a:p>
        </p:txBody>
      </p:sp>
    </p:spTree>
    <p:extLst>
      <p:ext uri="{BB962C8B-B14F-4D97-AF65-F5344CB8AC3E}">
        <p14:creationId xmlns:p14="http://schemas.microsoft.com/office/powerpoint/2010/main" val="348501730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72A42-DE48-9AFE-D311-DA3E913AC19C}"/>
            </a:ext>
          </a:extLst>
        </p:cNvPr>
        <p:cNvGrpSpPr/>
        <p:nvPr/>
      </p:nvGrpSpPr>
      <p:grpSpPr>
        <a:xfrm>
          <a:off x="0" y="0"/>
          <a:ext cx="0" cy="0"/>
          <a:chOff x="0" y="0"/>
          <a:chExt cx="0" cy="0"/>
        </a:xfrm>
      </p:grpSpPr>
      <p:sp>
        <p:nvSpPr>
          <p:cNvPr id="207875" name="Text Box 3">
            <a:extLst>
              <a:ext uri="{FF2B5EF4-FFF2-40B4-BE49-F238E27FC236}">
                <a16:creationId xmlns:a16="http://schemas.microsoft.com/office/drawing/2014/main" id="{37457B18-3235-F978-2522-69943EBA22D0}"/>
              </a:ext>
            </a:extLst>
          </p:cNvPr>
          <p:cNvSpPr txBox="1">
            <a:spLocks noChangeArrowheads="1"/>
          </p:cNvSpPr>
          <p:nvPr/>
        </p:nvSpPr>
        <p:spPr bwMode="auto">
          <a:xfrm>
            <a:off x="1376363" y="733438"/>
            <a:ext cx="6391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None/>
              <a:defRPr/>
            </a:pPr>
            <a:r>
              <a:rPr lang="en-US" altLang="en-US" sz="1600" b="1">
                <a:solidFill>
                  <a:srgbClr val="000000"/>
                </a:solidFill>
                <a:cs typeface="Arial" panose="020B0604020202020204" pitchFamily="34" charset="0"/>
              </a:rPr>
              <a:t>New Near Miss Reporting Links</a:t>
            </a:r>
          </a:p>
        </p:txBody>
      </p:sp>
      <p:grpSp>
        <p:nvGrpSpPr>
          <p:cNvPr id="207878" name="Group 6">
            <a:extLst>
              <a:ext uri="{FF2B5EF4-FFF2-40B4-BE49-F238E27FC236}">
                <a16:creationId xmlns:a16="http://schemas.microsoft.com/office/drawing/2014/main" id="{6FCD6043-70BC-1909-9542-D46091869FEA}"/>
              </a:ext>
            </a:extLst>
          </p:cNvPr>
          <p:cNvGrpSpPr>
            <a:grpSpLocks noChangeAspect="1"/>
          </p:cNvGrpSpPr>
          <p:nvPr/>
        </p:nvGrpSpPr>
        <p:grpSpPr bwMode="auto">
          <a:xfrm>
            <a:off x="8313775" y="77828"/>
            <a:ext cx="742951" cy="750887"/>
            <a:chOff x="8288338" y="87313"/>
            <a:chExt cx="768350" cy="776287"/>
          </a:xfrm>
        </p:grpSpPr>
        <p:pic>
          <p:nvPicPr>
            <p:cNvPr id="207884" name="Picture 77" descr="LOGO 2 bl">
              <a:extLst>
                <a:ext uri="{FF2B5EF4-FFF2-40B4-BE49-F238E27FC236}">
                  <a16:creationId xmlns:a16="http://schemas.microsoft.com/office/drawing/2014/main" id="{3BF5DBA3-A4D6-A7B2-65B0-AC7D6BDA8CE5}"/>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5" name="Picture 105" descr="VPP-Logo">
              <a:extLst>
                <a:ext uri="{FF2B5EF4-FFF2-40B4-BE49-F238E27FC236}">
                  <a16:creationId xmlns:a16="http://schemas.microsoft.com/office/drawing/2014/main" id="{8B2A7B7F-A805-45DA-F79F-0484284CADF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7879" name="Picture 13" descr="baselogo">
            <a:extLst>
              <a:ext uri="{FF2B5EF4-FFF2-40B4-BE49-F238E27FC236}">
                <a16:creationId xmlns:a16="http://schemas.microsoft.com/office/drawing/2014/main" id="{7C3B3989-998A-FAF2-117C-2AF038C14E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6" y="40"/>
            <a:ext cx="785812" cy="79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576DF7F-5831-BE11-9413-37E307CEDB8D}"/>
              </a:ext>
            </a:extLst>
          </p:cNvPr>
          <p:cNvSpPr>
            <a:spLocks noGrp="1"/>
          </p:cNvSpPr>
          <p:nvPr>
            <p:ph type="sldNum" sz="quarter" idx="12"/>
          </p:nvPr>
        </p:nvSpPr>
        <p:spPr>
          <a:xfrm>
            <a:off x="7086600" y="6527784"/>
            <a:ext cx="2057400" cy="365125"/>
          </a:xfrm>
        </p:spPr>
        <p:txBody>
          <a:bodyPr/>
          <a:lstStyle/>
          <a:p>
            <a:pPr>
              <a:defRPr/>
            </a:pPr>
            <a:fld id="{8C828E91-8EFF-4D2A-82BD-5CDD04A333EA}" type="slidenum">
              <a:rPr lang="en-US" smtClean="0"/>
              <a:pPr>
                <a:defRPr/>
              </a:pPr>
              <a:t>14</a:t>
            </a:fld>
            <a:endParaRPr lang="en-US"/>
          </a:p>
        </p:txBody>
      </p:sp>
      <p:sp>
        <p:nvSpPr>
          <p:cNvPr id="2" name="TextBox 1">
            <a:extLst>
              <a:ext uri="{FF2B5EF4-FFF2-40B4-BE49-F238E27FC236}">
                <a16:creationId xmlns:a16="http://schemas.microsoft.com/office/drawing/2014/main" id="{9BF76563-D94C-F3BE-4BDB-39EA745FB11A}"/>
              </a:ext>
            </a:extLst>
          </p:cNvPr>
          <p:cNvSpPr txBox="1"/>
          <p:nvPr/>
        </p:nvSpPr>
        <p:spPr>
          <a:xfrm>
            <a:off x="511412" y="1169359"/>
            <a:ext cx="8190185" cy="4955203"/>
          </a:xfrm>
          <a:prstGeom prst="rect">
            <a:avLst/>
          </a:prstGeom>
          <a:noFill/>
          <a:ln>
            <a:noFill/>
          </a:ln>
        </p:spPr>
        <p:txBody>
          <a:bodyPr wrap="square" rtlCol="0">
            <a:spAutoFit/>
          </a:bodyPr>
          <a:lstStyle/>
          <a:p>
            <a:pPr marL="171450" indent="-171450">
              <a:buFont typeface="Arial" panose="020B0604020202020204" pitchFamily="34" charset="0"/>
              <a:buChar char="•"/>
            </a:pPr>
            <a:r>
              <a:rPr lang="en-US" sz="1400">
                <a:effectLst/>
                <a:latin typeface="Arial" panose="020B0604020202020204" pitchFamily="34" charset="0"/>
                <a:ea typeface="Aptos" panose="020B0004020202020204" pitchFamily="34" charset="0"/>
              </a:rPr>
              <a:t>Use the following link: </a:t>
            </a:r>
            <a:r>
              <a:rPr lang="en-US" sz="1400" u="sng">
                <a:solidFill>
                  <a:srgbClr val="467886"/>
                </a:solidFill>
                <a:effectLst/>
                <a:latin typeface="Arial" panose="020B0604020202020204" pitchFamily="34" charset="0"/>
                <a:ea typeface="Aptos" panose="020B0004020202020204" pitchFamily="34" charset="0"/>
                <a:hlinkClick r:id="rId6"/>
              </a:rPr>
              <a:t>https://forms.osi.apps.mil/Pages/ResponsePage.aspx?id=2kzE9MYYsEaA8uKQByRE_bPp0qBmf7hHtiFVGE3smrZUMFVYUzg5NTNKSk1PWUdUS1lOTVhEWUtJRy4u</a:t>
            </a:r>
            <a:endParaRPr lang="en-US" sz="1400" u="sng">
              <a:solidFill>
                <a:srgbClr val="467886"/>
              </a:solidFill>
              <a:effectLst/>
              <a:latin typeface="Arial" panose="020B0604020202020204" pitchFamily="34" charset="0"/>
              <a:ea typeface="Aptos" panose="020B0004020202020204" pitchFamily="34" charset="0"/>
            </a:endParaRPr>
          </a:p>
          <a:p>
            <a:endParaRPr lang="en-US" sz="1400" u="sng">
              <a:solidFill>
                <a:srgbClr val="467886"/>
              </a:solidFill>
              <a:latin typeface="Arial" panose="020B0604020202020204" pitchFamily="34" charset="0"/>
            </a:endParaRPr>
          </a:p>
          <a:p>
            <a:pPr marL="171450" indent="-171450">
              <a:buFont typeface="Arial" panose="020B0604020202020204" pitchFamily="34" charset="0"/>
              <a:buChar char="•"/>
            </a:pPr>
            <a:r>
              <a:rPr lang="en-US" sz="1400">
                <a:latin typeface="Arial" panose="020B0604020202020204" pitchFamily="34" charset="0"/>
                <a:ea typeface="Aptos" panose="020B0004020202020204" pitchFamily="34" charset="0"/>
              </a:rPr>
              <a:t>V</a:t>
            </a:r>
            <a:r>
              <a:rPr lang="en-US" sz="1400">
                <a:effectLst/>
                <a:latin typeface="Arial" panose="020B0604020202020204" pitchFamily="34" charset="0"/>
                <a:ea typeface="Aptos" panose="020B0004020202020204" pitchFamily="34" charset="0"/>
              </a:rPr>
              <a:t>isit the MCLBA Risk Management page at </a:t>
            </a:r>
            <a:r>
              <a:rPr lang="en-US" sz="1400" u="sng">
                <a:solidFill>
                  <a:srgbClr val="467886"/>
                </a:solidFill>
                <a:effectLst/>
                <a:latin typeface="Arial" panose="020B0604020202020204" pitchFamily="34" charset="0"/>
                <a:ea typeface="Aptos" panose="020B0004020202020204" pitchFamily="34" charset="0"/>
                <a:hlinkClick r:id="rId7"/>
              </a:rPr>
              <a:t>https://www.albany.marines.mil/Resources/MCLB-Offices-Staff/Risk-Management-Office/</a:t>
            </a:r>
            <a:r>
              <a:rPr lang="en-US" sz="1400">
                <a:solidFill>
                  <a:srgbClr val="467886"/>
                </a:solidFill>
                <a:latin typeface="Arial" panose="020B0604020202020204" pitchFamily="34" charset="0"/>
                <a:ea typeface="Aptos" panose="020B0004020202020204" pitchFamily="34" charset="0"/>
              </a:rPr>
              <a:t> </a:t>
            </a:r>
            <a:r>
              <a:rPr lang="en-US" sz="1400">
                <a:latin typeface="Arial" panose="020B0604020202020204" pitchFamily="34" charset="0"/>
                <a:ea typeface="Aptos" panose="020B0004020202020204" pitchFamily="34" charset="0"/>
              </a:rPr>
              <a:t>and click on the Near Miss Link.</a:t>
            </a:r>
            <a:endParaRPr lang="en-US" sz="1400" u="sng">
              <a:effectLst/>
              <a:latin typeface="Arial" panose="020B0604020202020204" pitchFamily="34" charset="0"/>
              <a:ea typeface="Aptos" panose="020B0004020202020204" pitchFamily="34" charset="0"/>
            </a:endParaRPr>
          </a:p>
          <a:p>
            <a:endParaRPr lang="en-US" sz="1400" u="sng">
              <a:solidFill>
                <a:srgbClr val="467886"/>
              </a:solidFill>
              <a:latin typeface="Arial" panose="020B0604020202020204" pitchFamily="34" charset="0"/>
            </a:endParaRPr>
          </a:p>
          <a:p>
            <a:pPr marL="285750" marR="0" lvl="0" indent="-285750">
              <a:buFont typeface="Arial" panose="020B0604020202020204" pitchFamily="34"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At the top of the Command’s SharePoint homepage; look for and click on “Near Miss Reporting.” Complete the document and submit.</a:t>
            </a:r>
            <a:endParaRPr lang="en-US" sz="140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US" sz="1200" u="sng">
              <a:solidFill>
                <a:srgbClr val="467886"/>
              </a:solidFill>
              <a:latin typeface="Arial" panose="020B0604020202020204" pitchFamily="34" charset="0"/>
              <a:cs typeface="Arial" panose="020B0604020202020204" pitchFamily="34" charset="0"/>
            </a:endParaRPr>
          </a:p>
          <a:p>
            <a:endParaRPr lang="en-US" sz="1200" u="sng">
              <a:solidFill>
                <a:srgbClr val="467886"/>
              </a:solidFill>
              <a:latin typeface="Arial" panose="020B0604020202020204" pitchFamily="34" charset="0"/>
              <a:cs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u="sng">
              <a:solidFill>
                <a:srgbClr val="467886"/>
              </a:solidFill>
              <a:latin typeface="Arial" panose="020B0604020202020204" pitchFamily="34" charset="0"/>
            </a:endParaRPr>
          </a:p>
          <a:p>
            <a:endParaRPr lang="en-US" sz="1400"/>
          </a:p>
        </p:txBody>
      </p:sp>
      <p:pic>
        <p:nvPicPr>
          <p:cNvPr id="7" name="Picture 6">
            <a:extLst>
              <a:ext uri="{FF2B5EF4-FFF2-40B4-BE49-F238E27FC236}">
                <a16:creationId xmlns:a16="http://schemas.microsoft.com/office/drawing/2014/main" id="{97B48092-A86E-738A-1AC6-8180BBE1A35C}"/>
              </a:ext>
            </a:extLst>
          </p:cNvPr>
          <p:cNvPicPr>
            <a:picLocks noChangeAspect="1"/>
          </p:cNvPicPr>
          <p:nvPr/>
        </p:nvPicPr>
        <p:blipFill>
          <a:blip r:embed="rId8"/>
          <a:stretch>
            <a:fillRect/>
          </a:stretch>
        </p:blipFill>
        <p:spPr>
          <a:xfrm>
            <a:off x="1206717" y="3533854"/>
            <a:ext cx="6730567" cy="2438611"/>
          </a:xfrm>
          <a:prstGeom prst="rect">
            <a:avLst/>
          </a:prstGeom>
        </p:spPr>
      </p:pic>
      <p:pic>
        <p:nvPicPr>
          <p:cNvPr id="8" name="Picture 7">
            <a:extLst>
              <a:ext uri="{FF2B5EF4-FFF2-40B4-BE49-F238E27FC236}">
                <a16:creationId xmlns:a16="http://schemas.microsoft.com/office/drawing/2014/main" id="{1FBC60E1-78EE-2D5E-6940-040DB3DD6563}"/>
              </a:ext>
            </a:extLst>
          </p:cNvPr>
          <p:cNvPicPr>
            <a:picLocks noChangeAspect="1"/>
          </p:cNvPicPr>
          <p:nvPr/>
        </p:nvPicPr>
        <p:blipFill>
          <a:blip r:embed="rId9"/>
          <a:stretch>
            <a:fillRect/>
          </a:stretch>
        </p:blipFill>
        <p:spPr>
          <a:xfrm>
            <a:off x="4334833" y="3828271"/>
            <a:ext cx="676715" cy="384081"/>
          </a:xfrm>
          <a:prstGeom prst="rect">
            <a:avLst/>
          </a:prstGeom>
        </p:spPr>
      </p:pic>
      <p:pic>
        <p:nvPicPr>
          <p:cNvPr id="9" name="Picture 8">
            <a:extLst>
              <a:ext uri="{FF2B5EF4-FFF2-40B4-BE49-F238E27FC236}">
                <a16:creationId xmlns:a16="http://schemas.microsoft.com/office/drawing/2014/main" id="{2B4C5A5A-CFC9-CAC9-CEFF-F59093DBA81D}"/>
              </a:ext>
            </a:extLst>
          </p:cNvPr>
          <p:cNvPicPr>
            <a:picLocks noChangeAspect="1"/>
          </p:cNvPicPr>
          <p:nvPr/>
        </p:nvPicPr>
        <p:blipFill>
          <a:blip r:embed="rId10"/>
          <a:stretch>
            <a:fillRect/>
          </a:stretch>
        </p:blipFill>
        <p:spPr>
          <a:xfrm>
            <a:off x="5011548" y="4020311"/>
            <a:ext cx="652329" cy="774259"/>
          </a:xfrm>
          <a:prstGeom prst="rect">
            <a:avLst/>
          </a:prstGeom>
        </p:spPr>
      </p:pic>
      <p:sp>
        <p:nvSpPr>
          <p:cNvPr id="10" name="Text Box 2">
            <a:extLst>
              <a:ext uri="{FF2B5EF4-FFF2-40B4-BE49-F238E27FC236}">
                <a16:creationId xmlns:a16="http://schemas.microsoft.com/office/drawing/2014/main" id="{96D9168A-453A-2534-9278-F42E8C5336C1}"/>
              </a:ext>
            </a:extLst>
          </p:cNvPr>
          <p:cNvSpPr txBox="1">
            <a:spLocks noChangeArrowheads="1"/>
          </p:cNvSpPr>
          <p:nvPr/>
        </p:nvSpPr>
        <p:spPr bwMode="auto">
          <a:xfrm>
            <a:off x="885825" y="202533"/>
            <a:ext cx="7372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Report of Near Miss  </a:t>
            </a:r>
          </a:p>
        </p:txBody>
      </p:sp>
    </p:spTree>
    <p:extLst>
      <p:ext uri="{BB962C8B-B14F-4D97-AF65-F5344CB8AC3E}">
        <p14:creationId xmlns:p14="http://schemas.microsoft.com/office/powerpoint/2010/main" val="240183818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671640" y="306388"/>
            <a:ext cx="5819775" cy="381000"/>
          </a:xfrm>
        </p:spPr>
        <p:txBody>
          <a:bodyPr>
            <a:normAutofit fontScale="90000"/>
          </a:bodyPr>
          <a:lstStyle/>
          <a:p>
            <a:pPr algn="ctr" eaLnBrk="1" hangingPunct="1"/>
            <a:r>
              <a:rPr lang="en-US" altLang="en-US" sz="2400" b="1">
                <a:solidFill>
                  <a:srgbClr val="0000FF"/>
                </a:solidFill>
                <a:latin typeface="Arial" panose="020B0604020202020204" pitchFamily="34" charset="0"/>
                <a:cs typeface="Arial" panose="020B0604020202020204" pitchFamily="34" charset="0"/>
              </a:rPr>
              <a:t>Unit Safety Reports</a:t>
            </a:r>
          </a:p>
        </p:txBody>
      </p:sp>
      <p:sp>
        <p:nvSpPr>
          <p:cNvPr id="3" name="Slide Number Placeholder 2">
            <a:extLst>
              <a:ext uri="{FF2B5EF4-FFF2-40B4-BE49-F238E27FC236}">
                <a16:creationId xmlns:a16="http://schemas.microsoft.com/office/drawing/2014/main" id="{B44391EA-0837-1194-EB78-4BFEBAB9D465}"/>
              </a:ext>
            </a:extLst>
          </p:cNvPr>
          <p:cNvSpPr>
            <a:spLocks noGrp="1"/>
          </p:cNvSpPr>
          <p:nvPr>
            <p:ph type="sldNum" sz="quarter" idx="12"/>
          </p:nvPr>
        </p:nvSpPr>
        <p:spPr>
          <a:xfrm>
            <a:off x="6999288" y="6492875"/>
            <a:ext cx="2057400" cy="365125"/>
          </a:xfrm>
        </p:spPr>
        <p:txBody>
          <a:bodyPr/>
          <a:lstStyle/>
          <a:p>
            <a:pPr>
              <a:defRPr/>
            </a:pPr>
            <a:fld id="{EE70AF20-9EC9-4492-A62C-62F73FBCFEAA}" type="slidenum">
              <a:rPr lang="en-US" smtClean="0"/>
              <a:pPr>
                <a:defRPr/>
              </a:pPr>
              <a:t>15</a:t>
            </a:fld>
            <a:endParaRPr lang="en-US"/>
          </a:p>
        </p:txBody>
      </p:sp>
      <p:sp>
        <p:nvSpPr>
          <p:cNvPr id="58372" name="Text Box 3"/>
          <p:cNvSpPr txBox="1">
            <a:spLocks noChangeArrowheads="1"/>
          </p:cNvSpPr>
          <p:nvPr/>
        </p:nvSpPr>
        <p:spPr bwMode="auto">
          <a:xfrm>
            <a:off x="1804989" y="1133091"/>
            <a:ext cx="5553075" cy="5278368"/>
          </a:xfrm>
          <a:prstGeom prst="rect">
            <a:avLst/>
          </a:prstGeom>
          <a:noFill/>
          <a:ln w="12700">
            <a:noFill/>
            <a:miter lim="800000"/>
            <a:headEnd type="none" w="sm" len="sm"/>
            <a:tailEnd type="none" w="sm" len="sm"/>
          </a:ln>
        </p:spPr>
        <p:txBody>
          <a:bodyPr>
            <a:spAutoFit/>
          </a:bodyPr>
          <a:lstStyle/>
          <a:p>
            <a:pPr marL="457189" indent="-457189" algn="ctr" defTabSz="346066" fontAlgn="base">
              <a:spcBef>
                <a:spcPct val="50000"/>
              </a:spcBef>
              <a:spcAft>
                <a:spcPts val="600"/>
              </a:spcAft>
              <a:defRPr/>
            </a:pPr>
            <a:r>
              <a:rPr lang="en-US" b="1" u="sng">
                <a:solidFill>
                  <a:srgbClr val="0000FF"/>
                </a:solidFill>
                <a:latin typeface="Arial" panose="020B0604020202020204" pitchFamily="34" charset="0"/>
                <a:cs typeface="Arial" pitchFamily="34" charset="0"/>
              </a:rPr>
              <a:t>Briefing Order</a:t>
            </a:r>
            <a:r>
              <a:rPr lang="en-US" b="1">
                <a:solidFill>
                  <a:srgbClr val="0000FF"/>
                </a:solidFill>
                <a:latin typeface="Arial" panose="020B0604020202020204" pitchFamily="34" charset="0"/>
                <a:cs typeface="Arial" pitchFamily="34" charset="0"/>
              </a:rPr>
              <a:t>:</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H&amp;S Company</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OTD</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Manpower</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Comptroller</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LSD</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CISD</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I&amp;E</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PSD</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MCCS</a:t>
            </a:r>
          </a:p>
          <a:p>
            <a:pPr marL="457189" indent="-457189" algn="ctr" defTabSz="346066" fontAlgn="base">
              <a:spcBef>
                <a:spcPct val="50000"/>
              </a:spcBef>
              <a:spcAft>
                <a:spcPts val="600"/>
              </a:spcAft>
              <a:defRPr/>
            </a:pPr>
            <a:r>
              <a:rPr lang="en-US" sz="1600" b="1">
                <a:solidFill>
                  <a:srgbClr val="0000FF"/>
                </a:solidFill>
                <a:latin typeface="Arial" panose="020B0604020202020204" pitchFamily="34" charset="0"/>
              </a:rPr>
              <a:t>DLA</a:t>
            </a:r>
          </a:p>
          <a:p>
            <a:pPr algn="ctr" defTabSz="346066" fontAlgn="base">
              <a:spcAft>
                <a:spcPts val="600"/>
              </a:spcAft>
              <a:defRPr/>
            </a:pPr>
            <a:endParaRPr lang="en-US" sz="2400" b="1">
              <a:solidFill>
                <a:srgbClr val="FF0000"/>
              </a:solidFill>
              <a:latin typeface="Arial" panose="020B0604020202020204" pitchFamily="34" charset="0"/>
            </a:endParaRPr>
          </a:p>
        </p:txBody>
      </p:sp>
      <p:grpSp>
        <p:nvGrpSpPr>
          <p:cNvPr id="211972" name="Group 6"/>
          <p:cNvGrpSpPr>
            <a:grpSpLocks noChangeAspect="1"/>
          </p:cNvGrpSpPr>
          <p:nvPr/>
        </p:nvGrpSpPr>
        <p:grpSpPr bwMode="auto">
          <a:xfrm>
            <a:off x="8313738" y="77790"/>
            <a:ext cx="742950" cy="750887"/>
            <a:chOff x="8288338" y="87313"/>
            <a:chExt cx="768350" cy="776287"/>
          </a:xfrm>
        </p:grpSpPr>
        <p:pic>
          <p:nvPicPr>
            <p:cNvPr id="211975"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6"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1973" name="Picture 8"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94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7"/>
          <p:cNvSpPr txBox="1">
            <a:spLocks noChangeArrowheads="1"/>
          </p:cNvSpPr>
          <p:nvPr/>
        </p:nvSpPr>
        <p:spPr bwMode="auto">
          <a:xfrm>
            <a:off x="1262109" y="73067"/>
            <a:ext cx="6534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eaLnBrk="0" fontAlgn="base" hangingPunct="0">
              <a:spcBef>
                <a:spcPct val="0"/>
              </a:spcBef>
              <a:spcAft>
                <a:spcPct val="0"/>
              </a:spcAft>
              <a:defRPr/>
            </a:pPr>
            <a:r>
              <a:rPr lang="en-US" altLang="en-US" b="1">
                <a:solidFill>
                  <a:srgbClr val="0000FF"/>
                </a:solidFill>
                <a:cs typeface="Arial" panose="020B0604020202020204" pitchFamily="34" charset="0"/>
              </a:rPr>
              <a:t>Headquarters Company</a:t>
            </a:r>
          </a:p>
        </p:txBody>
      </p:sp>
      <p:grpSp>
        <p:nvGrpSpPr>
          <p:cNvPr id="214029" name="Group 6"/>
          <p:cNvGrpSpPr>
            <a:grpSpLocks noChangeAspect="1"/>
          </p:cNvGrpSpPr>
          <p:nvPr/>
        </p:nvGrpSpPr>
        <p:grpSpPr bwMode="auto">
          <a:xfrm>
            <a:off x="8401688" y="60330"/>
            <a:ext cx="663761" cy="671239"/>
            <a:chOff x="8288338" y="87313"/>
            <a:chExt cx="768350" cy="776287"/>
          </a:xfrm>
        </p:grpSpPr>
        <p:pic>
          <p:nvPicPr>
            <p:cNvPr id="214104"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105"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4058" name="Picture 17"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4" y="14"/>
            <a:ext cx="739276"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4059" name="Object 2"/>
          <p:cNvGraphicFramePr>
            <a:graphicFrameLocks noChangeAspect="1"/>
          </p:cNvGraphicFramePr>
          <p:nvPr/>
        </p:nvGraphicFramePr>
        <p:xfrm>
          <a:off x="300036" y="896471"/>
          <a:ext cx="8558212" cy="2636838"/>
        </p:xfrm>
        <a:graphic>
          <a:graphicData uri="http://schemas.openxmlformats.org/presentationml/2006/ole">
            <mc:AlternateContent xmlns:mc="http://schemas.openxmlformats.org/markup-compatibility/2006">
              <mc:Choice xmlns:v="urn:schemas-microsoft-com:vml" Requires="v">
                <p:oleObj name="Worksheet" r:id="rId6" imgW="11239557" imgH="3790790" progId="Excel.Sheet.8">
                  <p:embed/>
                </p:oleObj>
              </mc:Choice>
              <mc:Fallback>
                <p:oleObj name="Worksheet" r:id="rId6" imgW="11239557" imgH="3790790" progId="Excel.Sheet.8">
                  <p:embed/>
                  <p:pic>
                    <p:nvPicPr>
                      <p:cNvPr id="214059" name="Object 2"/>
                      <p:cNvPicPr>
                        <a:picLocks noChangeAspect="1" noChangeArrowheads="1"/>
                      </p:cNvPicPr>
                      <p:nvPr/>
                    </p:nvPicPr>
                    <p:blipFill>
                      <a:blip r:embed="rId7"/>
                      <a:srcRect/>
                      <a:stretch>
                        <a:fillRect/>
                      </a:stretch>
                    </p:blipFill>
                    <p:spPr bwMode="auto">
                      <a:xfrm>
                        <a:off x="300036" y="896471"/>
                        <a:ext cx="8558212" cy="2636838"/>
                      </a:xfrm>
                      <a:prstGeom prst="rect">
                        <a:avLst/>
                      </a:prstGeom>
                      <a:noFill/>
                      <a:ln>
                        <a:noFill/>
                      </a:ln>
                    </p:spPr>
                  </p:pic>
                </p:oleObj>
              </mc:Fallback>
            </mc:AlternateContent>
          </a:graphicData>
        </a:graphic>
      </p:graphicFrame>
      <p:sp>
        <p:nvSpPr>
          <p:cNvPr id="4" name="Slide Number Placeholder 3">
            <a:extLst>
              <a:ext uri="{FF2B5EF4-FFF2-40B4-BE49-F238E27FC236}">
                <a16:creationId xmlns:a16="http://schemas.microsoft.com/office/drawing/2014/main" id="{BC89CBA6-EE52-1C67-73EE-2966FCD8F8F9}"/>
              </a:ext>
            </a:extLst>
          </p:cNvPr>
          <p:cNvSpPr>
            <a:spLocks noGrp="1"/>
          </p:cNvSpPr>
          <p:nvPr>
            <p:ph type="sldNum" sz="quarter" idx="12"/>
          </p:nvPr>
        </p:nvSpPr>
        <p:spPr>
          <a:xfrm>
            <a:off x="7086600" y="6528627"/>
            <a:ext cx="2057400" cy="365125"/>
          </a:xfrm>
        </p:spPr>
        <p:txBody>
          <a:bodyPr/>
          <a:lstStyle/>
          <a:p>
            <a:pPr>
              <a:defRPr/>
            </a:pPr>
            <a:fld id="{8C828E91-8EFF-4D2A-82BD-5CDD04A333EA}" type="slidenum">
              <a:rPr lang="en-US" smtClean="0"/>
              <a:pPr>
                <a:defRPr/>
              </a:pPr>
              <a:t>16</a:t>
            </a:fld>
            <a:endParaRPr lang="en-US"/>
          </a:p>
        </p:txBody>
      </p:sp>
      <p:graphicFrame>
        <p:nvGraphicFramePr>
          <p:cNvPr id="3" name="Table 2">
            <a:extLst>
              <a:ext uri="{FF2B5EF4-FFF2-40B4-BE49-F238E27FC236}">
                <a16:creationId xmlns:a16="http://schemas.microsoft.com/office/drawing/2014/main" id="{A265CD93-7D4A-AC7A-CC46-C6F8EC32A9BE}"/>
              </a:ext>
            </a:extLst>
          </p:cNvPr>
          <p:cNvGraphicFramePr>
            <a:graphicFrameLocks noGrp="1"/>
          </p:cNvGraphicFramePr>
          <p:nvPr/>
        </p:nvGraphicFramePr>
        <p:xfrm>
          <a:off x="285752" y="3533309"/>
          <a:ext cx="8558102" cy="2939542"/>
        </p:xfrm>
        <a:graphic>
          <a:graphicData uri="http://schemas.openxmlformats.org/drawingml/2006/table">
            <a:tbl>
              <a:tblPr>
                <a:tableStyleId>{5C22544A-7EE6-4342-B048-85BDC9FD1C3A}</a:tableStyleId>
              </a:tblPr>
              <a:tblGrid>
                <a:gridCol w="435768">
                  <a:extLst>
                    <a:ext uri="{9D8B030D-6E8A-4147-A177-3AD203B41FA5}">
                      <a16:colId xmlns:a16="http://schemas.microsoft.com/office/drawing/2014/main" val="20000"/>
                    </a:ext>
                  </a:extLst>
                </a:gridCol>
                <a:gridCol w="5288261">
                  <a:extLst>
                    <a:ext uri="{9D8B030D-6E8A-4147-A177-3AD203B41FA5}">
                      <a16:colId xmlns:a16="http://schemas.microsoft.com/office/drawing/2014/main" val="20001"/>
                    </a:ext>
                  </a:extLst>
                </a:gridCol>
                <a:gridCol w="1617537">
                  <a:extLst>
                    <a:ext uri="{9D8B030D-6E8A-4147-A177-3AD203B41FA5}">
                      <a16:colId xmlns:a16="http://schemas.microsoft.com/office/drawing/2014/main" val="20002"/>
                    </a:ext>
                  </a:extLst>
                </a:gridCol>
                <a:gridCol w="1216536">
                  <a:extLst>
                    <a:ext uri="{9D8B030D-6E8A-4147-A177-3AD203B41FA5}">
                      <a16:colId xmlns:a16="http://schemas.microsoft.com/office/drawing/2014/main" val="20003"/>
                    </a:ext>
                  </a:extLst>
                </a:gridCol>
              </a:tblGrid>
              <a:tr h="176013">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79772">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58385">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558385">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558385">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176013">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308482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960458" y="371495"/>
            <a:ext cx="730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966788">
              <a:spcBef>
                <a:spcPct val="20000"/>
              </a:spcBef>
              <a:buChar char="•"/>
              <a:defRPr sz="3400">
                <a:solidFill>
                  <a:schemeClr val="tx1"/>
                </a:solidFill>
                <a:latin typeface="Times New Roman" panose="02020603050405020304" pitchFamily="18" charset="0"/>
              </a:defRPr>
            </a:lvl1pPr>
            <a:lvl2pPr marL="742950" indent="-285750" defTabSz="966788">
              <a:spcBef>
                <a:spcPct val="20000"/>
              </a:spcBef>
              <a:buChar char="–"/>
              <a:defRPr sz="3000">
                <a:solidFill>
                  <a:schemeClr val="tx1"/>
                </a:solidFill>
                <a:latin typeface="Times New Roman" panose="02020603050405020304" pitchFamily="18" charset="0"/>
              </a:defRPr>
            </a:lvl2pPr>
            <a:lvl3pPr marL="1143000" indent="-228600" defTabSz="966788">
              <a:spcBef>
                <a:spcPct val="20000"/>
              </a:spcBef>
              <a:buChar char="•"/>
              <a:defRPr sz="2500">
                <a:solidFill>
                  <a:schemeClr val="tx1"/>
                </a:solidFill>
                <a:latin typeface="Times New Roman" panose="02020603050405020304" pitchFamily="18" charset="0"/>
              </a:defRPr>
            </a:lvl3pPr>
            <a:lvl4pPr marL="1600200" indent="-228600" defTabSz="966788">
              <a:spcBef>
                <a:spcPct val="20000"/>
              </a:spcBef>
              <a:buChar char="–"/>
              <a:defRPr sz="2100">
                <a:solidFill>
                  <a:schemeClr val="tx1"/>
                </a:solidFill>
                <a:latin typeface="Times New Roman" panose="02020603050405020304" pitchFamily="18" charset="0"/>
              </a:defRPr>
            </a:lvl4pPr>
            <a:lvl5pPr marL="2057400" indent="-228600" defTabSz="966788">
              <a:spcBef>
                <a:spcPct val="20000"/>
              </a:spcBef>
              <a:buChar char="»"/>
              <a:defRPr sz="2100">
                <a:solidFill>
                  <a:schemeClr val="tx1"/>
                </a:solidFill>
                <a:latin typeface="Times New Roman" panose="02020603050405020304" pitchFamily="18" charset="0"/>
              </a:defRPr>
            </a:lvl5pPr>
            <a:lvl6pPr marL="25146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lgn="ctr" eaLnBrk="0" fontAlgn="base" hangingPunct="0">
              <a:spcBef>
                <a:spcPct val="0"/>
              </a:spcBef>
              <a:spcAft>
                <a:spcPct val="0"/>
              </a:spcAft>
              <a:buNone/>
            </a:pPr>
            <a:r>
              <a:rPr lang="en-US" altLang="en-US" sz="2400" b="1">
                <a:solidFill>
                  <a:srgbClr val="0000FF"/>
                </a:solidFill>
                <a:latin typeface="Arial" panose="020B0604020202020204" pitchFamily="34" charset="0"/>
                <a:cs typeface="Arial" panose="020B0604020202020204" pitchFamily="34" charset="0"/>
              </a:rPr>
              <a:t>Narrative of Military RMI-SIR Cases CY25</a:t>
            </a:r>
          </a:p>
        </p:txBody>
      </p:sp>
      <p:graphicFrame>
        <p:nvGraphicFramePr>
          <p:cNvPr id="10" name="Table 9"/>
          <p:cNvGraphicFramePr>
            <a:graphicFrameLocks noGrp="1"/>
          </p:cNvGraphicFramePr>
          <p:nvPr/>
        </p:nvGraphicFramePr>
        <p:xfrm>
          <a:off x="7485063" y="5783589"/>
          <a:ext cx="781050" cy="920650"/>
        </p:xfrm>
        <a:graphic>
          <a:graphicData uri="http://schemas.openxmlformats.org/drawingml/2006/table">
            <a:tbl>
              <a:tblPr firstRow="1" bandRow="1">
                <a:tableStyleId>{F5AB1C69-6EDB-4FF4-983F-18BD219EF322}</a:tableStyleId>
              </a:tblPr>
              <a:tblGrid>
                <a:gridCol w="781050">
                  <a:extLst>
                    <a:ext uri="{9D8B030D-6E8A-4147-A177-3AD203B41FA5}">
                      <a16:colId xmlns:a16="http://schemas.microsoft.com/office/drawing/2014/main" val="20000"/>
                    </a:ext>
                  </a:extLst>
                </a:gridCol>
              </a:tblGrid>
              <a:tr h="234850">
                <a:tc>
                  <a:txBody>
                    <a:bodyPr/>
                    <a:lstStyle/>
                    <a:p>
                      <a:r>
                        <a:rPr lang="en-US" sz="900" b="0">
                          <a:solidFill>
                            <a:schemeClr val="tx1"/>
                          </a:solidFill>
                          <a:latin typeface="Arial" panose="020B0604020202020204" pitchFamily="34" charset="0"/>
                          <a:cs typeface="Arial" panose="020B0604020202020204" pitchFamily="34" charset="0"/>
                        </a:rPr>
                        <a:t>Lost time</a:t>
                      </a:r>
                    </a:p>
                  </a:txBody>
                  <a:tcPr marL="91567" marR="915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alpha val="49804"/>
                      </a:srgbClr>
                    </a:solidFill>
                  </a:tcPr>
                </a:tc>
                <a:extLst>
                  <a:ext uri="{0D108BD9-81ED-4DB2-BD59-A6C34878D82A}">
                    <a16:rowId xmlns:a16="http://schemas.microsoft.com/office/drawing/2014/main" val="10000"/>
                  </a:ext>
                </a:extLst>
              </a:tr>
              <a:tr h="225724">
                <a:tc>
                  <a:txBody>
                    <a:bodyPr/>
                    <a:lstStyle/>
                    <a:p>
                      <a:r>
                        <a:rPr lang="en-US" sz="900" b="0">
                          <a:solidFill>
                            <a:schemeClr val="tx1"/>
                          </a:solidFill>
                          <a:latin typeface="Arial" panose="020B0604020202020204" pitchFamily="34" charset="0"/>
                          <a:cs typeface="Arial" panose="020B0604020202020204" pitchFamily="34" charset="0"/>
                        </a:rPr>
                        <a:t>Restriction</a:t>
                      </a:r>
                    </a:p>
                  </a:txBody>
                  <a:tcPr marL="91567" marR="915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alpha val="75000"/>
                      </a:srgbClr>
                    </a:solidFill>
                  </a:tcPr>
                </a:tc>
                <a:extLst>
                  <a:ext uri="{0D108BD9-81ED-4DB2-BD59-A6C34878D82A}">
                    <a16:rowId xmlns:a16="http://schemas.microsoft.com/office/drawing/2014/main" val="10001"/>
                  </a:ext>
                </a:extLst>
              </a:tr>
              <a:tr h="215404">
                <a:tc>
                  <a:txBody>
                    <a:bodyPr/>
                    <a:lstStyle/>
                    <a:p>
                      <a:r>
                        <a:rPr lang="en-US" sz="900" b="0">
                          <a:solidFill>
                            <a:schemeClr val="tx1"/>
                          </a:solidFill>
                          <a:latin typeface="Arial" panose="020B0604020202020204" pitchFamily="34" charset="0"/>
                          <a:cs typeface="Arial" panose="020B0604020202020204" pitchFamily="34" charset="0"/>
                        </a:rPr>
                        <a:t>Other</a:t>
                      </a:r>
                    </a:p>
                  </a:txBody>
                  <a:tcPr marL="91567" marR="915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49804"/>
                      </a:schemeClr>
                    </a:solidFill>
                  </a:tcPr>
                </a:tc>
                <a:extLst>
                  <a:ext uri="{0D108BD9-81ED-4DB2-BD59-A6C34878D82A}">
                    <a16:rowId xmlns:a16="http://schemas.microsoft.com/office/drawing/2014/main" val="10002"/>
                  </a:ext>
                </a:extLst>
              </a:tr>
              <a:tr h="215404">
                <a:tc>
                  <a:txBody>
                    <a:bodyPr/>
                    <a:lstStyle/>
                    <a:p>
                      <a:r>
                        <a:rPr lang="en-US" sz="900" b="0">
                          <a:solidFill>
                            <a:schemeClr val="tx1"/>
                          </a:solidFill>
                          <a:latin typeface="Arial" panose="020B0604020202020204" pitchFamily="34" charset="0"/>
                          <a:cs typeface="Arial" panose="020B0604020202020204" pitchFamily="34" charset="0"/>
                        </a:rPr>
                        <a:t>First Aid </a:t>
                      </a:r>
                    </a:p>
                  </a:txBody>
                  <a:tcPr marL="91567" marR="915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alpha val="49804"/>
                      </a:srgbClr>
                    </a:solidFill>
                  </a:tcPr>
                </a:tc>
                <a:extLst>
                  <a:ext uri="{0D108BD9-81ED-4DB2-BD59-A6C34878D82A}">
                    <a16:rowId xmlns:a16="http://schemas.microsoft.com/office/drawing/2014/main" val="10003"/>
                  </a:ext>
                </a:extLst>
              </a:tr>
            </a:tbl>
          </a:graphicData>
        </a:graphic>
      </p:graphicFrame>
      <p:grpSp>
        <p:nvGrpSpPr>
          <p:cNvPr id="216079" name="Group 6"/>
          <p:cNvGrpSpPr>
            <a:grpSpLocks noChangeAspect="1"/>
          </p:cNvGrpSpPr>
          <p:nvPr/>
        </p:nvGrpSpPr>
        <p:grpSpPr bwMode="auto">
          <a:xfrm>
            <a:off x="8313738" y="77808"/>
            <a:ext cx="742950" cy="750887"/>
            <a:chOff x="8288338" y="87313"/>
            <a:chExt cx="768350" cy="776287"/>
          </a:xfrm>
        </p:grpSpPr>
        <p:pic>
          <p:nvPicPr>
            <p:cNvPr id="216129"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30"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6080" name="Picture 11"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68" y="-1"/>
            <a:ext cx="838146" cy="8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81" name="TextBox 11"/>
          <p:cNvSpPr txBox="1">
            <a:spLocks noChangeArrowheads="1"/>
          </p:cNvSpPr>
          <p:nvPr/>
        </p:nvSpPr>
        <p:spPr bwMode="auto">
          <a:xfrm>
            <a:off x="6989763" y="1905000"/>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Times New Roman" panose="02020603050405020304" pitchFamily="18" charset="0"/>
              </a:defRPr>
            </a:lvl1pPr>
            <a:lvl2pPr marL="742950" indent="-285750">
              <a:spcBef>
                <a:spcPct val="20000"/>
              </a:spcBef>
              <a:buChar char="–"/>
              <a:defRPr sz="3000">
                <a:solidFill>
                  <a:schemeClr val="tx1"/>
                </a:solidFill>
                <a:latin typeface="Times New Roman" panose="02020603050405020304" pitchFamily="18" charset="0"/>
              </a:defRPr>
            </a:lvl2pPr>
            <a:lvl3pPr marL="1143000" indent="-228600">
              <a:spcBef>
                <a:spcPct val="20000"/>
              </a:spcBef>
              <a:buChar char="•"/>
              <a:defRPr sz="2500">
                <a:solidFill>
                  <a:schemeClr val="tx1"/>
                </a:solidFill>
                <a:latin typeface="Times New Roman" panose="02020603050405020304" pitchFamily="18" charset="0"/>
              </a:defRPr>
            </a:lvl3pPr>
            <a:lvl4pPr marL="1600200" indent="-228600">
              <a:spcBef>
                <a:spcPct val="20000"/>
              </a:spcBef>
              <a:buChar char="–"/>
              <a:defRPr sz="2100">
                <a:solidFill>
                  <a:schemeClr val="tx1"/>
                </a:solidFill>
                <a:latin typeface="Times New Roman" panose="02020603050405020304" pitchFamily="18" charset="0"/>
              </a:defRPr>
            </a:lvl4pPr>
            <a:lvl5pPr marL="2057400" indent="-228600">
              <a:spcBef>
                <a:spcPct val="20000"/>
              </a:spcBef>
              <a:buChar char="»"/>
              <a:defRPr sz="21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en-US" altLang="en-US" sz="1800">
              <a:solidFill>
                <a:srgbClr val="000000"/>
              </a:solidFill>
              <a:latin typeface="Calibri" panose="020F0502020204030204" pitchFamily="34" charset="0"/>
            </a:endParaRPr>
          </a:p>
        </p:txBody>
      </p:sp>
      <p:sp>
        <p:nvSpPr>
          <p:cNvPr id="216082" name="TextBox 12"/>
          <p:cNvSpPr txBox="1">
            <a:spLocks noChangeArrowheads="1"/>
          </p:cNvSpPr>
          <p:nvPr/>
        </p:nvSpPr>
        <p:spPr bwMode="auto">
          <a:xfrm>
            <a:off x="7142163" y="2057400"/>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Times New Roman" panose="02020603050405020304" pitchFamily="18" charset="0"/>
              </a:defRPr>
            </a:lvl1pPr>
            <a:lvl2pPr marL="742950" indent="-285750">
              <a:spcBef>
                <a:spcPct val="20000"/>
              </a:spcBef>
              <a:buChar char="–"/>
              <a:defRPr sz="3000">
                <a:solidFill>
                  <a:schemeClr val="tx1"/>
                </a:solidFill>
                <a:latin typeface="Times New Roman" panose="02020603050405020304" pitchFamily="18" charset="0"/>
              </a:defRPr>
            </a:lvl2pPr>
            <a:lvl3pPr marL="1143000" indent="-228600">
              <a:spcBef>
                <a:spcPct val="20000"/>
              </a:spcBef>
              <a:buChar char="•"/>
              <a:defRPr sz="2500">
                <a:solidFill>
                  <a:schemeClr val="tx1"/>
                </a:solidFill>
                <a:latin typeface="Times New Roman" panose="02020603050405020304" pitchFamily="18" charset="0"/>
              </a:defRPr>
            </a:lvl3pPr>
            <a:lvl4pPr marL="1600200" indent="-228600">
              <a:spcBef>
                <a:spcPct val="20000"/>
              </a:spcBef>
              <a:buChar char="–"/>
              <a:defRPr sz="2100">
                <a:solidFill>
                  <a:schemeClr val="tx1"/>
                </a:solidFill>
                <a:latin typeface="Times New Roman" panose="02020603050405020304" pitchFamily="18" charset="0"/>
              </a:defRPr>
            </a:lvl4pPr>
            <a:lvl5pPr marL="2057400" indent="-228600">
              <a:spcBef>
                <a:spcPct val="20000"/>
              </a:spcBef>
              <a:buChar char="»"/>
              <a:defRPr sz="21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en-US" altLang="en-US" sz="1800">
              <a:solidFill>
                <a:srgbClr val="000000"/>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43934430"/>
              </p:ext>
            </p:extLst>
          </p:nvPr>
        </p:nvGraphicFramePr>
        <p:xfrm>
          <a:off x="443230" y="1047778"/>
          <a:ext cx="8257540" cy="4113367"/>
        </p:xfrm>
        <a:graphic>
          <a:graphicData uri="http://schemas.openxmlformats.org/drawingml/2006/table">
            <a:tbl>
              <a:tblPr/>
              <a:tblGrid>
                <a:gridCol w="1096963">
                  <a:extLst>
                    <a:ext uri="{9D8B030D-6E8A-4147-A177-3AD203B41FA5}">
                      <a16:colId xmlns:a16="http://schemas.microsoft.com/office/drawing/2014/main" val="20000"/>
                    </a:ext>
                  </a:extLst>
                </a:gridCol>
                <a:gridCol w="728662">
                  <a:extLst>
                    <a:ext uri="{9D8B030D-6E8A-4147-A177-3AD203B41FA5}">
                      <a16:colId xmlns:a16="http://schemas.microsoft.com/office/drawing/2014/main" val="20001"/>
                    </a:ext>
                  </a:extLst>
                </a:gridCol>
                <a:gridCol w="4098630">
                  <a:extLst>
                    <a:ext uri="{9D8B030D-6E8A-4147-A177-3AD203B41FA5}">
                      <a16:colId xmlns:a16="http://schemas.microsoft.com/office/drawing/2014/main" val="20002"/>
                    </a:ext>
                  </a:extLst>
                </a:gridCol>
                <a:gridCol w="744279">
                  <a:extLst>
                    <a:ext uri="{9D8B030D-6E8A-4147-A177-3AD203B41FA5}">
                      <a16:colId xmlns:a16="http://schemas.microsoft.com/office/drawing/2014/main" val="20003"/>
                    </a:ext>
                  </a:extLst>
                </a:gridCol>
                <a:gridCol w="1589006">
                  <a:extLst>
                    <a:ext uri="{9D8B030D-6E8A-4147-A177-3AD203B41FA5}">
                      <a16:colId xmlns:a16="http://schemas.microsoft.com/office/drawing/2014/main" val="20004"/>
                    </a:ext>
                  </a:extLst>
                </a:gridCol>
              </a:tblGrid>
              <a:tr h="893687">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Qtr.</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Date</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Narrative</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Status</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Results</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804920">
                <a:tc>
                  <a:txBody>
                    <a:bodyPr/>
                    <a:lstStyle/>
                    <a:p>
                      <a:pPr marL="0" marR="0" lvl="0" indent="0" algn="ctr" defTabSz="912813" rtl="0" eaLnBrk="1" fontAlgn="ctr"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2813" rtl="0" eaLnBrk="1" fontAlgn="ctr"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r>
                        <a:rPr kumimoji="0" lang="en-US" altLang="en-US" sz="1200" b="0" i="0" u="none" strike="noStrike" kern="1200" cap="none" spc="0" normalizeH="0" baseline="30000" noProof="0">
                          <a:ln>
                            <a:noFill/>
                          </a:ln>
                          <a:solidFill>
                            <a:srgbClr val="000000"/>
                          </a:solidFill>
                          <a:effectLst/>
                          <a:uLnTx/>
                          <a:uFillTx/>
                          <a:latin typeface="Arial" panose="020B0604020202020204" pitchFamily="34" charset="0"/>
                          <a:ea typeface="+mn-ea"/>
                          <a:cs typeface="+mn-cs"/>
                        </a:rPr>
                        <a:t>st</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Qtr.</a:t>
                      </a:r>
                    </a:p>
                    <a:p>
                      <a:endParaRPr lang="en-US"/>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Arial" panose="020B0604020202020204" pitchFamily="34" charset="0"/>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en-US" sz="1200" b="0" i="0" u="none" strike="noStrike" cap="none" normalizeH="0" baseline="0">
                          <a:ln>
                            <a:noFill/>
                          </a:ln>
                          <a:solidFill>
                            <a:schemeClr val="tx1"/>
                          </a:solidFill>
                          <a:effectLst/>
                          <a:latin typeface="Arial" panose="020B0604020202020204" pitchFamily="34" charset="0"/>
                        </a:rPr>
                        <a:t>NONE</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lang="en-US" altLang="en-US" sz="1200" b="0" i="0" u="none" strike="noStrike" kern="1200" baseline="0">
                        <a:solidFill>
                          <a:schemeClr val="tx1"/>
                        </a:solidFill>
                        <a:effectLst/>
                        <a:latin typeface="Arial" panose="020B0604020202020204" pitchFamily="34" charset="0"/>
                        <a:ea typeface="+mn-ea"/>
                        <a:cs typeface="Arial" panose="020B0604020202020204" pitchFamily="34" charset="0"/>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804920">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2</a:t>
                      </a:r>
                      <a:r>
                        <a:rPr kumimoji="0" lang="en-US" altLang="en-US" sz="1200" b="0" i="0" u="none" strike="noStrike" cap="none" normalizeH="0" baseline="30000">
                          <a:ln>
                            <a:noFill/>
                          </a:ln>
                          <a:solidFill>
                            <a:srgbClr val="000000"/>
                          </a:solidFill>
                          <a:effectLst/>
                          <a:latin typeface="Arial" panose="020B0604020202020204" pitchFamily="34" charset="0"/>
                        </a:rPr>
                        <a:t>nd</a:t>
                      </a:r>
                      <a:r>
                        <a:rPr kumimoji="0" lang="en-US" altLang="en-US" sz="1200" b="0" i="0" u="none" strike="noStrike" cap="none" normalizeH="0" baseline="0">
                          <a:ln>
                            <a:noFill/>
                          </a:ln>
                          <a:solidFill>
                            <a:srgbClr val="000000"/>
                          </a:solidFill>
                          <a:effectLst/>
                          <a:latin typeface="Arial" panose="020B0604020202020204" pitchFamily="34" charset="0"/>
                        </a:rPr>
                        <a:t> Qtr.</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altLang="en-US" sz="1200" b="0" i="0" u="none" strike="noStrike" kern="1200" cap="none" normalizeH="0" baseline="0">
                        <a:ln>
                          <a:noFill/>
                        </a:ln>
                        <a:solidFill>
                          <a:schemeClr val="tx1"/>
                        </a:solidFill>
                        <a:effectLst/>
                        <a:latin typeface="Arial" panose="020B0604020202020204" pitchFamily="34" charset="0"/>
                        <a:ea typeface="+mn-ea"/>
                        <a:cs typeface="+mn-cs"/>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a:ln>
                            <a:noFill/>
                          </a:ln>
                          <a:solidFill>
                            <a:schemeClr val="tx1"/>
                          </a:solidFill>
                          <a:effectLst/>
                          <a:latin typeface="Arial" panose="020B0604020202020204" pitchFamily="34" charset="0"/>
                          <a:ea typeface="+mn-ea"/>
                          <a:cs typeface="+mn-cs"/>
                        </a:rPr>
                        <a:t>NONE</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lang="en-US" altLang="en-US" sz="1200" b="0" i="0" u="none" strike="noStrike" kern="1200" baseline="0">
                        <a:solidFill>
                          <a:schemeClr val="tx1"/>
                        </a:solidFill>
                        <a:effectLst/>
                        <a:latin typeface="Arial" panose="020B0604020202020204" pitchFamily="34" charset="0"/>
                        <a:ea typeface="+mn-ea"/>
                        <a:cs typeface="Arial" panose="020B0604020202020204" pitchFamily="34" charset="0"/>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804920">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0" i="0" u="none" strike="noStrike" kern="1200" cap="none" normalizeH="0" baseline="0">
                          <a:ln>
                            <a:noFill/>
                          </a:ln>
                          <a:solidFill>
                            <a:schemeClr val="tx1"/>
                          </a:solidFill>
                          <a:effectLst/>
                          <a:latin typeface="Arial" panose="020B0604020202020204" pitchFamily="34" charset="0"/>
                          <a:ea typeface="+mn-ea"/>
                          <a:cs typeface="+mn-cs"/>
                        </a:rPr>
                        <a:t>3rd Qtr.</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altLang="en-US" sz="1200" b="0" i="0" u="none" strike="noStrike" kern="1200" cap="none" normalizeH="0" baseline="0">
                        <a:ln>
                          <a:noFill/>
                        </a:ln>
                        <a:solidFill>
                          <a:schemeClr val="tx1"/>
                        </a:solidFill>
                        <a:effectLst/>
                        <a:latin typeface="Arial" panose="020B0604020202020204" pitchFamily="34" charset="0"/>
                        <a:ea typeface="+mn-ea"/>
                        <a:cs typeface="+mn-cs"/>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2813" rtl="0" eaLnBrk="1" fontAlgn="ctr" latinLnBrk="0" hangingPunct="1">
                        <a:lnSpc>
                          <a:spcPct val="100000"/>
                        </a:lnSpc>
                        <a:spcBef>
                          <a:spcPct val="0"/>
                        </a:spcBef>
                        <a:spcAft>
                          <a:spcPct val="0"/>
                        </a:spcAft>
                        <a:buClrTx/>
                        <a:buSzTx/>
                        <a:buFontTx/>
                        <a:buNone/>
                        <a:tabLst/>
                        <a:defRPr/>
                      </a:pPr>
                      <a:r>
                        <a:rPr kumimoji="0" lang="en-US" altLang="en-US" sz="1600" b="0" i="0" u="none" strike="noStrike" kern="1200" cap="none" normalizeH="0" baseline="0">
                          <a:ln>
                            <a:noFill/>
                          </a:ln>
                          <a:solidFill>
                            <a:schemeClr val="tx1"/>
                          </a:solidFill>
                          <a:effectLst/>
                          <a:latin typeface="Arial" panose="020B0604020202020204" pitchFamily="34" charset="0"/>
                          <a:ea typeface="+mn-ea"/>
                          <a:cs typeface="+mn-cs"/>
                        </a:rPr>
                        <a:t>NONE</a:t>
                      </a:r>
                    </a:p>
                    <a:p>
                      <a:pPr marL="0" marR="0" lvl="0" indent="0" algn="l" defTabSz="912813" rtl="0" eaLnBrk="1" fontAlgn="ctr" latinLnBrk="0" hangingPunct="1">
                        <a:lnSpc>
                          <a:spcPct val="100000"/>
                        </a:lnSpc>
                        <a:spcBef>
                          <a:spcPct val="0"/>
                        </a:spcBef>
                        <a:spcAft>
                          <a:spcPct val="0"/>
                        </a:spcAft>
                        <a:buClrTx/>
                        <a:buSzTx/>
                        <a:buFontTx/>
                        <a:buNone/>
                        <a:tabLst/>
                      </a:pPr>
                      <a:endParaRPr kumimoji="0" lang="en-US" altLang="en-US" sz="1200" b="0" i="0" u="none" strike="noStrike" kern="1200" cap="none" normalizeH="0" baseline="0">
                        <a:ln>
                          <a:noFill/>
                        </a:ln>
                        <a:solidFill>
                          <a:schemeClr val="tx1"/>
                        </a:solidFill>
                        <a:effectLst/>
                        <a:latin typeface="Arial" panose="020B0604020202020204" pitchFamily="34" charset="0"/>
                        <a:ea typeface="+mn-ea"/>
                        <a:cs typeface="+mn-cs"/>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en-US" altLang="en-US" sz="1200" b="0" i="0" u="none" strike="noStrike" kern="1200" baseline="0">
                        <a:solidFill>
                          <a:schemeClr val="tx1"/>
                        </a:solidFill>
                        <a:effectLst/>
                        <a:latin typeface="Arial" panose="020B0604020202020204" pitchFamily="34" charset="0"/>
                        <a:ea typeface="+mn-ea"/>
                        <a:cs typeface="Arial" panose="020B0604020202020204" pitchFamily="34" charset="0"/>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en-US" altLang="en-US" sz="1200" b="0" i="0" u="none" strike="noStrike" kern="1200" baseline="0">
                        <a:solidFill>
                          <a:schemeClr val="tx1"/>
                        </a:solidFill>
                        <a:effectLst/>
                        <a:latin typeface="Arial" panose="020B0604020202020204" pitchFamily="34" charset="0"/>
                        <a:ea typeface="+mn-ea"/>
                        <a:cs typeface="Arial" panose="020B0604020202020204" pitchFamily="34" charset="0"/>
                      </a:endParaRP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804920">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4</a:t>
                      </a:r>
                      <a:r>
                        <a:rPr kumimoji="0" lang="en-US" altLang="en-US" sz="1200" b="1" i="0" u="none" strike="noStrike" cap="none" normalizeH="0" baseline="30000">
                          <a:ln>
                            <a:noFill/>
                          </a:ln>
                          <a:solidFill>
                            <a:srgbClr val="000000"/>
                          </a:solidFill>
                          <a:effectLst/>
                          <a:latin typeface="Arial" panose="020B0604020202020204" pitchFamily="34" charset="0"/>
                        </a:rPr>
                        <a:t>th</a:t>
                      </a:r>
                      <a:r>
                        <a:rPr kumimoji="0" lang="en-US" altLang="en-US" sz="1200" b="1" i="0" u="none" strike="noStrike" cap="none" normalizeH="0" baseline="0">
                          <a:ln>
                            <a:noFill/>
                          </a:ln>
                          <a:solidFill>
                            <a:srgbClr val="000000"/>
                          </a:solidFill>
                          <a:effectLst/>
                          <a:latin typeface="Arial" panose="020B0604020202020204" pitchFamily="34" charset="0"/>
                        </a:rPr>
                        <a:t> Qtr.</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5 Dec 25</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algn="l" fontAlgn="t"/>
                      <a:r>
                        <a:rPr kumimoji="0" lang="en-US" altLang="en-US" sz="1200" b="1" i="0" u="none" strike="noStrike" cap="none" normalizeH="0" baseline="0">
                          <a:ln>
                            <a:noFill/>
                          </a:ln>
                          <a:solidFill>
                            <a:schemeClr val="tx1"/>
                          </a:solidFill>
                          <a:effectLst/>
                          <a:latin typeface="Arial" panose="020B0604020202020204" pitchFamily="34" charset="0"/>
                        </a:rPr>
                        <a:t> SNM passed out during SgtMaj retirement ceremony;</a:t>
                      </a:r>
                    </a:p>
                    <a:p>
                      <a:pPr algn="l" fontAlgn="t"/>
                      <a:r>
                        <a:rPr kumimoji="0" lang="en-US" altLang="en-US" sz="1200" b="1" i="0" u="none" strike="noStrike" cap="none" normalizeH="0" baseline="0">
                          <a:ln>
                            <a:noFill/>
                          </a:ln>
                          <a:solidFill>
                            <a:schemeClr val="tx1"/>
                          </a:solidFill>
                          <a:effectLst/>
                          <a:latin typeface="Arial" panose="020B0604020202020204" pitchFamily="34" charset="0"/>
                        </a:rPr>
                        <a:t> hit head on the concrete floor</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altLang="en-US" sz="1200" b="0" i="0" u="none" strike="noStrike" kern="1200" baseline="0" noProof="0">
                          <a:solidFill>
                            <a:schemeClr val="tx1"/>
                          </a:solidFill>
                          <a:effectLst/>
                          <a:latin typeface="Arial" panose="020B0604020202020204" pitchFamily="34" charset="0"/>
                          <a:ea typeface="+mn-ea"/>
                          <a:cs typeface="Arial" panose="020B0604020202020204" pitchFamily="34" charset="0"/>
                        </a:rPr>
                        <a:t>On Duty</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en-US" altLang="en-US" sz="1200" b="0" i="0" u="none" strike="noStrike" kern="1200" baseline="0">
                          <a:solidFill>
                            <a:schemeClr val="tx1"/>
                          </a:solidFill>
                          <a:effectLst/>
                          <a:latin typeface="Arial" panose="020B0604020202020204" pitchFamily="34" charset="0"/>
                          <a:ea typeface="+mn-ea"/>
                          <a:cs typeface="Arial" panose="020B0604020202020204" pitchFamily="34" charset="0"/>
                        </a:rPr>
                        <a:t>Restricted Duty/ No Lost Time</a:t>
                      </a:r>
                    </a:p>
                  </a:txBody>
                  <a:tcPr marL="7620" marR="7620" marT="76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9F5FD"/>
                    </a:solidFill>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nvGraphicFramePr>
        <p:xfrm>
          <a:off x="6224608" y="5783589"/>
          <a:ext cx="765175" cy="524752"/>
        </p:xfrm>
        <a:graphic>
          <a:graphicData uri="http://schemas.openxmlformats.org/drawingml/2006/table">
            <a:tbl>
              <a:tblPr firstRow="1" bandRow="1">
                <a:tableStyleId>{F5AB1C69-6EDB-4FF4-983F-18BD219EF322}</a:tableStyleId>
              </a:tblPr>
              <a:tblGrid>
                <a:gridCol w="765175">
                  <a:extLst>
                    <a:ext uri="{9D8B030D-6E8A-4147-A177-3AD203B41FA5}">
                      <a16:colId xmlns:a16="http://schemas.microsoft.com/office/drawing/2014/main" val="20000"/>
                    </a:ext>
                  </a:extLst>
                </a:gridCol>
              </a:tblGrid>
              <a:tr h="265988">
                <a:tc>
                  <a:txBody>
                    <a:bodyPr/>
                    <a:lstStyle/>
                    <a:p>
                      <a:r>
                        <a:rPr lang="en-US" sz="1100" b="0">
                          <a:solidFill>
                            <a:schemeClr val="tx1"/>
                          </a:solidFill>
                          <a:latin typeface="Arial" panose="020B0604020202020204" pitchFamily="34" charset="0"/>
                          <a:cs typeface="Arial" panose="020B0604020202020204" pitchFamily="34" charset="0"/>
                        </a:rPr>
                        <a:t>On duty</a:t>
                      </a:r>
                    </a:p>
                  </a:txBody>
                  <a:tcPr marL="91454" marR="91454" marT="45562" marB="455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alpha val="49804"/>
                      </a:schemeClr>
                    </a:solidFill>
                  </a:tcPr>
                </a:tc>
                <a:extLst>
                  <a:ext uri="{0D108BD9-81ED-4DB2-BD59-A6C34878D82A}">
                    <a16:rowId xmlns:a16="http://schemas.microsoft.com/office/drawing/2014/main" val="10000"/>
                  </a:ext>
                </a:extLst>
              </a:tr>
              <a:tr h="258763">
                <a:tc>
                  <a:txBody>
                    <a:bodyPr/>
                    <a:lstStyle/>
                    <a:p>
                      <a:r>
                        <a:rPr lang="en-US" sz="1100" b="0">
                          <a:solidFill>
                            <a:schemeClr val="tx1"/>
                          </a:solidFill>
                          <a:latin typeface="Arial" panose="020B0604020202020204" pitchFamily="34" charset="0"/>
                          <a:cs typeface="Arial" panose="020B0604020202020204" pitchFamily="34" charset="0"/>
                        </a:rPr>
                        <a:t>Off duty</a:t>
                      </a:r>
                    </a:p>
                  </a:txBody>
                  <a:tcPr marL="91454" marR="91454" marT="45562" marB="455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75000"/>
                      </a:schemeClr>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70442ADE-2D9B-4B9D-493A-7792365925C8}"/>
              </a:ext>
            </a:extLst>
          </p:cNvPr>
          <p:cNvSpPr>
            <a:spLocks noGrp="1"/>
          </p:cNvSpPr>
          <p:nvPr>
            <p:ph type="sldNum" sz="quarter" idx="12"/>
          </p:nvPr>
        </p:nvSpPr>
        <p:spPr>
          <a:xfrm>
            <a:off x="7085013" y="6475981"/>
            <a:ext cx="2057400" cy="365125"/>
          </a:xfrm>
        </p:spPr>
        <p:txBody>
          <a:bodyPr/>
          <a:lstStyle/>
          <a:p>
            <a:pPr>
              <a:defRPr/>
            </a:pPr>
            <a:fld id="{8C828E91-8EFF-4D2A-82BD-5CDD04A333EA}" type="slidenum">
              <a:rPr lang="en-US" smtClean="0"/>
              <a:pPr>
                <a:defRPr/>
              </a:pPr>
              <a:t>17</a:t>
            </a:fld>
            <a:endParaRPr lang="en-US"/>
          </a:p>
        </p:txBody>
      </p:sp>
    </p:spTree>
    <p:extLst>
      <p:ext uri="{BB962C8B-B14F-4D97-AF65-F5344CB8AC3E}">
        <p14:creationId xmlns:p14="http://schemas.microsoft.com/office/powerpoint/2010/main" val="426985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7"/>
          <p:cNvSpPr txBox="1">
            <a:spLocks noChangeArrowheads="1"/>
          </p:cNvSpPr>
          <p:nvPr/>
        </p:nvSpPr>
        <p:spPr bwMode="auto">
          <a:xfrm>
            <a:off x="1309688" y="178672"/>
            <a:ext cx="653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Operations and Training Division</a:t>
            </a:r>
          </a:p>
        </p:txBody>
      </p:sp>
      <p:grpSp>
        <p:nvGrpSpPr>
          <p:cNvPr id="220163" name="Group 6"/>
          <p:cNvGrpSpPr>
            <a:grpSpLocks noChangeAspect="1"/>
          </p:cNvGrpSpPr>
          <p:nvPr/>
        </p:nvGrpSpPr>
        <p:grpSpPr bwMode="auto">
          <a:xfrm>
            <a:off x="8363408" y="77788"/>
            <a:ext cx="702001" cy="709238"/>
            <a:chOff x="8288338" y="87313"/>
            <a:chExt cx="768350" cy="776287"/>
          </a:xfrm>
        </p:grpSpPr>
        <p:pic>
          <p:nvPicPr>
            <p:cNvPr id="220248"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249"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0164" name="Picture 16"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 y="-1"/>
            <a:ext cx="778103" cy="78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0165" name="Object 1"/>
          <p:cNvGraphicFramePr>
            <a:graphicFrameLocks noChangeAspect="1"/>
          </p:cNvGraphicFramePr>
          <p:nvPr/>
        </p:nvGraphicFramePr>
        <p:xfrm>
          <a:off x="249236" y="909013"/>
          <a:ext cx="8650287" cy="2709863"/>
        </p:xfrm>
        <a:graphic>
          <a:graphicData uri="http://schemas.openxmlformats.org/presentationml/2006/ole">
            <mc:AlternateContent xmlns:mc="http://schemas.openxmlformats.org/markup-compatibility/2006">
              <mc:Choice xmlns:v="urn:schemas-microsoft-com:vml" Requires="v">
                <p:oleObj name="Worksheet" r:id="rId6" imgW="10429827" imgH="3933700" progId="Excel.Sheet.8">
                  <p:embed/>
                </p:oleObj>
              </mc:Choice>
              <mc:Fallback>
                <p:oleObj name="Worksheet" r:id="rId6" imgW="10429827" imgH="3933700" progId="Excel.Sheet.8">
                  <p:embed/>
                  <p:pic>
                    <p:nvPicPr>
                      <p:cNvPr id="220165" name="Object 1"/>
                      <p:cNvPicPr>
                        <a:picLocks noChangeAspect="1" noChangeArrowheads="1"/>
                      </p:cNvPicPr>
                      <p:nvPr/>
                    </p:nvPicPr>
                    <p:blipFill>
                      <a:blip r:embed="rId7"/>
                      <a:srcRect/>
                      <a:stretch>
                        <a:fillRect/>
                      </a:stretch>
                    </p:blipFill>
                    <p:spPr bwMode="auto">
                      <a:xfrm>
                        <a:off x="249236" y="909013"/>
                        <a:ext cx="8650287" cy="2709863"/>
                      </a:xfrm>
                      <a:prstGeom prst="rect">
                        <a:avLst/>
                      </a:prstGeom>
                      <a:noFill/>
                      <a:ln>
                        <a:noFill/>
                      </a:ln>
                    </p:spPr>
                  </p:pic>
                </p:oleObj>
              </mc:Fallback>
            </mc:AlternateContent>
          </a:graphicData>
        </a:graphic>
      </p:graphicFrame>
      <p:sp>
        <p:nvSpPr>
          <p:cNvPr id="5" name="Slide Number Placeholder 4">
            <a:extLst>
              <a:ext uri="{FF2B5EF4-FFF2-40B4-BE49-F238E27FC236}">
                <a16:creationId xmlns:a16="http://schemas.microsoft.com/office/drawing/2014/main" id="{81665652-0833-FD3E-4EB6-E0CCFC21C783}"/>
              </a:ext>
            </a:extLst>
          </p:cNvPr>
          <p:cNvSpPr>
            <a:spLocks noGrp="1"/>
          </p:cNvSpPr>
          <p:nvPr>
            <p:ph type="sldNum" sz="quarter" idx="12"/>
          </p:nvPr>
        </p:nvSpPr>
        <p:spPr>
          <a:xfrm>
            <a:off x="7239000" y="6450728"/>
            <a:ext cx="1905000" cy="457200"/>
          </a:xfrm>
        </p:spPr>
        <p:txBody>
          <a:bodyPr/>
          <a:lstStyle/>
          <a:p>
            <a:pPr>
              <a:defRPr/>
            </a:pPr>
            <a:fld id="{8C828E91-8EFF-4D2A-82BD-5CDD04A333EA}" type="slidenum">
              <a:rPr lang="en-US" smtClean="0">
                <a:latin typeface="Arial" panose="020B0604020202020204" pitchFamily="34" charset="0"/>
                <a:cs typeface="Arial" panose="020B0604020202020204" pitchFamily="34" charset="0"/>
              </a:rPr>
              <a:pPr>
                <a:defRPr/>
              </a:pPr>
              <a:t>18</a:t>
            </a:fld>
            <a:endParaRPr lang="en-US">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A0817349-B398-D78F-19A8-6C5B9995A9D4}"/>
              </a:ext>
            </a:extLst>
          </p:cNvPr>
          <p:cNvGraphicFramePr>
            <a:graphicFrameLocks noGrp="1"/>
          </p:cNvGraphicFramePr>
          <p:nvPr/>
        </p:nvGraphicFramePr>
        <p:xfrm>
          <a:off x="249237" y="3380505"/>
          <a:ext cx="8645527" cy="3114185"/>
        </p:xfrm>
        <a:graphic>
          <a:graphicData uri="http://schemas.openxmlformats.org/drawingml/2006/table">
            <a:tbl>
              <a:tblPr>
                <a:tableStyleId>{5C22544A-7EE6-4342-B048-85BDC9FD1C3A}</a:tableStyleId>
              </a:tblPr>
              <a:tblGrid>
                <a:gridCol w="440219">
                  <a:extLst>
                    <a:ext uri="{9D8B030D-6E8A-4147-A177-3AD203B41FA5}">
                      <a16:colId xmlns:a16="http://schemas.microsoft.com/office/drawing/2014/main" val="20000"/>
                    </a:ext>
                  </a:extLst>
                </a:gridCol>
                <a:gridCol w="5342283">
                  <a:extLst>
                    <a:ext uri="{9D8B030D-6E8A-4147-A177-3AD203B41FA5}">
                      <a16:colId xmlns:a16="http://schemas.microsoft.com/office/drawing/2014/main" val="20001"/>
                    </a:ext>
                  </a:extLst>
                </a:gridCol>
                <a:gridCol w="1634061">
                  <a:extLst>
                    <a:ext uri="{9D8B030D-6E8A-4147-A177-3AD203B41FA5}">
                      <a16:colId xmlns:a16="http://schemas.microsoft.com/office/drawing/2014/main" val="20002"/>
                    </a:ext>
                  </a:extLst>
                </a:gridCol>
                <a:gridCol w="1228964">
                  <a:extLst>
                    <a:ext uri="{9D8B030D-6E8A-4147-A177-3AD203B41FA5}">
                      <a16:colId xmlns:a16="http://schemas.microsoft.com/office/drawing/2014/main" val="20003"/>
                    </a:ext>
                  </a:extLst>
                </a:gridCol>
              </a:tblGrid>
              <a:tr h="234109">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20159">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91559">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591559">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742690">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234109">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225461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7"/>
          <p:cNvSpPr txBox="1">
            <a:spLocks noChangeArrowheads="1"/>
          </p:cNvSpPr>
          <p:nvPr/>
        </p:nvSpPr>
        <p:spPr bwMode="auto">
          <a:xfrm>
            <a:off x="2122488" y="182954"/>
            <a:ext cx="4900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fontAlgn="base">
              <a:spcBef>
                <a:spcPct val="0"/>
              </a:spcBef>
              <a:spcAft>
                <a:spcPct val="0"/>
              </a:spcAft>
              <a:buNone/>
              <a:defRPr/>
            </a:pPr>
            <a:r>
              <a:rPr lang="en-US" altLang="en-US" b="1">
                <a:solidFill>
                  <a:srgbClr val="0000FF"/>
                </a:solidFill>
                <a:latin typeface="Arial" panose="020B0604020202020204" pitchFamily="34" charset="0"/>
                <a:cs typeface="Arial" panose="020B0604020202020204" pitchFamily="34" charset="0"/>
              </a:rPr>
              <a:t>Manpower</a:t>
            </a:r>
          </a:p>
        </p:txBody>
      </p:sp>
      <p:grpSp>
        <p:nvGrpSpPr>
          <p:cNvPr id="222211" name="Group 6"/>
          <p:cNvGrpSpPr>
            <a:grpSpLocks noChangeAspect="1"/>
          </p:cNvGrpSpPr>
          <p:nvPr/>
        </p:nvGrpSpPr>
        <p:grpSpPr bwMode="auto">
          <a:xfrm>
            <a:off x="8402838" y="80325"/>
            <a:ext cx="660930" cy="668212"/>
            <a:chOff x="8288338" y="87313"/>
            <a:chExt cx="768350" cy="776287"/>
          </a:xfrm>
        </p:grpSpPr>
        <p:pic>
          <p:nvPicPr>
            <p:cNvPr id="222297"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98" name="Picture 105" descr="VPP-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2212" name="Picture 16"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 y="5811"/>
            <a:ext cx="736131" cy="74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2214" name="Object 1"/>
          <p:cNvGraphicFramePr>
            <a:graphicFrameLocks noChangeAspect="1"/>
          </p:cNvGraphicFramePr>
          <p:nvPr>
            <p:extLst>
              <p:ext uri="{D42A27DB-BD31-4B8C-83A1-F6EECF244321}">
                <p14:modId xmlns:p14="http://schemas.microsoft.com/office/powerpoint/2010/main" val="3097062924"/>
              </p:ext>
            </p:extLst>
          </p:nvPr>
        </p:nvGraphicFramePr>
        <p:xfrm>
          <a:off x="285750" y="808038"/>
          <a:ext cx="8558213" cy="2940050"/>
        </p:xfrm>
        <a:graphic>
          <a:graphicData uri="http://schemas.openxmlformats.org/presentationml/2006/ole">
            <mc:AlternateContent xmlns:mc="http://schemas.openxmlformats.org/markup-compatibility/2006">
              <mc:Choice xmlns:v="urn:schemas-microsoft-com:vml" Requires="v">
                <p:oleObj name="Worksheet" r:id="rId6" imgW="11277631" imgH="3676628" progId="Excel.Sheet.8">
                  <p:embed/>
                </p:oleObj>
              </mc:Choice>
              <mc:Fallback>
                <p:oleObj name="Worksheet" r:id="rId6" imgW="11277631" imgH="3676628" progId="Excel.Sheet.8">
                  <p:embed/>
                  <p:pic>
                    <p:nvPicPr>
                      <p:cNvPr id="222214" name="Object 1"/>
                      <p:cNvPicPr>
                        <a:picLocks noChangeAspect="1" noChangeArrowheads="1"/>
                      </p:cNvPicPr>
                      <p:nvPr/>
                    </p:nvPicPr>
                    <p:blipFill>
                      <a:blip r:embed="rId7"/>
                      <a:srcRect/>
                      <a:stretch>
                        <a:fillRect/>
                      </a:stretch>
                    </p:blipFill>
                    <p:spPr bwMode="auto">
                      <a:xfrm>
                        <a:off x="285750" y="808038"/>
                        <a:ext cx="8558213" cy="2940050"/>
                      </a:xfrm>
                      <a:prstGeom prst="rect">
                        <a:avLst/>
                      </a:prstGeom>
                      <a:noFill/>
                      <a:ln>
                        <a:noFill/>
                      </a:ln>
                    </p:spPr>
                  </p:pic>
                </p:oleObj>
              </mc:Fallback>
            </mc:AlternateContent>
          </a:graphicData>
        </a:graphic>
      </p:graphicFrame>
      <p:sp>
        <p:nvSpPr>
          <p:cNvPr id="4" name="Slide Number Placeholder 3">
            <a:extLst>
              <a:ext uri="{FF2B5EF4-FFF2-40B4-BE49-F238E27FC236}">
                <a16:creationId xmlns:a16="http://schemas.microsoft.com/office/drawing/2014/main" id="{3282FC49-9BC7-73AA-0E1A-6CE814DAA50A}"/>
              </a:ext>
            </a:extLst>
          </p:cNvPr>
          <p:cNvSpPr>
            <a:spLocks noGrp="1"/>
          </p:cNvSpPr>
          <p:nvPr>
            <p:ph type="sldNum" sz="quarter" idx="12"/>
          </p:nvPr>
        </p:nvSpPr>
        <p:spPr>
          <a:xfrm>
            <a:off x="7086600" y="6527251"/>
            <a:ext cx="2057400" cy="365125"/>
          </a:xfrm>
        </p:spPr>
        <p:txBody>
          <a:bodyPr/>
          <a:lstStyle/>
          <a:p>
            <a:pPr>
              <a:defRPr/>
            </a:pPr>
            <a:fld id="{8C828E91-8EFF-4D2A-82BD-5CDD04A333EA}" type="slidenum">
              <a:rPr lang="en-US" smtClean="0"/>
              <a:pPr>
                <a:defRPr/>
              </a:pPr>
              <a:t>19</a:t>
            </a:fld>
            <a:endParaRPr lang="en-US"/>
          </a:p>
        </p:txBody>
      </p:sp>
      <p:graphicFrame>
        <p:nvGraphicFramePr>
          <p:cNvPr id="3" name="Table 2">
            <a:extLst>
              <a:ext uri="{FF2B5EF4-FFF2-40B4-BE49-F238E27FC236}">
                <a16:creationId xmlns:a16="http://schemas.microsoft.com/office/drawing/2014/main" id="{C9228187-CE50-BB22-F120-4FE409D475B7}"/>
              </a:ext>
            </a:extLst>
          </p:cNvPr>
          <p:cNvGraphicFramePr>
            <a:graphicFrameLocks noGrp="1"/>
          </p:cNvGraphicFramePr>
          <p:nvPr/>
        </p:nvGraphicFramePr>
        <p:xfrm>
          <a:off x="285750" y="3776067"/>
          <a:ext cx="8558102" cy="2939542"/>
        </p:xfrm>
        <a:graphic>
          <a:graphicData uri="http://schemas.openxmlformats.org/drawingml/2006/table">
            <a:tbl>
              <a:tblPr>
                <a:tableStyleId>{5C22544A-7EE6-4342-B048-85BDC9FD1C3A}</a:tableStyleId>
              </a:tblPr>
              <a:tblGrid>
                <a:gridCol w="435768">
                  <a:extLst>
                    <a:ext uri="{9D8B030D-6E8A-4147-A177-3AD203B41FA5}">
                      <a16:colId xmlns:a16="http://schemas.microsoft.com/office/drawing/2014/main" val="20000"/>
                    </a:ext>
                  </a:extLst>
                </a:gridCol>
                <a:gridCol w="5288261">
                  <a:extLst>
                    <a:ext uri="{9D8B030D-6E8A-4147-A177-3AD203B41FA5}">
                      <a16:colId xmlns:a16="http://schemas.microsoft.com/office/drawing/2014/main" val="20001"/>
                    </a:ext>
                  </a:extLst>
                </a:gridCol>
                <a:gridCol w="1617537">
                  <a:extLst>
                    <a:ext uri="{9D8B030D-6E8A-4147-A177-3AD203B41FA5}">
                      <a16:colId xmlns:a16="http://schemas.microsoft.com/office/drawing/2014/main" val="20002"/>
                    </a:ext>
                  </a:extLst>
                </a:gridCol>
                <a:gridCol w="1216536">
                  <a:extLst>
                    <a:ext uri="{9D8B030D-6E8A-4147-A177-3AD203B41FA5}">
                      <a16:colId xmlns:a16="http://schemas.microsoft.com/office/drawing/2014/main" val="20003"/>
                    </a:ext>
                  </a:extLst>
                </a:gridCol>
              </a:tblGrid>
              <a:tr h="176013">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79772">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58385">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558385">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558385">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176013">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77392764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5"/>
          <p:cNvSpPr>
            <a:spLocks noGrp="1"/>
          </p:cNvSpPr>
          <p:nvPr>
            <p:ph type="title"/>
          </p:nvPr>
        </p:nvSpPr>
        <p:spPr>
          <a:xfrm>
            <a:off x="625475" y="219698"/>
            <a:ext cx="7893050" cy="1144929"/>
          </a:xfrm>
        </p:spPr>
        <p:txBody>
          <a:bodyPr>
            <a:spAutoFit/>
          </a:bodyPr>
          <a:lstStyle/>
          <a:p>
            <a:pPr algn="ctr"/>
            <a:r>
              <a:rPr lang="en-US" altLang="en-US" sz="2800" b="1">
                <a:solidFill>
                  <a:srgbClr val="006600"/>
                </a:solidFill>
                <a:latin typeface="Arial" panose="020B0604020202020204" pitchFamily="34" charset="0"/>
                <a:cs typeface="Arial" panose="020B0604020202020204" pitchFamily="34" charset="0"/>
              </a:rPr>
              <a:t>Emergency Evacuation </a:t>
            </a:r>
            <a:br>
              <a:rPr lang="en-US" altLang="en-US" sz="2800" b="1">
                <a:solidFill>
                  <a:srgbClr val="006600"/>
                </a:solidFill>
                <a:latin typeface="Arial" panose="020B0604020202020204" pitchFamily="34" charset="0"/>
                <a:cs typeface="Arial" panose="020B0604020202020204" pitchFamily="34" charset="0"/>
              </a:rPr>
            </a:br>
            <a:br>
              <a:rPr lang="en-US" altLang="en-US" sz="2400">
                <a:latin typeface="Arial" panose="020B0604020202020204" pitchFamily="34" charset="0"/>
                <a:cs typeface="Arial" panose="020B0604020202020204" pitchFamily="34" charset="0"/>
              </a:rPr>
            </a:br>
            <a:r>
              <a:rPr lang="en-US" altLang="en-US" sz="2400" b="1">
                <a:solidFill>
                  <a:srgbClr val="006600"/>
                </a:solidFill>
                <a:latin typeface="Arial" panose="020B0604020202020204" pitchFamily="34" charset="0"/>
                <a:cs typeface="Arial" panose="020B0604020202020204" pitchFamily="34" charset="0"/>
              </a:rPr>
              <a:t>Coffman Hall Evacuation Routes</a:t>
            </a:r>
          </a:p>
        </p:txBody>
      </p:sp>
      <p:grpSp>
        <p:nvGrpSpPr>
          <p:cNvPr id="176131" name="Group 6"/>
          <p:cNvGrpSpPr>
            <a:grpSpLocks/>
          </p:cNvGrpSpPr>
          <p:nvPr/>
        </p:nvGrpSpPr>
        <p:grpSpPr bwMode="auto">
          <a:xfrm>
            <a:off x="8261350" y="61913"/>
            <a:ext cx="768350" cy="787400"/>
            <a:chOff x="8288338" y="87313"/>
            <a:chExt cx="768350" cy="776287"/>
          </a:xfrm>
        </p:grpSpPr>
        <p:pic>
          <p:nvPicPr>
            <p:cNvPr id="176147"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8"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132" name="Group 53"/>
          <p:cNvGrpSpPr>
            <a:grpSpLocks/>
          </p:cNvGrpSpPr>
          <p:nvPr/>
        </p:nvGrpSpPr>
        <p:grpSpPr bwMode="auto">
          <a:xfrm>
            <a:off x="338138" y="1524000"/>
            <a:ext cx="8639175" cy="4999038"/>
            <a:chOff x="337612" y="1630360"/>
            <a:chExt cx="8639175" cy="4999037"/>
          </a:xfrm>
        </p:grpSpPr>
        <p:pic>
          <p:nvPicPr>
            <p:cNvPr id="1761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12" y="1630360"/>
              <a:ext cx="8639175" cy="49990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13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291620"/>
              <a:ext cx="259216" cy="25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13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5214" y="4165880"/>
              <a:ext cx="282574" cy="38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57"/>
            <p:cNvSpPr/>
            <p:nvPr/>
          </p:nvSpPr>
          <p:spPr>
            <a:xfrm>
              <a:off x="5479524" y="4379909"/>
              <a:ext cx="823913" cy="457200"/>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Left Arrow 58"/>
            <p:cNvSpPr/>
            <p:nvPr/>
          </p:nvSpPr>
          <p:spPr>
            <a:xfrm>
              <a:off x="3961874" y="4165597"/>
              <a:ext cx="1371600" cy="13811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Left Arrow 59"/>
            <p:cNvSpPr/>
            <p:nvPr/>
          </p:nvSpPr>
          <p:spPr>
            <a:xfrm>
              <a:off x="1066274" y="4154484"/>
              <a:ext cx="1371600" cy="1365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 name="Left Arrow 60"/>
            <p:cNvSpPr/>
            <p:nvPr/>
          </p:nvSpPr>
          <p:spPr>
            <a:xfrm rot="10800000">
              <a:off x="6273274" y="4165597"/>
              <a:ext cx="1117600" cy="12541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 name="Left Arrow 61"/>
            <p:cNvSpPr/>
            <p:nvPr/>
          </p:nvSpPr>
          <p:spPr>
            <a:xfrm rot="16200000">
              <a:off x="7459931" y="4850602"/>
              <a:ext cx="1371600" cy="13811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7614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0900" y="4278920"/>
              <a:ext cx="271916" cy="27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14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5850" y="4272170"/>
              <a:ext cx="278666" cy="2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14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946276"/>
              <a:ext cx="261997" cy="35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6510338" y="6132513"/>
            <a:ext cx="2452687" cy="338137"/>
          </a:xfrm>
          <a:prstGeom prst="rect">
            <a:avLst/>
          </a:prstGeom>
          <a:solidFill>
            <a:schemeClr val="accent1">
              <a:lumMod val="40000"/>
              <a:lumOff val="60000"/>
            </a:schemeClr>
          </a:solidFill>
          <a:ln>
            <a:solidFill>
              <a:schemeClr val="tx1"/>
            </a:solidFill>
          </a:ln>
        </p:spPr>
        <p:txBody>
          <a:bodyPr>
            <a:spAutoFit/>
          </a:bodyPr>
          <a:lstStyle/>
          <a:p>
            <a:pPr eaLnBrk="1" hangingPunct="1">
              <a:defRPr/>
            </a:pPr>
            <a:r>
              <a:rPr lang="en-US" sz="1600" b="1">
                <a:solidFill>
                  <a:schemeClr val="tx1"/>
                </a:solidFill>
              </a:rPr>
              <a:t>Muster by the cannons</a:t>
            </a:r>
          </a:p>
        </p:txBody>
      </p:sp>
      <p:pic>
        <p:nvPicPr>
          <p:cNvPr id="176134" name="Picture 12" descr="baselogo"/>
          <p:cNvPicPr>
            <a:picLocks noChangeAspect="1" noChangeArrowheads="1"/>
          </p:cNvPicPr>
          <p:nvPr/>
        </p:nvPicPr>
        <p:blipFill>
          <a:blip r:embed="rId8" cstate="print">
            <a:extLst>
              <a:ext uri="{28A0092B-C50C-407E-A947-70E740481C1C}">
                <a14:useLocalDpi xmlns:a14="http://schemas.microsoft.com/office/drawing/2010/main" val="0"/>
              </a:ext>
            </a:extLst>
          </a:blip>
          <a:srcRect t="6004"/>
          <a:stretch>
            <a:fillRect/>
          </a:stretch>
        </p:blipFill>
        <p:spPr bwMode="auto">
          <a:xfrm>
            <a:off x="61913" y="74613"/>
            <a:ext cx="82073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5" name="Slide Number Placeholder 5"/>
          <p:cNvSpPr txBox="1">
            <a:spLocks/>
          </p:cNvSpPr>
          <p:nvPr/>
        </p:nvSpPr>
        <p:spPr bwMode="auto">
          <a:xfrm>
            <a:off x="7239000" y="6562725"/>
            <a:ext cx="1905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66788">
              <a:spcBef>
                <a:spcPct val="20000"/>
              </a:spcBef>
              <a:buChar char="•"/>
              <a:defRPr sz="3400">
                <a:solidFill>
                  <a:schemeClr val="tx1"/>
                </a:solidFill>
                <a:latin typeface="Times New Roman" panose="02020603050405020304" pitchFamily="18" charset="0"/>
              </a:defRPr>
            </a:lvl1pPr>
            <a:lvl2pPr marL="785813" indent="-303213" defTabSz="966788">
              <a:spcBef>
                <a:spcPct val="20000"/>
              </a:spcBef>
              <a:buChar char="–"/>
              <a:defRPr sz="3000">
                <a:solidFill>
                  <a:schemeClr val="tx1"/>
                </a:solidFill>
                <a:latin typeface="Times New Roman" panose="02020603050405020304" pitchFamily="18" charset="0"/>
              </a:defRPr>
            </a:lvl2pPr>
            <a:lvl3pPr marL="1208088" indent="-241300" defTabSz="966788">
              <a:spcBef>
                <a:spcPct val="20000"/>
              </a:spcBef>
              <a:buChar char="•"/>
              <a:defRPr sz="2500">
                <a:solidFill>
                  <a:schemeClr val="tx1"/>
                </a:solidFill>
                <a:latin typeface="Times New Roman" panose="02020603050405020304" pitchFamily="18" charset="0"/>
              </a:defRPr>
            </a:lvl3pPr>
            <a:lvl4pPr marL="1692275" indent="-242888" defTabSz="966788">
              <a:spcBef>
                <a:spcPct val="20000"/>
              </a:spcBef>
              <a:buChar char="–"/>
              <a:defRPr sz="2100">
                <a:solidFill>
                  <a:schemeClr val="tx1"/>
                </a:solidFill>
                <a:latin typeface="Times New Roman" panose="02020603050405020304" pitchFamily="18" charset="0"/>
              </a:defRPr>
            </a:lvl4pPr>
            <a:lvl5pPr marL="2174875" indent="-241300" defTabSz="966788">
              <a:spcBef>
                <a:spcPct val="20000"/>
              </a:spcBef>
              <a:buChar char="»"/>
              <a:defRPr sz="2100">
                <a:solidFill>
                  <a:schemeClr val="tx1"/>
                </a:solidFill>
                <a:latin typeface="Times New Roman" panose="02020603050405020304" pitchFamily="18" charset="0"/>
              </a:defRPr>
            </a:lvl5pPr>
            <a:lvl6pPr marL="2632075" indent="-241300" defTabSz="9667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3089275" indent="-241300" defTabSz="9667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546475" indent="-241300" defTabSz="9667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4003675" indent="-241300" defTabSz="9667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lgn="r" eaLnBrk="1" hangingPunct="1">
              <a:spcBef>
                <a:spcPct val="0"/>
              </a:spcBef>
              <a:buFontTx/>
              <a:buNone/>
            </a:pPr>
            <a:fld id="{3C81D60B-54F8-4080-B990-17D60AFBEFE9}" type="slidenum">
              <a:rPr lang="en-US" altLang="en-US" sz="1200">
                <a:latin typeface="Arial" panose="020B0604020202020204" pitchFamily="34" charset="0"/>
              </a:rPr>
              <a:pPr algn="r" eaLnBrk="1" hangingPunct="1">
                <a:spcBef>
                  <a:spcPct val="0"/>
                </a:spcBef>
                <a:buFontTx/>
                <a:buNone/>
              </a:pPr>
              <a:t>2</a:t>
            </a:fld>
            <a:endParaRPr lang="en-US" altLang="en-US" sz="12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258" name="Group 6"/>
          <p:cNvGrpSpPr>
            <a:grpSpLocks noChangeAspect="1"/>
          </p:cNvGrpSpPr>
          <p:nvPr/>
        </p:nvGrpSpPr>
        <p:grpSpPr bwMode="auto">
          <a:xfrm>
            <a:off x="8400920" y="68278"/>
            <a:ext cx="664210" cy="671507"/>
            <a:chOff x="8288338" y="87313"/>
            <a:chExt cx="768350" cy="776287"/>
          </a:xfrm>
        </p:grpSpPr>
        <p:pic>
          <p:nvPicPr>
            <p:cNvPr id="224344"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345"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4259" name="Picture 16"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8" y="12747"/>
            <a:ext cx="728331" cy="73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4260" name="Object 1"/>
          <p:cNvGraphicFramePr>
            <a:graphicFrameLocks noChangeAspect="1"/>
          </p:cNvGraphicFramePr>
          <p:nvPr/>
        </p:nvGraphicFramePr>
        <p:xfrm>
          <a:off x="190555" y="809243"/>
          <a:ext cx="8597900" cy="2763838"/>
        </p:xfrm>
        <a:graphic>
          <a:graphicData uri="http://schemas.openxmlformats.org/presentationml/2006/ole">
            <mc:AlternateContent xmlns:mc="http://schemas.openxmlformats.org/markup-compatibility/2006">
              <mc:Choice xmlns:v="urn:schemas-microsoft-com:vml" Requires="v">
                <p:oleObj name="Worksheet" r:id="rId6" imgW="11553641" imgH="3772103" progId="Excel.Sheet.8">
                  <p:embed/>
                </p:oleObj>
              </mc:Choice>
              <mc:Fallback>
                <p:oleObj name="Worksheet" r:id="rId6" imgW="11553641" imgH="3772103" progId="Excel.Sheet.8">
                  <p:embed/>
                  <p:pic>
                    <p:nvPicPr>
                      <p:cNvPr id="224260" name="Object 1"/>
                      <p:cNvPicPr>
                        <a:picLocks noChangeAspect="1" noChangeArrowheads="1"/>
                      </p:cNvPicPr>
                      <p:nvPr/>
                    </p:nvPicPr>
                    <p:blipFill>
                      <a:blip r:embed="rId7"/>
                      <a:srcRect/>
                      <a:stretch>
                        <a:fillRect/>
                      </a:stretch>
                    </p:blipFill>
                    <p:spPr bwMode="auto">
                      <a:xfrm>
                        <a:off x="190555" y="809243"/>
                        <a:ext cx="8597900" cy="2763838"/>
                      </a:xfrm>
                      <a:prstGeom prst="rect">
                        <a:avLst/>
                      </a:prstGeom>
                      <a:noFill/>
                      <a:ln>
                        <a:noFill/>
                      </a:ln>
                    </p:spPr>
                  </p:pic>
                </p:oleObj>
              </mc:Fallback>
            </mc:AlternateContent>
          </a:graphicData>
        </a:graphic>
      </p:graphicFrame>
      <p:sp>
        <p:nvSpPr>
          <p:cNvPr id="224261" name="Text Box 7"/>
          <p:cNvSpPr txBox="1">
            <a:spLocks noChangeArrowheads="1"/>
          </p:cNvSpPr>
          <p:nvPr/>
        </p:nvSpPr>
        <p:spPr bwMode="auto">
          <a:xfrm>
            <a:off x="2122488" y="161585"/>
            <a:ext cx="4900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defTabSz="457200" eaLnBrk="0" fontAlgn="base" hangingPunct="0">
              <a:spcBef>
                <a:spcPct val="0"/>
              </a:spcBef>
              <a:spcAft>
                <a:spcPct val="0"/>
              </a:spcAft>
              <a:buNone/>
              <a:defRPr/>
            </a:pPr>
            <a:r>
              <a:rPr lang="en-US" altLang="en-US" b="1">
                <a:solidFill>
                  <a:srgbClr val="0000FF"/>
                </a:solidFill>
                <a:latin typeface="Arial" panose="020B0604020202020204" pitchFamily="34" charset="0"/>
                <a:cs typeface="Arial" panose="020B0604020202020204" pitchFamily="34" charset="0"/>
              </a:rPr>
              <a:t>Office of the Comptroller</a:t>
            </a:r>
          </a:p>
        </p:txBody>
      </p:sp>
      <p:sp>
        <p:nvSpPr>
          <p:cNvPr id="8" name="Slide Number Placeholder 7">
            <a:extLst>
              <a:ext uri="{FF2B5EF4-FFF2-40B4-BE49-F238E27FC236}">
                <a16:creationId xmlns:a16="http://schemas.microsoft.com/office/drawing/2014/main" id="{C84FF020-45C2-9539-B0C9-7D42B8DF2657}"/>
              </a:ext>
            </a:extLst>
          </p:cNvPr>
          <p:cNvSpPr>
            <a:spLocks noGrp="1"/>
          </p:cNvSpPr>
          <p:nvPr>
            <p:ph type="sldNum" sz="quarter" idx="12"/>
          </p:nvPr>
        </p:nvSpPr>
        <p:spPr>
          <a:xfrm>
            <a:off x="7229590" y="6430300"/>
            <a:ext cx="1905000" cy="457200"/>
          </a:xfrm>
        </p:spPr>
        <p:txBody>
          <a:bodyPr/>
          <a:lstStyle/>
          <a:p>
            <a:pPr defTabSz="457200">
              <a:defRPr/>
            </a:pPr>
            <a:fld id="{8C828E91-8EFF-4D2A-82BD-5CDD04A333EA}" type="slidenum">
              <a:rPr lang="en-US">
                <a:solidFill>
                  <a:prstClr val="black">
                    <a:tint val="75000"/>
                  </a:prstClr>
                </a:solidFill>
                <a:latin typeface="Calibri" panose="020F0502020204030204"/>
              </a:rPr>
              <a:pPr defTabSz="457200">
                <a:defRPr/>
              </a:pPr>
              <a:t>20</a:t>
            </a:fld>
            <a:endParaRPr lang="en-US">
              <a:solidFill>
                <a:prstClr val="black">
                  <a:tint val="75000"/>
                </a:prstClr>
              </a:solidFill>
              <a:latin typeface="Calibri" panose="020F0502020204030204"/>
            </a:endParaRPr>
          </a:p>
        </p:txBody>
      </p:sp>
      <p:graphicFrame>
        <p:nvGraphicFramePr>
          <p:cNvPr id="3" name="Table 2">
            <a:extLst>
              <a:ext uri="{FF2B5EF4-FFF2-40B4-BE49-F238E27FC236}">
                <a16:creationId xmlns:a16="http://schemas.microsoft.com/office/drawing/2014/main" id="{78A31CC6-C145-C914-FC74-6C84B82F678B}"/>
              </a:ext>
            </a:extLst>
          </p:cNvPr>
          <p:cNvGraphicFramePr>
            <a:graphicFrameLocks noGrp="1"/>
          </p:cNvGraphicFramePr>
          <p:nvPr>
            <p:extLst>
              <p:ext uri="{D42A27DB-BD31-4B8C-83A1-F6EECF244321}">
                <p14:modId xmlns:p14="http://schemas.microsoft.com/office/powerpoint/2010/main" val="3990784504"/>
              </p:ext>
            </p:extLst>
          </p:nvPr>
        </p:nvGraphicFramePr>
        <p:xfrm>
          <a:off x="190555" y="3524715"/>
          <a:ext cx="8558102" cy="2939542"/>
        </p:xfrm>
        <a:graphic>
          <a:graphicData uri="http://schemas.openxmlformats.org/drawingml/2006/table">
            <a:tbl>
              <a:tblPr>
                <a:tableStyleId>{5C22544A-7EE6-4342-B048-85BDC9FD1C3A}</a:tableStyleId>
              </a:tblPr>
              <a:tblGrid>
                <a:gridCol w="435768">
                  <a:extLst>
                    <a:ext uri="{9D8B030D-6E8A-4147-A177-3AD203B41FA5}">
                      <a16:colId xmlns:a16="http://schemas.microsoft.com/office/drawing/2014/main" val="20000"/>
                    </a:ext>
                  </a:extLst>
                </a:gridCol>
                <a:gridCol w="5288261">
                  <a:extLst>
                    <a:ext uri="{9D8B030D-6E8A-4147-A177-3AD203B41FA5}">
                      <a16:colId xmlns:a16="http://schemas.microsoft.com/office/drawing/2014/main" val="20001"/>
                    </a:ext>
                  </a:extLst>
                </a:gridCol>
                <a:gridCol w="1617537">
                  <a:extLst>
                    <a:ext uri="{9D8B030D-6E8A-4147-A177-3AD203B41FA5}">
                      <a16:colId xmlns:a16="http://schemas.microsoft.com/office/drawing/2014/main" val="20002"/>
                    </a:ext>
                  </a:extLst>
                </a:gridCol>
                <a:gridCol w="1216536">
                  <a:extLst>
                    <a:ext uri="{9D8B030D-6E8A-4147-A177-3AD203B41FA5}">
                      <a16:colId xmlns:a16="http://schemas.microsoft.com/office/drawing/2014/main" val="20003"/>
                    </a:ext>
                  </a:extLst>
                </a:gridCol>
              </a:tblGrid>
              <a:tr h="176013">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79772">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58385">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558385">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558385">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176013">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380158476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Text Box 7"/>
          <p:cNvSpPr txBox="1">
            <a:spLocks noChangeArrowheads="1"/>
          </p:cNvSpPr>
          <p:nvPr/>
        </p:nvSpPr>
        <p:spPr bwMode="auto">
          <a:xfrm>
            <a:off x="1304925" y="157554"/>
            <a:ext cx="653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eaLnBrk="0" fontAlgn="base" hangingPunct="0">
              <a:spcBef>
                <a:spcPct val="0"/>
              </a:spcBef>
              <a:spcAft>
                <a:spcPct val="0"/>
              </a:spcAft>
              <a:defRPr/>
            </a:pPr>
            <a:r>
              <a:rPr lang="en-US" altLang="en-US" b="1">
                <a:solidFill>
                  <a:srgbClr val="0000FF"/>
                </a:solidFill>
                <a:cs typeface="Arial" panose="020B0604020202020204" pitchFamily="34" charset="0"/>
              </a:rPr>
              <a:t>Logistics Support Division</a:t>
            </a:r>
          </a:p>
        </p:txBody>
      </p:sp>
      <p:graphicFrame>
        <p:nvGraphicFramePr>
          <p:cNvPr id="226308" name="Object 1"/>
          <p:cNvGraphicFramePr>
            <a:graphicFrameLocks noChangeAspect="1"/>
          </p:cNvGraphicFramePr>
          <p:nvPr>
            <p:extLst>
              <p:ext uri="{D42A27DB-BD31-4B8C-83A1-F6EECF244321}">
                <p14:modId xmlns:p14="http://schemas.microsoft.com/office/powerpoint/2010/main" val="1133587109"/>
              </p:ext>
            </p:extLst>
          </p:nvPr>
        </p:nvGraphicFramePr>
        <p:xfrm>
          <a:off x="285750" y="739775"/>
          <a:ext cx="8558102" cy="2767699"/>
        </p:xfrm>
        <a:graphic>
          <a:graphicData uri="http://schemas.openxmlformats.org/presentationml/2006/ole">
            <mc:AlternateContent xmlns:mc="http://schemas.openxmlformats.org/markup-compatibility/2006">
              <mc:Choice xmlns:v="urn:schemas-microsoft-com:vml" Requires="v">
                <p:oleObj name="Worksheet" r:id="rId3" imgW="11887132" imgH="3676628" progId="Excel.Sheet.8">
                  <p:embed/>
                </p:oleObj>
              </mc:Choice>
              <mc:Fallback>
                <p:oleObj name="Worksheet" r:id="rId3" imgW="11887132" imgH="3676628" progId="Excel.Sheet.8">
                  <p:embed/>
                  <p:pic>
                    <p:nvPicPr>
                      <p:cNvPr id="226308" name="Object 1"/>
                      <p:cNvPicPr>
                        <a:picLocks noChangeAspect="1" noChangeArrowheads="1"/>
                      </p:cNvPicPr>
                      <p:nvPr/>
                    </p:nvPicPr>
                    <p:blipFill>
                      <a:blip r:embed="rId4"/>
                      <a:srcRect/>
                      <a:stretch>
                        <a:fillRect/>
                      </a:stretch>
                    </p:blipFill>
                    <p:spPr bwMode="auto">
                      <a:xfrm>
                        <a:off x="285750" y="739775"/>
                        <a:ext cx="8558102" cy="2767699"/>
                      </a:xfrm>
                      <a:prstGeom prst="rect">
                        <a:avLst/>
                      </a:prstGeom>
                      <a:noFill/>
                      <a:ln>
                        <a:noFill/>
                      </a:ln>
                    </p:spPr>
                  </p:pic>
                </p:oleObj>
              </mc:Fallback>
            </mc:AlternateContent>
          </a:graphicData>
        </a:graphic>
      </p:graphicFrame>
      <p:grpSp>
        <p:nvGrpSpPr>
          <p:cNvPr id="226390" name="Group 6"/>
          <p:cNvGrpSpPr>
            <a:grpSpLocks noChangeAspect="1"/>
          </p:cNvGrpSpPr>
          <p:nvPr/>
        </p:nvGrpSpPr>
        <p:grpSpPr bwMode="auto">
          <a:xfrm>
            <a:off x="8411076" y="80325"/>
            <a:ext cx="652713" cy="659904"/>
            <a:chOff x="8288338" y="87313"/>
            <a:chExt cx="768350" cy="776287"/>
          </a:xfrm>
        </p:grpSpPr>
        <p:pic>
          <p:nvPicPr>
            <p:cNvPr id="226393" name="Picture 77" descr="LOGO 2 bl"/>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94" name="Picture 105" descr="VPP-Log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6391" name="Picture 16" descr="bas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1" y="5826"/>
            <a:ext cx="700991" cy="70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892F54F-3900-FBC2-B030-452ABD70419C}"/>
              </a:ext>
            </a:extLst>
          </p:cNvPr>
          <p:cNvSpPr>
            <a:spLocks noGrp="1"/>
          </p:cNvSpPr>
          <p:nvPr>
            <p:ph type="sldNum" sz="quarter" idx="12"/>
          </p:nvPr>
        </p:nvSpPr>
        <p:spPr>
          <a:xfrm>
            <a:off x="7105694" y="6492887"/>
            <a:ext cx="2057400" cy="365125"/>
          </a:xfrm>
        </p:spPr>
        <p:txBody>
          <a:bodyPr/>
          <a:lstStyle/>
          <a:p>
            <a:pPr>
              <a:defRPr/>
            </a:pPr>
            <a:fld id="{8C828E91-8EFF-4D2A-82BD-5CDD04A333EA}" type="slidenum">
              <a:rPr lang="en-US" smtClean="0"/>
              <a:pPr>
                <a:defRPr/>
              </a:pPr>
              <a:t>21</a:t>
            </a:fld>
            <a:endParaRPr lang="en-US"/>
          </a:p>
        </p:txBody>
      </p:sp>
      <p:graphicFrame>
        <p:nvGraphicFramePr>
          <p:cNvPr id="2" name="Table 1">
            <a:extLst>
              <a:ext uri="{FF2B5EF4-FFF2-40B4-BE49-F238E27FC236}">
                <a16:creationId xmlns:a16="http://schemas.microsoft.com/office/drawing/2014/main" id="{954ED393-8CC7-4D98-F69E-E76AAC2121EA}"/>
              </a:ext>
            </a:extLst>
          </p:cNvPr>
          <p:cNvGraphicFramePr>
            <a:graphicFrameLocks noGrp="1"/>
          </p:cNvGraphicFramePr>
          <p:nvPr/>
        </p:nvGraphicFramePr>
        <p:xfrm>
          <a:off x="285752" y="3533309"/>
          <a:ext cx="8558102" cy="2939542"/>
        </p:xfrm>
        <a:graphic>
          <a:graphicData uri="http://schemas.openxmlformats.org/drawingml/2006/table">
            <a:tbl>
              <a:tblPr>
                <a:tableStyleId>{5C22544A-7EE6-4342-B048-85BDC9FD1C3A}</a:tableStyleId>
              </a:tblPr>
              <a:tblGrid>
                <a:gridCol w="435768">
                  <a:extLst>
                    <a:ext uri="{9D8B030D-6E8A-4147-A177-3AD203B41FA5}">
                      <a16:colId xmlns:a16="http://schemas.microsoft.com/office/drawing/2014/main" val="20000"/>
                    </a:ext>
                  </a:extLst>
                </a:gridCol>
                <a:gridCol w="5288261">
                  <a:extLst>
                    <a:ext uri="{9D8B030D-6E8A-4147-A177-3AD203B41FA5}">
                      <a16:colId xmlns:a16="http://schemas.microsoft.com/office/drawing/2014/main" val="20001"/>
                    </a:ext>
                  </a:extLst>
                </a:gridCol>
                <a:gridCol w="1617537">
                  <a:extLst>
                    <a:ext uri="{9D8B030D-6E8A-4147-A177-3AD203B41FA5}">
                      <a16:colId xmlns:a16="http://schemas.microsoft.com/office/drawing/2014/main" val="20002"/>
                    </a:ext>
                  </a:extLst>
                </a:gridCol>
                <a:gridCol w="1216536">
                  <a:extLst>
                    <a:ext uri="{9D8B030D-6E8A-4147-A177-3AD203B41FA5}">
                      <a16:colId xmlns:a16="http://schemas.microsoft.com/office/drawing/2014/main" val="20003"/>
                    </a:ext>
                  </a:extLst>
                </a:gridCol>
              </a:tblGrid>
              <a:tr h="176013">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79772">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58385">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558385">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558385">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176013">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6168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Text Box 7"/>
          <p:cNvSpPr txBox="1">
            <a:spLocks noChangeArrowheads="1"/>
          </p:cNvSpPr>
          <p:nvPr/>
        </p:nvSpPr>
        <p:spPr bwMode="auto">
          <a:xfrm>
            <a:off x="1298575" y="147101"/>
            <a:ext cx="653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eaLnBrk="0" fontAlgn="base" hangingPunct="0">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Installation &amp; Environment Division</a:t>
            </a:r>
          </a:p>
        </p:txBody>
      </p:sp>
      <p:grpSp>
        <p:nvGrpSpPr>
          <p:cNvPr id="230414" name="Group 6"/>
          <p:cNvGrpSpPr>
            <a:grpSpLocks noChangeAspect="1"/>
          </p:cNvGrpSpPr>
          <p:nvPr/>
        </p:nvGrpSpPr>
        <p:grpSpPr bwMode="auto">
          <a:xfrm>
            <a:off x="8458998" y="77814"/>
            <a:ext cx="606425" cy="612775"/>
            <a:chOff x="8288338" y="87313"/>
            <a:chExt cx="768350" cy="776287"/>
          </a:xfrm>
        </p:grpSpPr>
        <p:pic>
          <p:nvPicPr>
            <p:cNvPr id="230500"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501" name="Picture 105" descr="VPP-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0455" name="Picture 17"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9" y="-1"/>
            <a:ext cx="671376" cy="6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0456" name="Object 2"/>
          <p:cNvGraphicFramePr>
            <a:graphicFrameLocks noChangeAspect="1"/>
          </p:cNvGraphicFramePr>
          <p:nvPr/>
        </p:nvGraphicFramePr>
        <p:xfrm>
          <a:off x="314331" y="746131"/>
          <a:ext cx="8378825" cy="2651125"/>
        </p:xfrm>
        <a:graphic>
          <a:graphicData uri="http://schemas.openxmlformats.org/presentationml/2006/ole">
            <mc:AlternateContent xmlns:mc="http://schemas.openxmlformats.org/markup-compatibility/2006">
              <mc:Choice xmlns:v="urn:schemas-microsoft-com:vml" Requires="v">
                <p:oleObj name="Worksheet" r:id="rId6" imgW="11039602" imgH="3286217" progId="Excel.Sheet.8">
                  <p:embed/>
                </p:oleObj>
              </mc:Choice>
              <mc:Fallback>
                <p:oleObj name="Worksheet" r:id="rId6" imgW="11039602" imgH="3286217" progId="Excel.Sheet.8">
                  <p:embed/>
                  <p:pic>
                    <p:nvPicPr>
                      <p:cNvPr id="230456" name="Object 2"/>
                      <p:cNvPicPr>
                        <a:picLocks noChangeAspect="1" noChangeArrowheads="1"/>
                      </p:cNvPicPr>
                      <p:nvPr/>
                    </p:nvPicPr>
                    <p:blipFill>
                      <a:blip r:embed="rId7"/>
                      <a:srcRect/>
                      <a:stretch>
                        <a:fillRect/>
                      </a:stretch>
                    </p:blipFill>
                    <p:spPr bwMode="auto">
                      <a:xfrm>
                        <a:off x="314331" y="746131"/>
                        <a:ext cx="8378825" cy="2651125"/>
                      </a:xfrm>
                      <a:prstGeom prst="rect">
                        <a:avLst/>
                      </a:prstGeom>
                      <a:noFill/>
                      <a:ln>
                        <a:noFill/>
                      </a:ln>
                    </p:spPr>
                  </p:pic>
                </p:oleObj>
              </mc:Fallback>
            </mc:AlternateContent>
          </a:graphicData>
        </a:graphic>
      </p:graphicFrame>
      <p:sp>
        <p:nvSpPr>
          <p:cNvPr id="5" name="Slide Number Placeholder 4">
            <a:extLst>
              <a:ext uri="{FF2B5EF4-FFF2-40B4-BE49-F238E27FC236}">
                <a16:creationId xmlns:a16="http://schemas.microsoft.com/office/drawing/2014/main" id="{210B1EA6-8274-ADA0-B8DB-B08241E43DB7}"/>
              </a:ext>
            </a:extLst>
          </p:cNvPr>
          <p:cNvSpPr>
            <a:spLocks noGrp="1"/>
          </p:cNvSpPr>
          <p:nvPr>
            <p:ph type="sldNum" sz="quarter" idx="12"/>
          </p:nvPr>
        </p:nvSpPr>
        <p:spPr>
          <a:xfrm>
            <a:off x="7228701" y="6535094"/>
            <a:ext cx="1905000" cy="457200"/>
          </a:xfrm>
        </p:spPr>
        <p:txBody>
          <a:bodyPr/>
          <a:lstStyle/>
          <a:p>
            <a:pPr defTabSz="457200">
              <a:defRPr/>
            </a:pPr>
            <a:fld id="{8C828E91-8EFF-4D2A-82BD-5CDD04A333EA}" type="slidenum">
              <a:rPr lang="en-US">
                <a:solidFill>
                  <a:prstClr val="black">
                    <a:tint val="75000"/>
                  </a:prstClr>
                </a:solidFill>
                <a:latin typeface="Arial" panose="020B0604020202020204" pitchFamily="34" charset="0"/>
                <a:cs typeface="Arial" panose="020B0604020202020204" pitchFamily="34" charset="0"/>
              </a:rPr>
              <a:pPr defTabSz="457200">
                <a:defRPr/>
              </a:pPr>
              <a:t>22</a:t>
            </a:fld>
            <a:endParaRPr lang="en-US">
              <a:solidFill>
                <a:prstClr val="black">
                  <a:tint val="75000"/>
                </a:prstClr>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08987F4-7644-0E94-FCDF-265C4BD91407}"/>
              </a:ext>
            </a:extLst>
          </p:cNvPr>
          <p:cNvGraphicFramePr>
            <a:graphicFrameLocks noGrp="1"/>
          </p:cNvGraphicFramePr>
          <p:nvPr/>
        </p:nvGraphicFramePr>
        <p:xfrm>
          <a:off x="285757" y="3562550"/>
          <a:ext cx="8558213" cy="2861331"/>
        </p:xfrm>
        <a:graphic>
          <a:graphicData uri="http://schemas.openxmlformats.org/drawingml/2006/table">
            <a:tbl>
              <a:tblPr>
                <a:tableStyleId>{5C22544A-7EE6-4342-B048-85BDC9FD1C3A}</a:tableStyleId>
              </a:tblPr>
              <a:tblGrid>
                <a:gridCol w="435774">
                  <a:extLst>
                    <a:ext uri="{9D8B030D-6E8A-4147-A177-3AD203B41FA5}">
                      <a16:colId xmlns:a16="http://schemas.microsoft.com/office/drawing/2014/main" val="20000"/>
                    </a:ext>
                  </a:extLst>
                </a:gridCol>
                <a:gridCol w="5288329">
                  <a:extLst>
                    <a:ext uri="{9D8B030D-6E8A-4147-A177-3AD203B41FA5}">
                      <a16:colId xmlns:a16="http://schemas.microsoft.com/office/drawing/2014/main" val="20001"/>
                    </a:ext>
                  </a:extLst>
                </a:gridCol>
                <a:gridCol w="1617558">
                  <a:extLst>
                    <a:ext uri="{9D8B030D-6E8A-4147-A177-3AD203B41FA5}">
                      <a16:colId xmlns:a16="http://schemas.microsoft.com/office/drawing/2014/main" val="20002"/>
                    </a:ext>
                  </a:extLst>
                </a:gridCol>
                <a:gridCol w="1216552">
                  <a:extLst>
                    <a:ext uri="{9D8B030D-6E8A-4147-A177-3AD203B41FA5}">
                      <a16:colId xmlns:a16="http://schemas.microsoft.com/office/drawing/2014/main" val="20003"/>
                    </a:ext>
                  </a:extLst>
                </a:gridCol>
              </a:tblGrid>
              <a:tr h="195766">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21051">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486040">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486040">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486040">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195766">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17343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7"/>
          <p:cNvSpPr txBox="1">
            <a:spLocks noChangeArrowheads="1"/>
          </p:cNvSpPr>
          <p:nvPr/>
        </p:nvSpPr>
        <p:spPr bwMode="auto">
          <a:xfrm>
            <a:off x="1304925" y="106184"/>
            <a:ext cx="653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8622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8622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8622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8622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8622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8622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8622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8622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862263" algn="l"/>
              </a:tabLst>
              <a:defRPr>
                <a:solidFill>
                  <a:schemeClr val="tx1"/>
                </a:solidFill>
                <a:latin typeface="Calibri" panose="020F0502020204030204" pitchFamily="34" charset="0"/>
              </a:defRPr>
            </a:lvl9pPr>
          </a:lstStyle>
          <a:p>
            <a:pPr algn="ctr" defTabSz="457200" eaLnBrk="0" fontAlgn="base" hangingPunct="0">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Public Safety Division</a:t>
            </a:r>
          </a:p>
        </p:txBody>
      </p:sp>
      <p:grpSp>
        <p:nvGrpSpPr>
          <p:cNvPr id="232451" name="Group 6"/>
          <p:cNvGrpSpPr>
            <a:grpSpLocks noChangeAspect="1"/>
          </p:cNvGrpSpPr>
          <p:nvPr/>
        </p:nvGrpSpPr>
        <p:grpSpPr bwMode="auto">
          <a:xfrm>
            <a:off x="8480451" y="52388"/>
            <a:ext cx="576263" cy="582612"/>
            <a:chOff x="8288338" y="87313"/>
            <a:chExt cx="768350" cy="776287"/>
          </a:xfrm>
        </p:grpSpPr>
        <p:pic>
          <p:nvPicPr>
            <p:cNvPr id="232536"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537" name="Picture 105" descr="VPP-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2452" name="Picture 16"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26"/>
            <a:ext cx="5889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2453" name="Object 1"/>
          <p:cNvGraphicFramePr>
            <a:graphicFrameLocks noChangeAspect="1"/>
          </p:cNvGraphicFramePr>
          <p:nvPr/>
        </p:nvGraphicFramePr>
        <p:xfrm>
          <a:off x="292950" y="846139"/>
          <a:ext cx="8558103" cy="2746378"/>
        </p:xfrm>
        <a:graphic>
          <a:graphicData uri="http://schemas.openxmlformats.org/presentationml/2006/ole">
            <mc:AlternateContent xmlns:mc="http://schemas.openxmlformats.org/markup-compatibility/2006">
              <mc:Choice xmlns:v="urn:schemas-microsoft-com:vml" Requires="v">
                <p:oleObj name="Worksheet" r:id="rId6" imgW="10668197" imgH="3676519" progId="Excel.Sheet.8">
                  <p:embed/>
                </p:oleObj>
              </mc:Choice>
              <mc:Fallback>
                <p:oleObj name="Worksheet" r:id="rId6" imgW="10668197" imgH="3676519" progId="Excel.Sheet.8">
                  <p:embed/>
                  <p:pic>
                    <p:nvPicPr>
                      <p:cNvPr id="232453" name="Object 1"/>
                      <p:cNvPicPr>
                        <a:picLocks noChangeAspect="1" noChangeArrowheads="1"/>
                      </p:cNvPicPr>
                      <p:nvPr/>
                    </p:nvPicPr>
                    <p:blipFill>
                      <a:blip r:embed="rId7"/>
                      <a:srcRect/>
                      <a:stretch>
                        <a:fillRect/>
                      </a:stretch>
                    </p:blipFill>
                    <p:spPr bwMode="auto">
                      <a:xfrm>
                        <a:off x="292950" y="846139"/>
                        <a:ext cx="8558103" cy="2746378"/>
                      </a:xfrm>
                      <a:prstGeom prst="rect">
                        <a:avLst/>
                      </a:prstGeom>
                      <a:noFill/>
                      <a:ln>
                        <a:noFill/>
                      </a:ln>
                    </p:spPr>
                  </p:pic>
                </p:oleObj>
              </mc:Fallback>
            </mc:AlternateContent>
          </a:graphicData>
        </a:graphic>
      </p:graphicFrame>
      <p:sp>
        <p:nvSpPr>
          <p:cNvPr id="4" name="Slide Number Placeholder 3">
            <a:extLst>
              <a:ext uri="{FF2B5EF4-FFF2-40B4-BE49-F238E27FC236}">
                <a16:creationId xmlns:a16="http://schemas.microsoft.com/office/drawing/2014/main" id="{9192FE53-DF0E-EC18-B256-28983EB27F0A}"/>
              </a:ext>
            </a:extLst>
          </p:cNvPr>
          <p:cNvSpPr>
            <a:spLocks noGrp="1"/>
          </p:cNvSpPr>
          <p:nvPr>
            <p:ph type="sldNum" sz="quarter" idx="12"/>
          </p:nvPr>
        </p:nvSpPr>
        <p:spPr>
          <a:xfrm>
            <a:off x="7086600" y="6569265"/>
            <a:ext cx="2057400" cy="365125"/>
          </a:xfrm>
        </p:spPr>
        <p:txBody>
          <a:bodyPr/>
          <a:lstStyle/>
          <a:p>
            <a:pPr>
              <a:defRPr/>
            </a:pPr>
            <a:fld id="{8C828E91-8EFF-4D2A-82BD-5CDD04A333EA}" type="slidenum">
              <a:rPr lang="en-US" smtClean="0"/>
              <a:pPr>
                <a:defRPr/>
              </a:pPr>
              <a:t>23</a:t>
            </a:fld>
            <a:endParaRPr lang="en-US"/>
          </a:p>
        </p:txBody>
      </p:sp>
      <p:graphicFrame>
        <p:nvGraphicFramePr>
          <p:cNvPr id="3" name="Table 2">
            <a:extLst>
              <a:ext uri="{FF2B5EF4-FFF2-40B4-BE49-F238E27FC236}">
                <a16:creationId xmlns:a16="http://schemas.microsoft.com/office/drawing/2014/main" id="{DA47ECFB-5D5D-7794-BF3B-8268E7045101}"/>
              </a:ext>
            </a:extLst>
          </p:cNvPr>
          <p:cNvGraphicFramePr>
            <a:graphicFrameLocks noGrp="1"/>
          </p:cNvGraphicFramePr>
          <p:nvPr/>
        </p:nvGraphicFramePr>
        <p:xfrm>
          <a:off x="292949" y="3659372"/>
          <a:ext cx="8558102" cy="2882129"/>
        </p:xfrm>
        <a:graphic>
          <a:graphicData uri="http://schemas.openxmlformats.org/drawingml/2006/table">
            <a:tbl>
              <a:tblPr>
                <a:tableStyleId>{5C22544A-7EE6-4342-B048-85BDC9FD1C3A}</a:tableStyleId>
              </a:tblPr>
              <a:tblGrid>
                <a:gridCol w="435768">
                  <a:extLst>
                    <a:ext uri="{9D8B030D-6E8A-4147-A177-3AD203B41FA5}">
                      <a16:colId xmlns:a16="http://schemas.microsoft.com/office/drawing/2014/main" val="20000"/>
                    </a:ext>
                  </a:extLst>
                </a:gridCol>
                <a:gridCol w="5288261">
                  <a:extLst>
                    <a:ext uri="{9D8B030D-6E8A-4147-A177-3AD203B41FA5}">
                      <a16:colId xmlns:a16="http://schemas.microsoft.com/office/drawing/2014/main" val="20001"/>
                    </a:ext>
                  </a:extLst>
                </a:gridCol>
                <a:gridCol w="1617537">
                  <a:extLst>
                    <a:ext uri="{9D8B030D-6E8A-4147-A177-3AD203B41FA5}">
                      <a16:colId xmlns:a16="http://schemas.microsoft.com/office/drawing/2014/main" val="20002"/>
                    </a:ext>
                  </a:extLst>
                </a:gridCol>
                <a:gridCol w="1216536">
                  <a:extLst>
                    <a:ext uri="{9D8B030D-6E8A-4147-A177-3AD203B41FA5}">
                      <a16:colId xmlns:a16="http://schemas.microsoft.com/office/drawing/2014/main" val="20003"/>
                    </a:ext>
                  </a:extLst>
                </a:gridCol>
              </a:tblGrid>
              <a:tr h="206560">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12839">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12839">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641849">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655295">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206560">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231149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96" name="Text Box 7"/>
          <p:cNvSpPr txBox="1">
            <a:spLocks noChangeArrowheads="1"/>
          </p:cNvSpPr>
          <p:nvPr/>
        </p:nvSpPr>
        <p:spPr bwMode="auto">
          <a:xfrm>
            <a:off x="679425" y="178130"/>
            <a:ext cx="7785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defTabSz="457200" eaLnBrk="0" fontAlgn="base" hangingPunct="0">
              <a:spcBef>
                <a:spcPct val="0"/>
              </a:spcBef>
              <a:spcAft>
                <a:spcPct val="0"/>
              </a:spcAft>
              <a:defRPr/>
            </a:pPr>
            <a:r>
              <a:rPr lang="en-US" altLang="en-US" b="1">
                <a:solidFill>
                  <a:srgbClr val="0000FF"/>
                </a:solidFill>
                <a:cs typeface="Arial" panose="020B0604020202020204" pitchFamily="34" charset="0"/>
              </a:rPr>
              <a:t>Communications and Information Systems Division</a:t>
            </a:r>
          </a:p>
        </p:txBody>
      </p:sp>
      <p:grpSp>
        <p:nvGrpSpPr>
          <p:cNvPr id="228407" name="Group 6"/>
          <p:cNvGrpSpPr>
            <a:grpSpLocks noChangeAspect="1"/>
          </p:cNvGrpSpPr>
          <p:nvPr/>
        </p:nvGrpSpPr>
        <p:grpSpPr bwMode="auto">
          <a:xfrm>
            <a:off x="8403800" y="61124"/>
            <a:ext cx="661629" cy="668919"/>
            <a:chOff x="8288338" y="87313"/>
            <a:chExt cx="768350" cy="776287"/>
          </a:xfrm>
        </p:grpSpPr>
        <p:pic>
          <p:nvPicPr>
            <p:cNvPr id="228440"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441" name="Picture 105" descr="VPP-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8408" name="Picture 16"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5" y="32"/>
            <a:ext cx="721861" cy="72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8409" name="Object 1"/>
          <p:cNvGraphicFramePr>
            <a:graphicFrameLocks noChangeAspect="1"/>
          </p:cNvGraphicFramePr>
          <p:nvPr/>
        </p:nvGraphicFramePr>
        <p:xfrm>
          <a:off x="250825" y="754063"/>
          <a:ext cx="8637588" cy="2740025"/>
        </p:xfrm>
        <a:graphic>
          <a:graphicData uri="http://schemas.openxmlformats.org/presentationml/2006/ole">
            <mc:AlternateContent xmlns:mc="http://schemas.openxmlformats.org/markup-compatibility/2006">
              <mc:Choice xmlns:v="urn:schemas-microsoft-com:vml" Requires="v">
                <p:oleObj name="Worksheet" r:id="rId6" imgW="11039275" imgH="3610100" progId="Excel.Sheet.8">
                  <p:embed/>
                </p:oleObj>
              </mc:Choice>
              <mc:Fallback>
                <p:oleObj name="Worksheet" r:id="rId6" imgW="11039275" imgH="3610100" progId="Excel.Sheet.8">
                  <p:embed/>
                  <p:pic>
                    <p:nvPicPr>
                      <p:cNvPr id="228409" name="Object 1"/>
                      <p:cNvPicPr>
                        <a:picLocks noChangeAspect="1" noChangeArrowheads="1"/>
                      </p:cNvPicPr>
                      <p:nvPr/>
                    </p:nvPicPr>
                    <p:blipFill>
                      <a:blip r:embed="rId7"/>
                      <a:srcRect/>
                      <a:stretch>
                        <a:fillRect/>
                      </a:stretch>
                    </p:blipFill>
                    <p:spPr bwMode="auto">
                      <a:xfrm>
                        <a:off x="250825" y="754063"/>
                        <a:ext cx="8637588" cy="2740025"/>
                      </a:xfrm>
                      <a:prstGeom prst="rect">
                        <a:avLst/>
                      </a:prstGeom>
                      <a:noFill/>
                      <a:ln>
                        <a:noFill/>
                      </a:ln>
                    </p:spPr>
                  </p:pic>
                </p:oleObj>
              </mc:Fallback>
            </mc:AlternateContent>
          </a:graphicData>
        </a:graphic>
      </p:graphicFrame>
      <p:sp>
        <p:nvSpPr>
          <p:cNvPr id="3" name="Slide Number Placeholder 2">
            <a:extLst>
              <a:ext uri="{FF2B5EF4-FFF2-40B4-BE49-F238E27FC236}">
                <a16:creationId xmlns:a16="http://schemas.microsoft.com/office/drawing/2014/main" id="{A0F1B5D0-C88E-45FE-D948-CEC766034A1D}"/>
              </a:ext>
            </a:extLst>
          </p:cNvPr>
          <p:cNvSpPr>
            <a:spLocks noGrp="1"/>
          </p:cNvSpPr>
          <p:nvPr>
            <p:ph type="sldNum" sz="quarter" idx="12"/>
          </p:nvPr>
        </p:nvSpPr>
        <p:spPr>
          <a:xfrm>
            <a:off x="7086600" y="6497347"/>
            <a:ext cx="2057400" cy="365125"/>
          </a:xfrm>
        </p:spPr>
        <p:txBody>
          <a:bodyPr/>
          <a:lstStyle/>
          <a:p>
            <a:pPr>
              <a:defRPr/>
            </a:pPr>
            <a:fld id="{8C828E91-8EFF-4D2A-82BD-5CDD04A333EA}" type="slidenum">
              <a:rPr lang="en-US" smtClean="0"/>
              <a:pPr>
                <a:defRPr/>
              </a:pPr>
              <a:t>24</a:t>
            </a:fld>
            <a:endParaRPr lang="en-US"/>
          </a:p>
        </p:txBody>
      </p:sp>
      <p:graphicFrame>
        <p:nvGraphicFramePr>
          <p:cNvPr id="2" name="Table 1">
            <a:extLst>
              <a:ext uri="{FF2B5EF4-FFF2-40B4-BE49-F238E27FC236}">
                <a16:creationId xmlns:a16="http://schemas.microsoft.com/office/drawing/2014/main" id="{29158343-8731-EEB6-76E4-69C853B93B95}"/>
              </a:ext>
            </a:extLst>
          </p:cNvPr>
          <p:cNvGraphicFramePr>
            <a:graphicFrameLocks noGrp="1"/>
          </p:cNvGraphicFramePr>
          <p:nvPr/>
        </p:nvGraphicFramePr>
        <p:xfrm>
          <a:off x="201613" y="3533311"/>
          <a:ext cx="8686800" cy="2939542"/>
        </p:xfrm>
        <a:graphic>
          <a:graphicData uri="http://schemas.openxmlformats.org/drawingml/2006/table">
            <a:tbl>
              <a:tblPr>
                <a:tableStyleId>{5C22544A-7EE6-4342-B048-85BDC9FD1C3A}</a:tableStyleId>
              </a:tblPr>
              <a:tblGrid>
                <a:gridCol w="442321">
                  <a:extLst>
                    <a:ext uri="{9D8B030D-6E8A-4147-A177-3AD203B41FA5}">
                      <a16:colId xmlns:a16="http://schemas.microsoft.com/office/drawing/2014/main" val="20000"/>
                    </a:ext>
                  </a:extLst>
                </a:gridCol>
                <a:gridCol w="5367787">
                  <a:extLst>
                    <a:ext uri="{9D8B030D-6E8A-4147-A177-3AD203B41FA5}">
                      <a16:colId xmlns:a16="http://schemas.microsoft.com/office/drawing/2014/main" val="20001"/>
                    </a:ext>
                  </a:extLst>
                </a:gridCol>
                <a:gridCol w="1641862">
                  <a:extLst>
                    <a:ext uri="{9D8B030D-6E8A-4147-A177-3AD203B41FA5}">
                      <a16:colId xmlns:a16="http://schemas.microsoft.com/office/drawing/2014/main" val="20002"/>
                    </a:ext>
                  </a:extLst>
                </a:gridCol>
                <a:gridCol w="1234830">
                  <a:extLst>
                    <a:ext uri="{9D8B030D-6E8A-4147-A177-3AD203B41FA5}">
                      <a16:colId xmlns:a16="http://schemas.microsoft.com/office/drawing/2014/main" val="20003"/>
                    </a:ext>
                  </a:extLst>
                </a:gridCol>
              </a:tblGrid>
              <a:tr h="176013">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79772">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58385">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558385">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558385">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176013">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2744714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499" name="Object 1"/>
          <p:cNvGraphicFramePr>
            <a:graphicFrameLocks noChangeAspect="1"/>
          </p:cNvGraphicFramePr>
          <p:nvPr/>
        </p:nvGraphicFramePr>
        <p:xfrm>
          <a:off x="285750" y="735013"/>
          <a:ext cx="8537575" cy="2549525"/>
        </p:xfrm>
        <a:graphic>
          <a:graphicData uri="http://schemas.openxmlformats.org/presentationml/2006/ole">
            <mc:AlternateContent xmlns:mc="http://schemas.openxmlformats.org/markup-compatibility/2006">
              <mc:Choice xmlns:v="urn:schemas-microsoft-com:vml" Requires="v">
                <p:oleObj name="Worksheet" r:id="rId3" imgW="10439429" imgH="3609833" progId="Excel.Sheet.8">
                  <p:embed/>
                </p:oleObj>
              </mc:Choice>
              <mc:Fallback>
                <p:oleObj name="Worksheet" r:id="rId3" imgW="10439429" imgH="3609833" progId="Excel.Sheet.8">
                  <p:embed/>
                  <p:pic>
                    <p:nvPicPr>
                      <p:cNvPr id="234499" name="Object 1"/>
                      <p:cNvPicPr>
                        <a:picLocks noChangeAspect="1" noChangeArrowheads="1"/>
                      </p:cNvPicPr>
                      <p:nvPr/>
                    </p:nvPicPr>
                    <p:blipFill>
                      <a:blip r:embed="rId4"/>
                      <a:srcRect/>
                      <a:stretch>
                        <a:fillRect/>
                      </a:stretch>
                    </p:blipFill>
                    <p:spPr bwMode="auto">
                      <a:xfrm>
                        <a:off x="285750" y="735013"/>
                        <a:ext cx="8537575" cy="2549525"/>
                      </a:xfrm>
                      <a:prstGeom prst="rect">
                        <a:avLst/>
                      </a:prstGeom>
                      <a:noFill/>
                      <a:ln>
                        <a:noFill/>
                      </a:ln>
                    </p:spPr>
                  </p:pic>
                </p:oleObj>
              </mc:Fallback>
            </mc:AlternateContent>
          </a:graphicData>
        </a:graphic>
      </p:graphicFrame>
      <p:pic>
        <p:nvPicPr>
          <p:cNvPr id="234500" name="Picture 3" descr="mccslogo_125x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8830" y="33702"/>
            <a:ext cx="1345519" cy="64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1" name="Picture 14" descr="base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9" y="-1"/>
            <a:ext cx="704444" cy="71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2" name="Text Box 4"/>
          <p:cNvSpPr txBox="1">
            <a:spLocks noChangeArrowheads="1"/>
          </p:cNvSpPr>
          <p:nvPr/>
        </p:nvSpPr>
        <p:spPr bwMode="auto">
          <a:xfrm>
            <a:off x="1785938" y="139432"/>
            <a:ext cx="528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Marine Corps Community Services</a:t>
            </a:r>
          </a:p>
        </p:txBody>
      </p:sp>
      <p:sp>
        <p:nvSpPr>
          <p:cNvPr id="10" name="Slide Number Placeholder 7"/>
          <p:cNvSpPr>
            <a:spLocks noGrp="1"/>
          </p:cNvSpPr>
          <p:nvPr>
            <p:ph type="sldNum" sz="quarter" idx="12"/>
          </p:nvPr>
        </p:nvSpPr>
        <p:spPr>
          <a:xfrm>
            <a:off x="7240176" y="6515929"/>
            <a:ext cx="1905000" cy="342087"/>
          </a:xfrm>
        </p:spPr>
        <p:txBody>
          <a:bodyPr/>
          <a:lstStyle/>
          <a:p>
            <a:pPr eaLnBrk="0" fontAlgn="base" hangingPunct="0">
              <a:spcBef>
                <a:spcPct val="0"/>
              </a:spcBef>
              <a:spcAft>
                <a:spcPct val="0"/>
              </a:spcAft>
              <a:defRPr/>
            </a:pPr>
            <a:fld id="{D55A5138-1860-4BAF-88AF-A7DB669DDA71}" type="slidenum">
              <a:rPr lang="en-US">
                <a:solidFill>
                  <a:srgbClr val="000000"/>
                </a:solidFill>
                <a:cs typeface="Arial" panose="020B0604020202020204" pitchFamily="34" charset="0"/>
              </a:rPr>
              <a:pPr eaLnBrk="0" fontAlgn="base" hangingPunct="0">
                <a:spcBef>
                  <a:spcPct val="0"/>
                </a:spcBef>
                <a:spcAft>
                  <a:spcPct val="0"/>
                </a:spcAft>
                <a:defRPr/>
              </a:pPr>
              <a:t>25</a:t>
            </a:fld>
            <a:endParaRPr lang="en-US">
              <a:solidFill>
                <a:srgbClr val="000000"/>
              </a:solidFill>
              <a:cs typeface="Arial" panose="020B0604020202020204" pitchFamily="34" charset="0"/>
            </a:endParaRPr>
          </a:p>
        </p:txBody>
      </p:sp>
      <p:graphicFrame>
        <p:nvGraphicFramePr>
          <p:cNvPr id="2" name="Table 1">
            <a:extLst>
              <a:ext uri="{FF2B5EF4-FFF2-40B4-BE49-F238E27FC236}">
                <a16:creationId xmlns:a16="http://schemas.microsoft.com/office/drawing/2014/main" id="{193FACAB-009A-BAFD-6D13-9EBEA347EEF3}"/>
              </a:ext>
            </a:extLst>
          </p:cNvPr>
          <p:cNvGraphicFramePr>
            <a:graphicFrameLocks noGrp="1"/>
          </p:cNvGraphicFramePr>
          <p:nvPr/>
        </p:nvGraphicFramePr>
        <p:xfrm>
          <a:off x="285752" y="3533305"/>
          <a:ext cx="8558102" cy="2939542"/>
        </p:xfrm>
        <a:graphic>
          <a:graphicData uri="http://schemas.openxmlformats.org/drawingml/2006/table">
            <a:tbl>
              <a:tblPr>
                <a:tableStyleId>{5C22544A-7EE6-4342-B048-85BDC9FD1C3A}</a:tableStyleId>
              </a:tblPr>
              <a:tblGrid>
                <a:gridCol w="435768">
                  <a:extLst>
                    <a:ext uri="{9D8B030D-6E8A-4147-A177-3AD203B41FA5}">
                      <a16:colId xmlns:a16="http://schemas.microsoft.com/office/drawing/2014/main" val="20000"/>
                    </a:ext>
                  </a:extLst>
                </a:gridCol>
                <a:gridCol w="5288261">
                  <a:extLst>
                    <a:ext uri="{9D8B030D-6E8A-4147-A177-3AD203B41FA5}">
                      <a16:colId xmlns:a16="http://schemas.microsoft.com/office/drawing/2014/main" val="20001"/>
                    </a:ext>
                  </a:extLst>
                </a:gridCol>
                <a:gridCol w="1617537">
                  <a:extLst>
                    <a:ext uri="{9D8B030D-6E8A-4147-A177-3AD203B41FA5}">
                      <a16:colId xmlns:a16="http://schemas.microsoft.com/office/drawing/2014/main" val="20002"/>
                    </a:ext>
                  </a:extLst>
                </a:gridCol>
                <a:gridCol w="1216536">
                  <a:extLst>
                    <a:ext uri="{9D8B030D-6E8A-4147-A177-3AD203B41FA5}">
                      <a16:colId xmlns:a16="http://schemas.microsoft.com/office/drawing/2014/main" val="20003"/>
                    </a:ext>
                  </a:extLst>
                </a:gridCol>
              </a:tblGrid>
              <a:tr h="176013">
                <a:tc>
                  <a:txBody>
                    <a:bodyPr/>
                    <a:lstStyle/>
                    <a:p>
                      <a:pPr algn="ct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a:t>
                      </a:r>
                      <a:endParaRPr lang="en-US" sz="85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5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79772">
                <a:tc>
                  <a:txBody>
                    <a:bodyPr/>
                    <a:lstStyle/>
                    <a:p>
                      <a:pPr algn="ctr"/>
                      <a:r>
                        <a:rPr lang="en-US" sz="85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58385">
                <a:tc>
                  <a:txBody>
                    <a:bodyPr/>
                    <a:lstStyle/>
                    <a:p>
                      <a:pPr algn="ctr"/>
                      <a:r>
                        <a:rPr lang="en-US" sz="85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558385">
                <a:tc>
                  <a:txBody>
                    <a:bodyPr/>
                    <a:lstStyle/>
                    <a:p>
                      <a:pPr algn="ctr"/>
                      <a:r>
                        <a:rPr lang="en-US" sz="85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4158942683"/>
                  </a:ext>
                </a:extLst>
              </a:tr>
              <a:tr h="558385">
                <a:tc>
                  <a:txBody>
                    <a:bodyPr/>
                    <a:lstStyle/>
                    <a:p>
                      <a:pPr algn="ctr"/>
                      <a:r>
                        <a:rPr lang="en-US" sz="85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176013">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50" b="1" spc="-5">
                          <a:latin typeface="Arial"/>
                          <a:cs typeface="Arial"/>
                        </a:rPr>
                        <a:t>NO</a:t>
                      </a:r>
                      <a:r>
                        <a:rPr lang="en-US" sz="850" b="1" spc="-10">
                          <a:latin typeface="Arial"/>
                          <a:cs typeface="Arial"/>
                        </a:rPr>
                        <a:t> ACTION	                                                </a:t>
                      </a:r>
                      <a:r>
                        <a:rPr lang="en-US" sz="850" b="1">
                          <a:latin typeface="Arial"/>
                          <a:cs typeface="Arial"/>
                        </a:rPr>
                        <a:t>IN </a:t>
                      </a:r>
                      <a:r>
                        <a:rPr lang="en-US" sz="850" b="1" spc="-5">
                          <a:latin typeface="Arial"/>
                          <a:cs typeface="Arial"/>
                        </a:rPr>
                        <a:t>PROGRESS	                                  COMPLETED</a:t>
                      </a:r>
                      <a:endParaRPr lang="en-US" sz="850" b="1">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gs>
                        <a:gs pos="63000">
                          <a:srgbClr val="FFFF00"/>
                        </a:gs>
                        <a:gs pos="40000">
                          <a:srgbClr val="FFFF00"/>
                        </a:gs>
                        <a:gs pos="97000">
                          <a:srgbClr val="00B050"/>
                        </a:gs>
                      </a:gsLst>
                      <a:lin ang="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50" b="1" baseline="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850" b="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6983"/>
                  </a:ext>
                </a:extLst>
              </a:tr>
            </a:tbl>
          </a:graphicData>
        </a:graphic>
      </p:graphicFrame>
    </p:spTree>
    <p:extLst>
      <p:ext uri="{BB962C8B-B14F-4D97-AF65-F5344CB8AC3E}">
        <p14:creationId xmlns:p14="http://schemas.microsoft.com/office/powerpoint/2010/main" val="414324349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3"/>
          <p:cNvSpPr txBox="1">
            <a:spLocks noChangeArrowheads="1"/>
          </p:cNvSpPr>
          <p:nvPr/>
        </p:nvSpPr>
        <p:spPr bwMode="auto">
          <a:xfrm>
            <a:off x="1981200" y="228624"/>
            <a:ext cx="504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302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302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302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302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302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302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302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302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302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DLA Distribution Albany Georgia </a:t>
            </a:r>
          </a:p>
        </p:txBody>
      </p:sp>
      <p:pic>
        <p:nvPicPr>
          <p:cNvPr id="2365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350" y="17487"/>
            <a:ext cx="78263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94" name="Picture 12" descr="base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3"/>
          <p:cNvGraphicFramePr>
            <a:graphicFrameLocks noChangeAspect="1"/>
          </p:cNvGraphicFramePr>
          <p:nvPr>
            <p:extLst>
              <p:ext uri="{D42A27DB-BD31-4B8C-83A1-F6EECF244321}">
                <p14:modId xmlns:p14="http://schemas.microsoft.com/office/powerpoint/2010/main" val="728257678"/>
              </p:ext>
            </p:extLst>
          </p:nvPr>
        </p:nvGraphicFramePr>
        <p:xfrm>
          <a:off x="454819" y="779446"/>
          <a:ext cx="8589169" cy="2798778"/>
        </p:xfrm>
        <a:graphic>
          <a:graphicData uri="http://schemas.openxmlformats.org/presentationml/2006/ole">
            <mc:AlternateContent xmlns:mc="http://schemas.openxmlformats.org/markup-compatibility/2006">
              <mc:Choice xmlns:v="urn:schemas-microsoft-com:vml" Requires="v">
                <p:oleObj name="Worksheet" r:id="rId5" imgW="11277797" imgH="3676519" progId="Excel.Sheet.8">
                  <p:embed/>
                </p:oleObj>
              </mc:Choice>
              <mc:Fallback>
                <p:oleObj name="Worksheet" r:id="rId5" imgW="11277797" imgH="3676519" progId="Excel.Sheet.8">
                  <p:embed/>
                  <p:pic>
                    <p:nvPicPr>
                      <p:cNvPr id="14" name="Object 3"/>
                      <p:cNvPicPr>
                        <a:picLocks noChangeAspect="1" noChangeArrowheads="1"/>
                      </p:cNvPicPr>
                      <p:nvPr/>
                    </p:nvPicPr>
                    <p:blipFill>
                      <a:blip r:embed="rId6"/>
                      <a:srcRect/>
                      <a:stretch>
                        <a:fillRect/>
                      </a:stretch>
                    </p:blipFill>
                    <p:spPr bwMode="auto">
                      <a:xfrm>
                        <a:off x="454819" y="779446"/>
                        <a:ext cx="8589169" cy="2798778"/>
                      </a:xfrm>
                      <a:prstGeom prst="rect">
                        <a:avLst/>
                      </a:prstGeom>
                      <a:noFill/>
                      <a:ln w="9525">
                        <a:solidFill>
                          <a:schemeClr val="tx1"/>
                        </a:solidFill>
                      </a:ln>
                    </p:spPr>
                  </p:pic>
                </p:oleObj>
              </mc:Fallback>
            </mc:AlternateContent>
          </a:graphicData>
        </a:graphic>
      </p:graphicFrame>
      <p:graphicFrame>
        <p:nvGraphicFramePr>
          <p:cNvPr id="15" name="Group 66"/>
          <p:cNvGraphicFramePr>
            <a:graphicFrameLocks noGrp="1"/>
          </p:cNvGraphicFramePr>
          <p:nvPr/>
        </p:nvGraphicFramePr>
        <p:xfrm>
          <a:off x="61912" y="3708415"/>
          <a:ext cx="8982076" cy="2916282"/>
        </p:xfrm>
        <a:graphic>
          <a:graphicData uri="http://schemas.openxmlformats.org/drawingml/2006/table">
            <a:tbl>
              <a:tblPr/>
              <a:tblGrid>
                <a:gridCol w="8982076">
                  <a:extLst>
                    <a:ext uri="{9D8B030D-6E8A-4147-A177-3AD203B41FA5}">
                      <a16:colId xmlns:a16="http://schemas.microsoft.com/office/drawing/2014/main" val="20000"/>
                    </a:ext>
                  </a:extLst>
                </a:gridCol>
              </a:tblGrid>
              <a:tr h="314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Successes, Initiatives, and Concerns</a:t>
                      </a:r>
                    </a:p>
                  </a:txBody>
                  <a:tcPr marL="91470" marR="91470"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0"/>
                  </a:ext>
                </a:extLst>
              </a:tr>
              <a:tr h="232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a:ln>
                            <a:noFill/>
                          </a:ln>
                          <a:solidFill>
                            <a:srgbClr val="000000"/>
                          </a:solidFill>
                          <a:effectLst/>
                          <a:latin typeface="Arial" charset="0"/>
                          <a:cs typeface="Arial" charset="0"/>
                        </a:rPr>
                        <a:t>DLA Distribution Albany: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a:ln>
                          <a:noFill/>
                        </a:ln>
                        <a:solidFill>
                          <a:srgbClr val="000000"/>
                        </a:solidFill>
                        <a:effectLst/>
                        <a:latin typeface="Arial" charset="0"/>
                        <a:cs typeface="Arial" charset="0"/>
                      </a:endParaRPr>
                    </a:p>
                    <a:p>
                      <a:pPr marL="0" indent="0">
                        <a:buFont typeface="Arial" panose="020B0604020202020204" pitchFamily="34" charset="0"/>
                        <a:buNone/>
                      </a:pPr>
                      <a:endParaRPr lang="en-US" sz="1100" b="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a:latin typeface="Arial" panose="020B0604020202020204" pitchFamily="34" charset="0"/>
                          <a:cs typeface="Arial" panose="020B0604020202020204" pitchFamily="34" charset="0"/>
                        </a:rPr>
                        <a:t>Continuously encouraging continued focus on safety improvements and invite suggestions for future initiatives</a:t>
                      </a:r>
                      <a:r>
                        <a:rPr lang="en-US" sz="105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sz="1050">
                          <a:latin typeface="Arial" panose="020B0604020202020204" pitchFamily="34" charset="0"/>
                          <a:cs typeface="Arial" panose="020B0604020202020204" pitchFamily="34" charset="0"/>
                        </a:rPr>
                        <a:t>Conducted refresher training on Hazardous and Rad spill response requirements. </a:t>
                      </a:r>
                    </a:p>
                    <a:p>
                      <a:pPr marL="171450" lvl="0" indent="-171450">
                        <a:buFont typeface="Arial" panose="020B0604020202020204" pitchFamily="34" charset="0"/>
                        <a:buChar char="•"/>
                      </a:pPr>
                      <a:r>
                        <a:rPr lang="en-US" sz="1050">
                          <a:latin typeface="Arial" panose="020B0604020202020204" pitchFamily="34" charset="0"/>
                          <a:cs typeface="Arial" panose="020B0604020202020204" pitchFamily="34" charset="0"/>
                        </a:rPr>
                        <a:t>New Supervisors completed the Industrial Supervisors safety course. </a:t>
                      </a:r>
                    </a:p>
                    <a:p>
                      <a:pPr marL="171450" lvl="0" indent="-171450">
                        <a:buFont typeface="Arial" panose="020B0604020202020204" pitchFamily="34" charset="0"/>
                        <a:buChar char="•"/>
                      </a:pPr>
                      <a:endParaRPr lang="en-US" sz="1050">
                        <a:latin typeface="Arial" panose="020B0604020202020204" pitchFamily="34" charset="0"/>
                        <a:cs typeface="Arial" panose="020B0604020202020204" pitchFamily="34" charset="0"/>
                      </a:endParaRPr>
                    </a:p>
                  </a:txBody>
                  <a:tcPr marL="91470" marR="9147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3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charset="0"/>
                        <a:cs typeface="Arial" charset="0"/>
                      </a:endParaRPr>
                    </a:p>
                  </a:txBody>
                  <a:tcPr marL="91470" marR="9147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214895"/>
                  </a:ext>
                </a:extLst>
              </a:tr>
            </a:tbl>
          </a:graphicData>
        </a:graphic>
      </p:graphicFrame>
      <p:sp>
        <p:nvSpPr>
          <p:cNvPr id="2" name="Slide Number Placeholder 1">
            <a:extLst>
              <a:ext uri="{FF2B5EF4-FFF2-40B4-BE49-F238E27FC236}">
                <a16:creationId xmlns:a16="http://schemas.microsoft.com/office/drawing/2014/main" id="{A5B75201-BD7A-6486-9947-A49174B7D28F}"/>
              </a:ext>
            </a:extLst>
          </p:cNvPr>
          <p:cNvSpPr>
            <a:spLocks noGrp="1"/>
          </p:cNvSpPr>
          <p:nvPr>
            <p:ph type="sldNum" sz="quarter" idx="12"/>
          </p:nvPr>
        </p:nvSpPr>
        <p:spPr>
          <a:xfrm>
            <a:off x="7086600" y="6492889"/>
            <a:ext cx="2057400" cy="365125"/>
          </a:xfrm>
        </p:spPr>
        <p:txBody>
          <a:bodyPr/>
          <a:lstStyle/>
          <a:p>
            <a:pPr>
              <a:defRPr/>
            </a:pPr>
            <a:r>
              <a:rPr lang="en-US" dirty="0"/>
              <a:t>26</a:t>
            </a:r>
          </a:p>
        </p:txBody>
      </p:sp>
    </p:spTree>
    <p:extLst>
      <p:ext uri="{BB962C8B-B14F-4D97-AF65-F5344CB8AC3E}">
        <p14:creationId xmlns:p14="http://schemas.microsoft.com/office/powerpoint/2010/main" val="196025738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Box 39"/>
          <p:cNvSpPr txBox="1">
            <a:spLocks noChangeArrowheads="1"/>
          </p:cNvSpPr>
          <p:nvPr/>
        </p:nvSpPr>
        <p:spPr bwMode="auto">
          <a:xfrm>
            <a:off x="7429502" y="3714750"/>
            <a:ext cx="1381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sz="1351">
              <a:solidFill>
                <a:prstClr val="black"/>
              </a:solidFill>
              <a:latin typeface="Calibri" pitchFamily="34" charset="0"/>
            </a:endParaRPr>
          </a:p>
        </p:txBody>
      </p:sp>
      <p:sp>
        <p:nvSpPr>
          <p:cNvPr id="1032" name="Text Box 40"/>
          <p:cNvSpPr txBox="1">
            <a:spLocks noChangeArrowheads="1"/>
          </p:cNvSpPr>
          <p:nvPr/>
        </p:nvSpPr>
        <p:spPr bwMode="auto">
          <a:xfrm>
            <a:off x="7361238" y="3708400"/>
            <a:ext cx="1381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sz="1351">
              <a:solidFill>
                <a:prstClr val="black"/>
              </a:solidFill>
              <a:latin typeface="Calibri" pitchFamily="34" charset="0"/>
            </a:endParaRPr>
          </a:p>
        </p:txBody>
      </p:sp>
      <p:grpSp>
        <p:nvGrpSpPr>
          <p:cNvPr id="240712" name="Group 6"/>
          <p:cNvGrpSpPr>
            <a:grpSpLocks noChangeAspect="1"/>
          </p:cNvGrpSpPr>
          <p:nvPr/>
        </p:nvGrpSpPr>
        <p:grpSpPr bwMode="auto">
          <a:xfrm>
            <a:off x="8322447" y="77790"/>
            <a:ext cx="742950" cy="750887"/>
            <a:chOff x="8288338" y="87313"/>
            <a:chExt cx="768350" cy="776287"/>
          </a:xfrm>
        </p:grpSpPr>
        <p:pic>
          <p:nvPicPr>
            <p:cNvPr id="240715"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716"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0713" name="Picture 11"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0" y="8028"/>
            <a:ext cx="838065" cy="8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
          <p:cNvSpPr txBox="1">
            <a:spLocks noChangeArrowheads="1"/>
          </p:cNvSpPr>
          <p:nvPr/>
        </p:nvSpPr>
        <p:spPr bwMode="auto">
          <a:xfrm>
            <a:off x="2028031" y="259903"/>
            <a:ext cx="510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GOV Fleet Safety</a:t>
            </a:r>
            <a:r>
              <a:rPr lang="en-US" altLang="en-US" sz="2400">
                <a:solidFill>
                  <a:srgbClr val="000000"/>
                </a:solidFill>
                <a:latin typeface="Arial" panose="020B0604020202020204" pitchFamily="34" charset="0"/>
                <a:cs typeface="Arial" panose="020B0604020202020204" pitchFamily="34" charset="0"/>
              </a:rPr>
              <a:t> </a:t>
            </a:r>
            <a:r>
              <a:rPr lang="en-US" altLang="en-US" sz="1800">
                <a:solidFill>
                  <a:srgbClr val="000000"/>
                </a:solidFill>
                <a:latin typeface="Arial" panose="020B0604020202020204" pitchFamily="34" charset="0"/>
                <a:cs typeface="Arial" panose="020B0604020202020204" pitchFamily="34" charset="0"/>
              </a:rPr>
              <a:t>     </a:t>
            </a:r>
          </a:p>
        </p:txBody>
      </p:sp>
      <p:graphicFrame>
        <p:nvGraphicFramePr>
          <p:cNvPr id="11" name="Chart 10"/>
          <p:cNvGraphicFramePr/>
          <p:nvPr>
            <p:extLst>
              <p:ext uri="{D42A27DB-BD31-4B8C-83A1-F6EECF244321}">
                <p14:modId xmlns:p14="http://schemas.microsoft.com/office/powerpoint/2010/main" val="2971781158"/>
              </p:ext>
            </p:extLst>
          </p:nvPr>
        </p:nvGraphicFramePr>
        <p:xfrm>
          <a:off x="955793" y="1205660"/>
          <a:ext cx="7232419" cy="4949609"/>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1"/>
          <p:cNvSpPr txBox="1"/>
          <p:nvPr/>
        </p:nvSpPr>
        <p:spPr>
          <a:xfrm>
            <a:off x="4146321" y="5128183"/>
            <a:ext cx="233362" cy="23706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defRPr/>
            </a:pPr>
            <a:endParaRPr lang="en-US" sz="1000">
              <a:solidFill>
                <a:prstClr val="black"/>
              </a:solidFill>
              <a:latin typeface="Arial" panose="020B0604020202020204" pitchFamily="34" charset="0"/>
              <a:cs typeface="Arial" panose="020B0604020202020204" pitchFamily="34" charset="0"/>
            </a:endParaRPr>
          </a:p>
        </p:txBody>
      </p:sp>
      <p:sp>
        <p:nvSpPr>
          <p:cNvPr id="47" name="TextBox 1"/>
          <p:cNvSpPr txBox="1">
            <a:spLocks noChangeArrowheads="1"/>
          </p:cNvSpPr>
          <p:nvPr/>
        </p:nvSpPr>
        <p:spPr bwMode="auto">
          <a:xfrm>
            <a:off x="2019300" y="805548"/>
            <a:ext cx="510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n-US" altLang="en-US" sz="2000" b="1">
                <a:solidFill>
                  <a:prstClr val="black"/>
                </a:solidFill>
                <a:latin typeface="Arial" panose="020B0604020202020204" pitchFamily="34" charset="0"/>
                <a:cs typeface="Arial" panose="020B0604020202020204" pitchFamily="34" charset="0"/>
              </a:rPr>
              <a:t>GOV Damage</a:t>
            </a:r>
            <a:r>
              <a:rPr lang="en-US" altLang="en-US" sz="2000">
                <a:solidFill>
                  <a:prstClr val="black"/>
                </a:solidFill>
                <a:latin typeface="Arial" panose="020B0604020202020204" pitchFamily="34" charset="0"/>
                <a:cs typeface="Arial" panose="020B0604020202020204" pitchFamily="34" charset="0"/>
              </a:rPr>
              <a:t>      </a:t>
            </a:r>
          </a:p>
        </p:txBody>
      </p:sp>
      <p:sp>
        <p:nvSpPr>
          <p:cNvPr id="17" name="Rectangle 16"/>
          <p:cNvSpPr/>
          <p:nvPr/>
        </p:nvSpPr>
        <p:spPr>
          <a:xfrm>
            <a:off x="-18550" y="6107306"/>
            <a:ext cx="1732547" cy="646331"/>
          </a:xfrm>
          <a:prstGeom prst="rect">
            <a:avLst/>
          </a:prstGeom>
        </p:spPr>
        <p:txBody>
          <a:bodyPr wrap="square">
            <a:spAutoFit/>
          </a:bodyPr>
          <a:lstStyle/>
          <a:p>
            <a:pPr defTabSz="457200" eaLnBrk="0" fontAlgn="base" hangingPunct="0">
              <a:spcBef>
                <a:spcPct val="0"/>
              </a:spcBef>
              <a:spcAft>
                <a:spcPct val="0"/>
              </a:spcAft>
              <a:defRPr/>
            </a:pPr>
            <a:r>
              <a:rPr lang="en-US" sz="1200">
                <a:solidFill>
                  <a:prstClr val="black"/>
                </a:solidFill>
                <a:latin typeface="Arial" panose="020B0604020202020204" pitchFamily="34" charset="0"/>
                <a:cs typeface="Arial" panose="020B0604020202020204" pitchFamily="34" charset="0"/>
              </a:rPr>
              <a:t>Ms. Kelly Eadie</a:t>
            </a:r>
          </a:p>
          <a:p>
            <a:pPr defTabSz="457200" eaLnBrk="0" fontAlgn="base" hangingPunct="0">
              <a:spcBef>
                <a:spcPct val="0"/>
              </a:spcBef>
              <a:spcAft>
                <a:spcPct val="0"/>
              </a:spcAft>
              <a:defRPr/>
            </a:pPr>
            <a:r>
              <a:rPr lang="en-US" sz="1200">
                <a:solidFill>
                  <a:prstClr val="black"/>
                </a:solidFill>
                <a:latin typeface="Arial" panose="020B0604020202020204" pitchFamily="34" charset="0"/>
                <a:cs typeface="Arial" panose="020B0604020202020204" pitchFamily="34" charset="0"/>
              </a:rPr>
              <a:t>Director, LSD</a:t>
            </a:r>
          </a:p>
          <a:p>
            <a:pPr defTabSz="457200" eaLnBrk="0" fontAlgn="base" hangingPunct="0">
              <a:spcBef>
                <a:spcPct val="0"/>
              </a:spcBef>
              <a:spcAft>
                <a:spcPct val="0"/>
              </a:spcAft>
              <a:defRPr/>
            </a:pPr>
            <a:r>
              <a:rPr lang="en-US" sz="1200">
                <a:solidFill>
                  <a:prstClr val="black"/>
                </a:solidFill>
                <a:latin typeface="Arial" panose="020B0604020202020204" pitchFamily="34" charset="0"/>
                <a:cs typeface="Arial" panose="020B0604020202020204" pitchFamily="34" charset="0"/>
              </a:rPr>
              <a:t>(229) 639-6733</a:t>
            </a:r>
          </a:p>
        </p:txBody>
      </p:sp>
      <p:sp>
        <p:nvSpPr>
          <p:cNvPr id="2" name="Slide Number Placeholder 1">
            <a:extLst>
              <a:ext uri="{FF2B5EF4-FFF2-40B4-BE49-F238E27FC236}">
                <a16:creationId xmlns:a16="http://schemas.microsoft.com/office/drawing/2014/main" id="{B4F1569F-AA1E-2F41-1DAC-EFC3758C7D56}"/>
              </a:ext>
            </a:extLst>
          </p:cNvPr>
          <p:cNvSpPr>
            <a:spLocks noGrp="1"/>
          </p:cNvSpPr>
          <p:nvPr>
            <p:ph type="sldNum" sz="quarter" idx="12"/>
          </p:nvPr>
        </p:nvSpPr>
        <p:spPr>
          <a:xfrm>
            <a:off x="7086600" y="6456798"/>
            <a:ext cx="2057400" cy="365125"/>
          </a:xfrm>
        </p:spPr>
        <p:txBody>
          <a:bodyPr/>
          <a:lstStyle/>
          <a:p>
            <a:pPr>
              <a:defRPr/>
            </a:pPr>
            <a:r>
              <a:rPr lang="en-US" dirty="0"/>
              <a:t>27</a:t>
            </a:r>
          </a:p>
        </p:txBody>
      </p:sp>
    </p:spTree>
    <p:extLst>
      <p:ext uri="{BB962C8B-B14F-4D97-AF65-F5344CB8AC3E}">
        <p14:creationId xmlns:p14="http://schemas.microsoft.com/office/powerpoint/2010/main" val="29423285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934E-8255-E73F-4E67-B263F44C2834}"/>
            </a:ext>
          </a:extLst>
        </p:cNvPr>
        <p:cNvGrpSpPr/>
        <p:nvPr/>
      </p:nvGrpSpPr>
      <p:grpSpPr>
        <a:xfrm>
          <a:off x="0" y="0"/>
          <a:ext cx="0" cy="0"/>
          <a:chOff x="0" y="0"/>
          <a:chExt cx="0" cy="0"/>
        </a:xfrm>
      </p:grpSpPr>
      <p:sp>
        <p:nvSpPr>
          <p:cNvPr id="242690" name="Rectangle 2">
            <a:extLst>
              <a:ext uri="{FF2B5EF4-FFF2-40B4-BE49-F238E27FC236}">
                <a16:creationId xmlns:a16="http://schemas.microsoft.com/office/drawing/2014/main" id="{98519687-ACF6-D8F6-088C-265D13D423B0}"/>
              </a:ext>
            </a:extLst>
          </p:cNvPr>
          <p:cNvSpPr>
            <a:spLocks noChangeArrowheads="1"/>
          </p:cNvSpPr>
          <p:nvPr/>
        </p:nvSpPr>
        <p:spPr bwMode="auto">
          <a:xfrm>
            <a:off x="984342" y="243370"/>
            <a:ext cx="722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defTabSz="966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66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66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66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66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FY26 GOV and Real Property Damage Cases</a:t>
            </a:r>
          </a:p>
        </p:txBody>
      </p:sp>
      <p:grpSp>
        <p:nvGrpSpPr>
          <p:cNvPr id="242691" name="Group 6">
            <a:extLst>
              <a:ext uri="{FF2B5EF4-FFF2-40B4-BE49-F238E27FC236}">
                <a16:creationId xmlns:a16="http://schemas.microsoft.com/office/drawing/2014/main" id="{FBC07699-B57B-8066-698C-358FA547C66A}"/>
              </a:ext>
            </a:extLst>
          </p:cNvPr>
          <p:cNvGrpSpPr>
            <a:grpSpLocks noChangeAspect="1"/>
          </p:cNvGrpSpPr>
          <p:nvPr/>
        </p:nvGrpSpPr>
        <p:grpSpPr bwMode="auto">
          <a:xfrm>
            <a:off x="8313738" y="77790"/>
            <a:ext cx="742950" cy="750887"/>
            <a:chOff x="8288338" y="87313"/>
            <a:chExt cx="768350" cy="776287"/>
          </a:xfrm>
        </p:grpSpPr>
        <p:pic>
          <p:nvPicPr>
            <p:cNvPr id="242757" name="Picture 77" descr="LOGO 2 bl">
              <a:extLst>
                <a:ext uri="{FF2B5EF4-FFF2-40B4-BE49-F238E27FC236}">
                  <a16:creationId xmlns:a16="http://schemas.microsoft.com/office/drawing/2014/main" id="{DE7C280D-8578-6A38-E690-EF01D278C6BD}"/>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758" name="Picture 105" descr="VPP-Logo">
              <a:extLst>
                <a:ext uri="{FF2B5EF4-FFF2-40B4-BE49-F238E27FC236}">
                  <a16:creationId xmlns:a16="http://schemas.microsoft.com/office/drawing/2014/main" id="{5DA032C9-9C65-B987-171E-D71B70C2407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2692" name="TextBox 9">
            <a:extLst>
              <a:ext uri="{FF2B5EF4-FFF2-40B4-BE49-F238E27FC236}">
                <a16:creationId xmlns:a16="http://schemas.microsoft.com/office/drawing/2014/main" id="{20C93C26-D457-20FA-8FD4-FA70EC5B5CB6}"/>
              </a:ext>
            </a:extLst>
          </p:cNvPr>
          <p:cNvSpPr txBox="1">
            <a:spLocks noChangeArrowheads="1"/>
          </p:cNvSpPr>
          <p:nvPr/>
        </p:nvSpPr>
        <p:spPr bwMode="auto">
          <a:xfrm>
            <a:off x="6241675" y="6332873"/>
            <a:ext cx="2532063" cy="307975"/>
          </a:xfrm>
          <a:prstGeom prst="rect">
            <a:avLst/>
          </a:prstGeom>
          <a:solidFill>
            <a:srgbClr val="FFFF99"/>
          </a:solidFill>
          <a:ln w="12700">
            <a:solidFill>
              <a:srgbClr val="3366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r>
              <a:rPr lang="en-US" altLang="en-US" sz="1400">
                <a:solidFill>
                  <a:srgbClr val="000000"/>
                </a:solidFill>
                <a:latin typeface="Arial" panose="020B0604020202020204" pitchFamily="34" charset="0"/>
                <a:cs typeface="Arial" panose="020B0604020202020204" pitchFamily="34" charset="0"/>
              </a:rPr>
              <a:t>Total reimbursable:  $0  </a:t>
            </a:r>
            <a:endParaRPr lang="en-US" altLang="en-US" sz="1400">
              <a:solidFill>
                <a:srgbClr val="0033CC"/>
              </a:solidFill>
              <a:latin typeface="Arial" panose="020B0604020202020204" pitchFamily="34" charset="0"/>
              <a:cs typeface="Arial" panose="020B0604020202020204" pitchFamily="34" charset="0"/>
            </a:endParaRPr>
          </a:p>
        </p:txBody>
      </p:sp>
      <p:pic>
        <p:nvPicPr>
          <p:cNvPr id="242693" name="Picture 11" descr="baselogo">
            <a:extLst>
              <a:ext uri="{FF2B5EF4-FFF2-40B4-BE49-F238E27FC236}">
                <a16:creationId xmlns:a16="http://schemas.microsoft.com/office/drawing/2014/main" id="{AFB8B61F-45FB-408A-60B7-11DFE97B1E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9" y="-1"/>
            <a:ext cx="8203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21EB8DCC-A54E-CC1A-42CA-AA696229A263}"/>
              </a:ext>
            </a:extLst>
          </p:cNvPr>
          <p:cNvGraphicFramePr>
            <a:graphicFrameLocks noGrp="1"/>
          </p:cNvGraphicFramePr>
          <p:nvPr>
            <p:extLst>
              <p:ext uri="{D42A27DB-BD31-4B8C-83A1-F6EECF244321}">
                <p14:modId xmlns:p14="http://schemas.microsoft.com/office/powerpoint/2010/main" val="4236802173"/>
              </p:ext>
            </p:extLst>
          </p:nvPr>
        </p:nvGraphicFramePr>
        <p:xfrm>
          <a:off x="267494" y="1030275"/>
          <a:ext cx="8609012" cy="4763250"/>
        </p:xfrm>
        <a:graphic>
          <a:graphicData uri="http://schemas.openxmlformats.org/drawingml/2006/table">
            <a:tbl>
              <a:tblPr firstRow="1" bandRow="1">
                <a:tableStyleId>{5C22544A-7EE6-4342-B048-85BDC9FD1C3A}</a:tableStyleId>
              </a:tblPr>
              <a:tblGrid>
                <a:gridCol w="858529">
                  <a:extLst>
                    <a:ext uri="{9D8B030D-6E8A-4147-A177-3AD203B41FA5}">
                      <a16:colId xmlns:a16="http://schemas.microsoft.com/office/drawing/2014/main" val="20000"/>
                    </a:ext>
                  </a:extLst>
                </a:gridCol>
                <a:gridCol w="1020547">
                  <a:extLst>
                    <a:ext uri="{9D8B030D-6E8A-4147-A177-3AD203B41FA5}">
                      <a16:colId xmlns:a16="http://schemas.microsoft.com/office/drawing/2014/main" val="20001"/>
                    </a:ext>
                  </a:extLst>
                </a:gridCol>
                <a:gridCol w="5517721">
                  <a:extLst>
                    <a:ext uri="{9D8B030D-6E8A-4147-A177-3AD203B41FA5}">
                      <a16:colId xmlns:a16="http://schemas.microsoft.com/office/drawing/2014/main" val="20002"/>
                    </a:ext>
                  </a:extLst>
                </a:gridCol>
                <a:gridCol w="1212215">
                  <a:extLst>
                    <a:ext uri="{9D8B030D-6E8A-4147-A177-3AD203B41FA5}">
                      <a16:colId xmlns:a16="http://schemas.microsoft.com/office/drawing/2014/main" val="20003"/>
                    </a:ext>
                  </a:extLst>
                </a:gridCol>
              </a:tblGrid>
              <a:tr h="701322">
                <a:tc>
                  <a:txBody>
                    <a:bodyPr/>
                    <a:lstStyle/>
                    <a:p>
                      <a:pPr algn="ctr"/>
                      <a:r>
                        <a:rPr lang="en-US" sz="1500">
                          <a:solidFill>
                            <a:schemeClr val="tx1"/>
                          </a:solidFill>
                          <a:latin typeface="Arial" pitchFamily="34" charset="0"/>
                          <a:cs typeface="Arial" pitchFamily="34" charset="0"/>
                        </a:rPr>
                        <a:t>Quarter</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500">
                          <a:solidFill>
                            <a:schemeClr val="tx1"/>
                          </a:solidFill>
                          <a:latin typeface="Arial" pitchFamily="34" charset="0"/>
                          <a:cs typeface="Arial" pitchFamily="34" charset="0"/>
                        </a:rPr>
                        <a:t>Date</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500">
                          <a:solidFill>
                            <a:schemeClr val="tx1"/>
                          </a:solidFill>
                          <a:latin typeface="Arial" pitchFamily="34" charset="0"/>
                          <a:cs typeface="Arial" pitchFamily="34" charset="0"/>
                        </a:rPr>
                        <a:t>Narrative</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500">
                          <a:solidFill>
                            <a:schemeClr val="tx1"/>
                          </a:solidFill>
                          <a:latin typeface="Arial" pitchFamily="34" charset="0"/>
                          <a:cs typeface="Arial" pitchFamily="34" charset="0"/>
                        </a:rPr>
                        <a:t>Cost</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82929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Arial" pitchFamily="34" charset="0"/>
                          <a:cs typeface="Arial" pitchFamily="34" charset="0"/>
                        </a:rPr>
                        <a:t>1</a:t>
                      </a:r>
                      <a:r>
                        <a:rPr lang="en-US" sz="1100" b="1" baseline="30000">
                          <a:solidFill>
                            <a:schemeClr val="tx1"/>
                          </a:solidFill>
                          <a:latin typeface="Arial" pitchFamily="34" charset="0"/>
                          <a:cs typeface="Arial" pitchFamily="34" charset="0"/>
                        </a:rPr>
                        <a:t>st</a:t>
                      </a:r>
                      <a:r>
                        <a:rPr lang="en-US" sz="1100" b="1">
                          <a:solidFill>
                            <a:schemeClr val="tx1"/>
                          </a:solidFill>
                          <a:latin typeface="Arial" pitchFamily="34" charset="0"/>
                          <a:cs typeface="Arial" pitchFamily="34" charset="0"/>
                        </a:rPr>
                        <a:t> </a:t>
                      </a:r>
                      <a:r>
                        <a:rPr lang="en-US" sz="1100" b="1" err="1">
                          <a:solidFill>
                            <a:schemeClr val="tx1"/>
                          </a:solidFill>
                          <a:latin typeface="Arial" pitchFamily="34" charset="0"/>
                          <a:cs typeface="Arial" pitchFamily="34" charset="0"/>
                        </a:rPr>
                        <a:t>Qtr</a:t>
                      </a:r>
                      <a:endParaRPr lang="en-US" sz="1100" b="1">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Arial" pitchFamily="34" charset="0"/>
                          <a:cs typeface="Arial" pitchFamily="34" charset="0"/>
                        </a:rPr>
                        <a:t>11 Dec </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latin typeface="Arial" pitchFamily="34" charset="0"/>
                          <a:cs typeface="Arial" pitchFamily="34" charset="0"/>
                        </a:rPr>
                        <a:t>LSD – GOV struck concrete top of railroad overpass while attempting to drive underneath</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Arial" panose="020B0604020202020204" pitchFamily="34" charset="0"/>
                          <a:cs typeface="Arial" panose="020B0604020202020204" pitchFamily="34" charset="0"/>
                        </a:rPr>
                        <a:t>$22,000.00</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72716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200" b="1">
                          <a:latin typeface="Arial" panose="020B0604020202020204" pitchFamily="34" charset="0"/>
                          <a:cs typeface="Arial" panose="020B0604020202020204" pitchFamily="34" charset="0"/>
                        </a:rPr>
                        <a:t>31 Dec </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latin typeface="Arial" pitchFamily="34" charset="0"/>
                          <a:cs typeface="Arial" pitchFamily="34" charset="0"/>
                        </a:rPr>
                        <a:t>MCFD – GOV struck wall of bay door while attempting to back vehicle into bay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100" b="1">
                          <a:latin typeface="Arial" panose="020B0604020202020204" pitchFamily="34" charset="0"/>
                          <a:cs typeface="Arial" panose="020B0604020202020204" pitchFamily="34" charset="0"/>
                        </a:rPr>
                        <a:t>$100.00</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829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707376769"/>
                  </a:ext>
                </a:extLst>
              </a:tr>
              <a:tr h="829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200" b="1">
                        <a:latin typeface="Arial" panose="020B0604020202020204" pitchFamily="34" charset="0"/>
                        <a:cs typeface="Arial" panose="020B0604020202020204"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15877468"/>
                  </a:ext>
                </a:extLst>
              </a:tr>
              <a:tr h="845781">
                <a:tc>
                  <a:txBody>
                    <a:bodyPr/>
                    <a:lstStyle/>
                    <a:p>
                      <a:pPr algn="ctr"/>
                      <a:r>
                        <a:rPr lang="en-US" sz="1600" b="1">
                          <a:solidFill>
                            <a:srgbClr val="FF0000"/>
                          </a:solidFill>
                          <a:latin typeface="Arial" pitchFamily="34" charset="0"/>
                          <a:cs typeface="Arial" pitchFamily="34" charset="0"/>
                        </a:rPr>
                        <a:t>Total</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en-US" sz="1600" b="0">
                        <a:solidFill>
                          <a:srgbClr val="FF0000"/>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Arial" pitchFamily="34" charset="0"/>
                          <a:cs typeface="Arial" pitchFamily="34" charset="0"/>
                        </a:rPr>
                        <a:t>2 Property</a:t>
                      </a:r>
                      <a:r>
                        <a:rPr lang="en-US" sz="1400" b="1" baseline="0">
                          <a:solidFill>
                            <a:schemeClr val="tx1"/>
                          </a:solidFill>
                          <a:latin typeface="Arial" pitchFamily="34" charset="0"/>
                          <a:cs typeface="Arial" pitchFamily="34" charset="0"/>
                        </a:rPr>
                        <a:t> Damages</a:t>
                      </a:r>
                      <a:endParaRPr lang="en-US" sz="1400" b="1">
                        <a:solidFill>
                          <a:schemeClr val="tx1"/>
                        </a:solidFill>
                        <a:latin typeface="Arial" pitchFamily="34" charset="0"/>
                        <a:cs typeface="Arial" pitchFamily="34" charset="0"/>
                      </a:endParaRP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b="1">
                          <a:solidFill>
                            <a:srgbClr val="FF0000"/>
                          </a:solidFill>
                          <a:latin typeface="Arial" panose="020B0604020202020204" pitchFamily="34" charset="0"/>
                          <a:cs typeface="Arial" panose="020B0604020202020204" pitchFamily="34" charset="0"/>
                        </a:rPr>
                        <a:t>$22,100.00</a:t>
                      </a:r>
                    </a:p>
                  </a:txBody>
                  <a:tcPr marL="45727" marR="45727"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308476897"/>
                  </a:ext>
                </a:extLst>
              </a:tr>
            </a:tbl>
          </a:graphicData>
        </a:graphic>
      </p:graphicFrame>
      <p:sp>
        <p:nvSpPr>
          <p:cNvPr id="2" name="Slide Number Placeholder 1">
            <a:extLst>
              <a:ext uri="{FF2B5EF4-FFF2-40B4-BE49-F238E27FC236}">
                <a16:creationId xmlns:a16="http://schemas.microsoft.com/office/drawing/2014/main" id="{421D498E-1187-A85C-A7C2-20B2175169B7}"/>
              </a:ext>
            </a:extLst>
          </p:cNvPr>
          <p:cNvSpPr>
            <a:spLocks noGrp="1"/>
          </p:cNvSpPr>
          <p:nvPr>
            <p:ph type="sldNum" sz="quarter" idx="12"/>
          </p:nvPr>
        </p:nvSpPr>
        <p:spPr>
          <a:xfrm>
            <a:off x="7056438" y="6492875"/>
            <a:ext cx="2057400" cy="365125"/>
          </a:xfrm>
        </p:spPr>
        <p:txBody>
          <a:bodyPr/>
          <a:lstStyle/>
          <a:p>
            <a:pPr>
              <a:defRPr/>
            </a:pPr>
            <a:r>
              <a:rPr lang="en-US" dirty="0"/>
              <a:t>28</a:t>
            </a:r>
          </a:p>
        </p:txBody>
      </p:sp>
    </p:spTree>
    <p:extLst>
      <p:ext uri="{BB962C8B-B14F-4D97-AF65-F5344CB8AC3E}">
        <p14:creationId xmlns:p14="http://schemas.microsoft.com/office/powerpoint/2010/main" val="303814507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E8D7B-B51D-4799-83C9-42B8FA33D16E}"/>
            </a:ext>
          </a:extLst>
        </p:cNvPr>
        <p:cNvGrpSpPr/>
        <p:nvPr/>
      </p:nvGrpSpPr>
      <p:grpSpPr>
        <a:xfrm>
          <a:off x="0" y="0"/>
          <a:ext cx="0" cy="0"/>
          <a:chOff x="0" y="0"/>
          <a:chExt cx="0" cy="0"/>
        </a:xfrm>
      </p:grpSpPr>
      <p:sp>
        <p:nvSpPr>
          <p:cNvPr id="245764" name="Rectangle 2">
            <a:extLst>
              <a:ext uri="{FF2B5EF4-FFF2-40B4-BE49-F238E27FC236}">
                <a16:creationId xmlns:a16="http://schemas.microsoft.com/office/drawing/2014/main" id="{46671620-EF46-3074-A33D-24A4E8E830DC}"/>
              </a:ext>
            </a:extLst>
          </p:cNvPr>
          <p:cNvSpPr>
            <a:spLocks noChangeArrowheads="1"/>
          </p:cNvSpPr>
          <p:nvPr/>
        </p:nvSpPr>
        <p:spPr bwMode="auto">
          <a:xfrm>
            <a:off x="988544" y="247613"/>
            <a:ext cx="7166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defTabSz="966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66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66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66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66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Property Damages</a:t>
            </a:r>
          </a:p>
        </p:txBody>
      </p:sp>
      <p:grpSp>
        <p:nvGrpSpPr>
          <p:cNvPr id="245765" name="Group 6">
            <a:extLst>
              <a:ext uri="{FF2B5EF4-FFF2-40B4-BE49-F238E27FC236}">
                <a16:creationId xmlns:a16="http://schemas.microsoft.com/office/drawing/2014/main" id="{EA483A98-2AAA-FB77-6E58-155B1CD12426}"/>
              </a:ext>
            </a:extLst>
          </p:cNvPr>
          <p:cNvGrpSpPr>
            <a:grpSpLocks noChangeAspect="1"/>
          </p:cNvGrpSpPr>
          <p:nvPr/>
        </p:nvGrpSpPr>
        <p:grpSpPr bwMode="auto">
          <a:xfrm>
            <a:off x="8155458" y="77789"/>
            <a:ext cx="909941" cy="854028"/>
            <a:chOff x="8288338" y="87313"/>
            <a:chExt cx="768350" cy="776287"/>
          </a:xfrm>
        </p:grpSpPr>
        <p:pic>
          <p:nvPicPr>
            <p:cNvPr id="245770" name="Picture 77" descr="LOGO 2 bl">
              <a:extLst>
                <a:ext uri="{FF2B5EF4-FFF2-40B4-BE49-F238E27FC236}">
                  <a16:creationId xmlns:a16="http://schemas.microsoft.com/office/drawing/2014/main" id="{EB2A6ABC-5746-480B-BC96-8A3F9D7CEBF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71" name="Picture 105" descr="VPP-Logo">
              <a:extLst>
                <a:ext uri="{FF2B5EF4-FFF2-40B4-BE49-F238E27FC236}">
                  <a16:creationId xmlns:a16="http://schemas.microsoft.com/office/drawing/2014/main" id="{89D92260-DF83-0EBF-4E09-1082F590C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766" name="Picture 3" descr="baselogo">
            <a:extLst>
              <a:ext uri="{FF2B5EF4-FFF2-40B4-BE49-F238E27FC236}">
                <a16:creationId xmlns:a16="http://schemas.microsoft.com/office/drawing/2014/main" id="{B6EBB2AC-8253-4E40-3DBF-453B1A74F5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6" y="51484"/>
            <a:ext cx="866137" cy="92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BA34482-C48A-3CC6-95A5-A809AD15E428}"/>
              </a:ext>
            </a:extLst>
          </p:cNvPr>
          <p:cNvSpPr txBox="1"/>
          <p:nvPr/>
        </p:nvSpPr>
        <p:spPr>
          <a:xfrm>
            <a:off x="488962" y="5525202"/>
            <a:ext cx="8166077" cy="307777"/>
          </a:xfrm>
          <a:prstGeom prst="rect">
            <a:avLst/>
          </a:prstGeom>
          <a:solidFill>
            <a:schemeClr val="accent1">
              <a:lumMod val="40000"/>
              <a:lumOff val="60000"/>
            </a:schemeClr>
          </a:solidFill>
          <a:ln w="19050">
            <a:solidFill>
              <a:schemeClr val="tx1"/>
            </a:solidFill>
          </a:ln>
        </p:spPr>
        <p:txBody>
          <a:bodyPr wrap="square">
            <a:spAutoFit/>
          </a:bodyPr>
          <a:lstStyle/>
          <a:p>
            <a:pPr lvl="0" algn="ctr" defTabSz="685800">
              <a:defRPr/>
            </a:pPr>
            <a:r>
              <a:rPr lang="en-US" sz="1400" b="1">
                <a:latin typeface="Arial" pitchFamily="34" charset="0"/>
                <a:cs typeface="Arial" pitchFamily="34" charset="0"/>
              </a:rPr>
              <a:t>LSD – GOV struck concrete top of railroad overpass while attempting to drive underneath</a:t>
            </a:r>
          </a:p>
        </p:txBody>
      </p:sp>
      <p:sp>
        <p:nvSpPr>
          <p:cNvPr id="4" name="Rectangle 2">
            <a:extLst>
              <a:ext uri="{FF2B5EF4-FFF2-40B4-BE49-F238E27FC236}">
                <a16:creationId xmlns:a16="http://schemas.microsoft.com/office/drawing/2014/main" id="{FC7F370B-A67F-1A02-844E-EBA0883CB571}"/>
              </a:ext>
            </a:extLst>
          </p:cNvPr>
          <p:cNvSpPr>
            <a:spLocks noChangeArrowheads="1"/>
          </p:cNvSpPr>
          <p:nvPr/>
        </p:nvSpPr>
        <p:spPr bwMode="auto">
          <a:xfrm>
            <a:off x="4623372" y="22201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endParaRPr lang="en-US" sz="2400">
              <a:solidFill>
                <a:srgbClr val="000099"/>
              </a:solidFill>
              <a:latin typeface="Arial" panose="020B0604020202020204" pitchFamily="34" charset="0"/>
            </a:endParaRPr>
          </a:p>
        </p:txBody>
      </p:sp>
      <p:sp>
        <p:nvSpPr>
          <p:cNvPr id="10" name="Rectangle 4">
            <a:extLst>
              <a:ext uri="{FF2B5EF4-FFF2-40B4-BE49-F238E27FC236}">
                <a16:creationId xmlns:a16="http://schemas.microsoft.com/office/drawing/2014/main" id="{000E313A-7FFE-C008-E7EB-1EA495B70D12}"/>
              </a:ext>
            </a:extLst>
          </p:cNvPr>
          <p:cNvSpPr>
            <a:spLocks noChangeArrowheads="1"/>
          </p:cNvSpPr>
          <p:nvPr/>
        </p:nvSpPr>
        <p:spPr bwMode="auto">
          <a:xfrm>
            <a:off x="4623371" y="81690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endParaRPr lang="en-US" sz="2400">
              <a:solidFill>
                <a:srgbClr val="000099"/>
              </a:solidFill>
              <a:latin typeface="Arial" panose="020B0604020202020204" pitchFamily="34" charset="0"/>
            </a:endParaRPr>
          </a:p>
        </p:txBody>
      </p:sp>
      <p:sp>
        <p:nvSpPr>
          <p:cNvPr id="15" name="TextBox 14">
            <a:extLst>
              <a:ext uri="{FF2B5EF4-FFF2-40B4-BE49-F238E27FC236}">
                <a16:creationId xmlns:a16="http://schemas.microsoft.com/office/drawing/2014/main" id="{1ED0D9AB-9A94-BD14-8D9B-19E103046FE1}"/>
              </a:ext>
            </a:extLst>
          </p:cNvPr>
          <p:cNvSpPr txBox="1"/>
          <p:nvPr/>
        </p:nvSpPr>
        <p:spPr>
          <a:xfrm>
            <a:off x="3862102" y="6046368"/>
            <a:ext cx="1419797" cy="369332"/>
          </a:xfrm>
          <a:prstGeom prst="rect">
            <a:avLst/>
          </a:prstGeom>
          <a:solidFill>
            <a:srgbClr val="FFFF00"/>
          </a:solidFill>
          <a:ln>
            <a:solidFill>
              <a:schemeClr val="tx1"/>
            </a:solidFill>
          </a:ln>
        </p:spPr>
        <p:txBody>
          <a:bodyPr wrap="square" rtlCol="0">
            <a:spAutoFit/>
          </a:bodyPr>
          <a:lstStyle/>
          <a:p>
            <a:pPr algn="ctr"/>
            <a:r>
              <a:rPr lang="en-US" b="1">
                <a:solidFill>
                  <a:schemeClr val="tx2"/>
                </a:solidFill>
                <a:latin typeface="Arial" panose="020B0604020202020204" pitchFamily="34" charset="0"/>
                <a:cs typeface="Arial" panose="020B0604020202020204" pitchFamily="34" charset="0"/>
              </a:rPr>
              <a:t>$22,000.00</a:t>
            </a:r>
          </a:p>
        </p:txBody>
      </p:sp>
      <p:sp>
        <p:nvSpPr>
          <p:cNvPr id="11" name="Slide Number Placeholder 10">
            <a:extLst>
              <a:ext uri="{FF2B5EF4-FFF2-40B4-BE49-F238E27FC236}">
                <a16:creationId xmlns:a16="http://schemas.microsoft.com/office/drawing/2014/main" id="{10CF9554-4E57-C85C-4C35-41DAFA98C0FC}"/>
              </a:ext>
            </a:extLst>
          </p:cNvPr>
          <p:cNvSpPr>
            <a:spLocks noGrp="1"/>
          </p:cNvSpPr>
          <p:nvPr>
            <p:ph type="sldNum" sz="quarter" idx="12"/>
          </p:nvPr>
        </p:nvSpPr>
        <p:spPr>
          <a:xfrm>
            <a:off x="7086600" y="6492875"/>
            <a:ext cx="2057400" cy="365125"/>
          </a:xfrm>
        </p:spPr>
        <p:txBody>
          <a:bodyPr/>
          <a:lstStyle/>
          <a:p>
            <a:pPr>
              <a:defRPr/>
            </a:pPr>
            <a:fld id="{8C828E91-8EFF-4D2A-82BD-5CDD04A333EA}" type="slidenum">
              <a:rPr lang="en-US" smtClean="0"/>
              <a:pPr>
                <a:defRPr/>
              </a:pPr>
              <a:t>29</a:t>
            </a:fld>
            <a:endParaRPr lang="en-US"/>
          </a:p>
        </p:txBody>
      </p:sp>
      <p:grpSp>
        <p:nvGrpSpPr>
          <p:cNvPr id="2" name="Group 1">
            <a:extLst>
              <a:ext uri="{FF2B5EF4-FFF2-40B4-BE49-F238E27FC236}">
                <a16:creationId xmlns:a16="http://schemas.microsoft.com/office/drawing/2014/main" id="{F5BF9FB5-F2C1-0706-98DB-A9A3A4F33B58}"/>
              </a:ext>
            </a:extLst>
          </p:cNvPr>
          <p:cNvGrpSpPr/>
          <p:nvPr/>
        </p:nvGrpSpPr>
        <p:grpSpPr>
          <a:xfrm>
            <a:off x="819495" y="1145187"/>
            <a:ext cx="7505011" cy="4212553"/>
            <a:chOff x="682767" y="1660115"/>
            <a:chExt cx="7133221" cy="3697625"/>
          </a:xfrm>
        </p:grpSpPr>
        <p:pic>
          <p:nvPicPr>
            <p:cNvPr id="3" name="Picture 2">
              <a:extLst>
                <a:ext uri="{FF2B5EF4-FFF2-40B4-BE49-F238E27FC236}">
                  <a16:creationId xmlns:a16="http://schemas.microsoft.com/office/drawing/2014/main" id="{C661F32C-8FB2-E864-B9D3-6ECA62C536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2767" y="1660115"/>
              <a:ext cx="3536584" cy="3697624"/>
            </a:xfrm>
            <a:prstGeom prst="rect">
              <a:avLst/>
            </a:prstGeom>
            <a:ln w="22225">
              <a:solidFill>
                <a:schemeClr val="tx1"/>
              </a:solidFill>
            </a:ln>
          </p:spPr>
        </p:pic>
        <p:pic>
          <p:nvPicPr>
            <p:cNvPr id="7" name="Picture 6">
              <a:extLst>
                <a:ext uri="{FF2B5EF4-FFF2-40B4-BE49-F238E27FC236}">
                  <a16:creationId xmlns:a16="http://schemas.microsoft.com/office/drawing/2014/main" id="{2FE761A6-E854-D3D9-33A1-B04B2529519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79404" y="1660116"/>
              <a:ext cx="3536584" cy="3697624"/>
            </a:xfrm>
            <a:prstGeom prst="rect">
              <a:avLst/>
            </a:prstGeom>
            <a:ln w="22225">
              <a:solidFill>
                <a:schemeClr val="tx1"/>
              </a:solidFill>
            </a:ln>
          </p:spPr>
        </p:pic>
      </p:grpSp>
    </p:spTree>
    <p:extLst>
      <p:ext uri="{BB962C8B-B14F-4D97-AF65-F5344CB8AC3E}">
        <p14:creationId xmlns:p14="http://schemas.microsoft.com/office/powerpoint/2010/main" val="143728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685800" y="819683"/>
            <a:ext cx="7772399"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b="1">
                <a:solidFill>
                  <a:schemeClr val="accent2">
                    <a:lumMod val="75000"/>
                  </a:schemeClr>
                </a:solidFill>
                <a:latin typeface="Arial" pitchFamily="34" charset="0"/>
                <a:cs typeface="Arial" pitchFamily="34" charset="0"/>
              </a:rPr>
              <a:t>GOAL: Reduce Life Safety Code Findings by 30%</a:t>
            </a:r>
            <a:endParaRPr lang="en-US">
              <a:solidFill>
                <a:schemeClr val="accent2">
                  <a:lumMod val="75000"/>
                </a:schemeClr>
              </a:solidFill>
              <a:latin typeface="Arial" pitchFamily="34" charset="0"/>
              <a:cs typeface="Arial" pitchFamily="34" charset="0"/>
            </a:endParaRPr>
          </a:p>
        </p:txBody>
      </p:sp>
      <p:sp>
        <p:nvSpPr>
          <p:cNvPr id="41987" name="TextBox 4"/>
          <p:cNvSpPr txBox="1">
            <a:spLocks noChangeArrowheads="1"/>
          </p:cNvSpPr>
          <p:nvPr/>
        </p:nvSpPr>
        <p:spPr bwMode="auto">
          <a:xfrm>
            <a:off x="250611" y="1199013"/>
            <a:ext cx="8642776" cy="2192908"/>
          </a:xfrm>
          <a:prstGeom prst="rect">
            <a:avLst/>
          </a:prstGeom>
          <a:noFill/>
          <a:ln w="9525">
            <a:noFill/>
            <a:miter lim="800000"/>
            <a:headEnd/>
            <a:tailEnd/>
          </a:ln>
        </p:spPr>
        <p:txBody>
          <a:bodyPr wrap="square">
            <a:spAutoFit/>
          </a:bodyPr>
          <a:lstStyle/>
          <a:p>
            <a:pPr fontAlgn="base">
              <a:spcBef>
                <a:spcPct val="0"/>
              </a:spcBef>
              <a:spcAft>
                <a:spcPct val="0"/>
              </a:spcAft>
            </a:pPr>
            <a:r>
              <a:rPr lang="en-US" sz="1050" b="1" u="sng">
                <a:solidFill>
                  <a:srgbClr val="000000"/>
                </a:solidFill>
                <a:latin typeface="Arial" pitchFamily="34" charset="0"/>
                <a:cs typeface="Arial" pitchFamily="34" charset="0"/>
              </a:rPr>
              <a:t>Background</a:t>
            </a:r>
            <a:r>
              <a:rPr lang="en-US" sz="1050" b="1">
                <a:solidFill>
                  <a:srgbClr val="000000"/>
                </a:solidFill>
                <a:latin typeface="Arial" pitchFamily="34" charset="0"/>
                <a:cs typeface="Arial" pitchFamily="34" charset="0"/>
              </a:rPr>
              <a:t>:  Risk Management has identified a significant increase in Life Safety Code findings, with a 23% surge in CY24 compared to CY23, accounting for over 20% of all safety findings in the past five years. Many of these hazards could have been identified and resolved by employees, highlighting a need for increased awareness and responsibility. This goal focuses on addressing these hazards by ensuring regular inspections of fire extinguishers, maintaining functional emergency/exit lights, and keeping fire exits clear. These actions aim to reduce safety risks, improve compliance, and foster a culture of safety, ultimately ensuring a safer and more efficient workplace while supporting our mission. </a:t>
            </a:r>
            <a:endParaRPr lang="en-US" sz="1050" b="1">
              <a:latin typeface="Arial" pitchFamily="34" charset="0"/>
              <a:cs typeface="Arial" pitchFamily="34" charset="0"/>
            </a:endParaRPr>
          </a:p>
          <a:p>
            <a:pPr fontAlgn="base">
              <a:spcBef>
                <a:spcPct val="0"/>
              </a:spcBef>
              <a:spcAft>
                <a:spcPct val="0"/>
              </a:spcAft>
            </a:pPr>
            <a:r>
              <a:rPr lang="en-US" sz="1050" b="1" u="sng">
                <a:latin typeface="Arial" pitchFamily="34" charset="0"/>
                <a:cs typeface="Arial" pitchFamily="34" charset="0"/>
              </a:rPr>
              <a:t>References</a:t>
            </a:r>
            <a:r>
              <a:rPr lang="en-US" sz="1050" b="1">
                <a:latin typeface="Arial" pitchFamily="34" charset="0"/>
                <a:cs typeface="Arial" pitchFamily="34" charset="0"/>
              </a:rPr>
              <a:t>:  </a:t>
            </a:r>
            <a:r>
              <a:rPr lang="en-US" sz="1050" b="1">
                <a:latin typeface="Arial" pitchFamily="34" charset="0"/>
              </a:rPr>
              <a:t>29 CFR 1910 Subpart E and NFPA 101-2024 each require compliance with established fire safety standards to preserve the safety and health of employees and protect facilities.</a:t>
            </a:r>
          </a:p>
          <a:p>
            <a:pPr fontAlgn="base">
              <a:spcBef>
                <a:spcPct val="0"/>
              </a:spcBef>
              <a:spcAft>
                <a:spcPct val="0"/>
              </a:spcAft>
            </a:pPr>
            <a:r>
              <a:rPr lang="en-US" sz="1050" b="1" u="sng">
                <a:solidFill>
                  <a:srgbClr val="000000"/>
                </a:solidFill>
                <a:latin typeface="Arial" pitchFamily="34" charset="0"/>
                <a:cs typeface="Arial" pitchFamily="34" charset="0"/>
              </a:rPr>
              <a:t>Goal</a:t>
            </a:r>
            <a:r>
              <a:rPr lang="en-US" sz="1050" b="1">
                <a:solidFill>
                  <a:srgbClr val="000000"/>
                </a:solidFill>
                <a:latin typeface="Arial" pitchFamily="34" charset="0"/>
                <a:cs typeface="Arial" pitchFamily="34" charset="0"/>
              </a:rPr>
              <a:t>:  </a:t>
            </a:r>
            <a:r>
              <a:rPr lang="en-US" sz="1050" b="1">
                <a:latin typeface="Arial" pitchFamily="34" charset="0"/>
              </a:rPr>
              <a:t>Reduce Life Safety Code hazards by 30%, with no more than 25 findings total during CY25, as tracked in </a:t>
            </a:r>
          </a:p>
          <a:p>
            <a:pPr fontAlgn="base">
              <a:spcBef>
                <a:spcPct val="0"/>
              </a:spcBef>
              <a:spcAft>
                <a:spcPct val="0"/>
              </a:spcAft>
            </a:pPr>
            <a:r>
              <a:rPr lang="en-US" sz="1050" b="1" u="sng">
                <a:latin typeface="Arial" pitchFamily="34" charset="0"/>
                <a:cs typeface="Arial" pitchFamily="34" charset="0"/>
              </a:rPr>
              <a:t>Target Date</a:t>
            </a:r>
            <a:r>
              <a:rPr lang="en-US" sz="1050" b="1">
                <a:latin typeface="Arial" pitchFamily="34" charset="0"/>
                <a:cs typeface="Arial" pitchFamily="34" charset="0"/>
              </a:rPr>
              <a:t>:  30 June 2025</a:t>
            </a:r>
          </a:p>
          <a:p>
            <a:pPr fontAlgn="base">
              <a:spcBef>
                <a:spcPct val="0"/>
              </a:spcBef>
              <a:spcAft>
                <a:spcPct val="0"/>
              </a:spcAft>
            </a:pPr>
            <a:r>
              <a:rPr lang="en-US" sz="1050" b="1" u="sng">
                <a:latin typeface="Arial" pitchFamily="34" charset="0"/>
                <a:cs typeface="Arial" pitchFamily="34" charset="0"/>
              </a:rPr>
              <a:t>Goal Leader</a:t>
            </a:r>
            <a:r>
              <a:rPr lang="en-US" sz="1050" b="1">
                <a:latin typeface="Arial" pitchFamily="34" charset="0"/>
                <a:cs typeface="Arial" pitchFamily="34" charset="0"/>
              </a:rPr>
              <a:t>:  Division Directors, Special Staff and HQ Company Commander</a:t>
            </a:r>
          </a:p>
          <a:p>
            <a:pPr fontAlgn="base">
              <a:spcBef>
                <a:spcPct val="0"/>
              </a:spcBef>
              <a:spcAft>
                <a:spcPct val="0"/>
              </a:spcAft>
            </a:pPr>
            <a:r>
              <a:rPr lang="en-US" sz="1050" b="1" u="sng">
                <a:latin typeface="Arial" pitchFamily="34" charset="0"/>
                <a:cs typeface="Arial" pitchFamily="34" charset="0"/>
              </a:rPr>
              <a:t>Goal Progress Reporting</a:t>
            </a:r>
            <a:r>
              <a:rPr lang="en-US" sz="1050" b="1">
                <a:latin typeface="Arial" pitchFamily="34" charset="0"/>
                <a:cs typeface="Arial" pitchFamily="34" charset="0"/>
              </a:rPr>
              <a:t>:  Division Directors and HQ Company Commander will brief the progress of this goal at the Commanding Officer’s Quarterly Safety Council.</a:t>
            </a:r>
          </a:p>
        </p:txBody>
      </p:sp>
      <p:graphicFrame>
        <p:nvGraphicFramePr>
          <p:cNvPr id="6" name="Table 5"/>
          <p:cNvGraphicFramePr>
            <a:graphicFrameLocks noGrp="1"/>
          </p:cNvGraphicFramePr>
          <p:nvPr/>
        </p:nvGraphicFramePr>
        <p:xfrm>
          <a:off x="250611" y="3352800"/>
          <a:ext cx="8642776" cy="2621280"/>
        </p:xfrm>
        <a:graphic>
          <a:graphicData uri="http://schemas.openxmlformats.org/drawingml/2006/table">
            <a:tbl>
              <a:tblPr>
                <a:tableStyleId>{5C22544A-7EE6-4342-B048-85BDC9FD1C3A}</a:tableStyleId>
              </a:tblPr>
              <a:tblGrid>
                <a:gridCol w="440079">
                  <a:extLst>
                    <a:ext uri="{9D8B030D-6E8A-4147-A177-3AD203B41FA5}">
                      <a16:colId xmlns:a16="http://schemas.microsoft.com/office/drawing/2014/main" val="20000"/>
                    </a:ext>
                  </a:extLst>
                </a:gridCol>
                <a:gridCol w="5189743">
                  <a:extLst>
                    <a:ext uri="{9D8B030D-6E8A-4147-A177-3AD203B41FA5}">
                      <a16:colId xmlns:a16="http://schemas.microsoft.com/office/drawing/2014/main" val="20001"/>
                    </a:ext>
                  </a:extLst>
                </a:gridCol>
                <a:gridCol w="1577715">
                  <a:extLst>
                    <a:ext uri="{9D8B030D-6E8A-4147-A177-3AD203B41FA5}">
                      <a16:colId xmlns:a16="http://schemas.microsoft.com/office/drawing/2014/main" val="20002"/>
                    </a:ext>
                  </a:extLst>
                </a:gridCol>
                <a:gridCol w="1435239">
                  <a:extLst>
                    <a:ext uri="{9D8B030D-6E8A-4147-A177-3AD203B41FA5}">
                      <a16:colId xmlns:a16="http://schemas.microsoft.com/office/drawing/2014/main" val="20003"/>
                    </a:ext>
                  </a:extLst>
                </a:gridCol>
              </a:tblGrid>
              <a:tr h="267940">
                <a:tc>
                  <a:txBody>
                    <a:bodyPr/>
                    <a:lstStyle/>
                    <a:p>
                      <a:pPr algn="ctr"/>
                      <a:endParaRPr lang="en-US" sz="12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kern="1200" baseline="0">
                          <a:solidFill>
                            <a:schemeClr val="tx1"/>
                          </a:solidFill>
                          <a:latin typeface="Arial" pitchFamily="34" charset="0"/>
                          <a:ea typeface="+mn-ea"/>
                          <a:cs typeface="Arial" pitchFamily="34" charset="0"/>
                        </a:rPr>
                        <a:t>Objective</a:t>
                      </a:r>
                      <a:endParaRPr lang="en-US" sz="12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35881">
                <a:tc>
                  <a:txBody>
                    <a:bodyPr/>
                    <a:lstStyle/>
                    <a:p>
                      <a:pPr algn="ctr"/>
                      <a:r>
                        <a:rPr lang="en-US" sz="120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Division Directors will formally appoint Fire Wardens in writing for each work area, shop, or facility under their responsibility.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28 February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1"/>
                  </a:ext>
                </a:extLst>
              </a:tr>
              <a:tr h="535881">
                <a:tc>
                  <a:txBody>
                    <a:bodyPr/>
                    <a:lstStyle/>
                    <a:p>
                      <a:pPr algn="ctr"/>
                      <a:r>
                        <a:rPr lang="en-US" sz="120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fire wardens complete initial or refresher training through MCLBA’s Fire Prevention section, equipping them with the knowledge and skills necessary to conduct fire safety inspections effectively.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31 March </a:t>
                      </a:r>
                      <a:r>
                        <a:rPr lang="en-US" sz="1000" baseline="0">
                          <a:solidFill>
                            <a:schemeClr val="tx1"/>
                          </a:solidFill>
                          <a:latin typeface="Arial" pitchFamily="34" charset="0"/>
                          <a:cs typeface="Arial" pitchFamily="34" charset="0"/>
                        </a:rPr>
                        <a:t>2025</a:t>
                      </a:r>
                      <a:endParaRPr lang="en-US" sz="10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2"/>
                  </a:ext>
                </a:extLst>
              </a:tr>
              <a:tr h="535881">
                <a:tc>
                  <a:txBody>
                    <a:bodyPr/>
                    <a:lstStyle/>
                    <a:p>
                      <a:pPr algn="ctr"/>
                      <a:r>
                        <a:rPr lang="en-US" sz="120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90% of the workforce completes the Fire Prevention and Portable Fire Extinguisher Training and Education (1024) module in ESAMS.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1 April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3"/>
                  </a:ext>
                </a:extLst>
              </a:tr>
              <a:tr h="684737">
                <a:tc>
                  <a:txBody>
                    <a:bodyPr/>
                    <a:lstStyle/>
                    <a:p>
                      <a:pPr algn="ctr"/>
                      <a:r>
                        <a:rPr lang="en-US" sz="120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Division Directors will ensure that every employee participates in at least one documented safety and occupational health inspection of their work areas, with a specific focus on identifying Life Safety Code hazards such as uninspected fire extinguishers, non-working emergency/exit lights, and blocked fire exits.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cs typeface="Arial" pitchFamily="34" charset="0"/>
                        </a:rPr>
                        <a:t>Division Directors, Special Staff and HQ Company Commander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Arial" pitchFamily="34" charset="0"/>
                          <a:cs typeface="Arial" pitchFamily="34" charset="0"/>
                        </a:rPr>
                        <a:t>30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2527489440"/>
                  </a:ext>
                </a:extLst>
              </a:tr>
            </a:tbl>
          </a:graphicData>
        </a:graphic>
      </p:graphicFrame>
      <p:graphicFrame>
        <p:nvGraphicFramePr>
          <p:cNvPr id="7" name="Table 6"/>
          <p:cNvGraphicFramePr>
            <a:graphicFrameLocks noGrp="1"/>
          </p:cNvGraphicFramePr>
          <p:nvPr/>
        </p:nvGraphicFramePr>
        <p:xfrm>
          <a:off x="250611" y="6019800"/>
          <a:ext cx="3080949" cy="777240"/>
        </p:xfrm>
        <a:graphic>
          <a:graphicData uri="http://schemas.openxmlformats.org/drawingml/2006/table">
            <a:tbl>
              <a:tblPr firstRow="1" bandRow="1">
                <a:tableStyleId>{5C22544A-7EE6-4342-B048-85BDC9FD1C3A}</a:tableStyleId>
              </a:tblPr>
              <a:tblGrid>
                <a:gridCol w="1026983">
                  <a:extLst>
                    <a:ext uri="{9D8B030D-6E8A-4147-A177-3AD203B41FA5}">
                      <a16:colId xmlns:a16="http://schemas.microsoft.com/office/drawing/2014/main" val="20000"/>
                    </a:ext>
                  </a:extLst>
                </a:gridCol>
                <a:gridCol w="1026983">
                  <a:extLst>
                    <a:ext uri="{9D8B030D-6E8A-4147-A177-3AD203B41FA5}">
                      <a16:colId xmlns:a16="http://schemas.microsoft.com/office/drawing/2014/main" val="20001"/>
                    </a:ext>
                  </a:extLst>
                </a:gridCol>
                <a:gridCol w="1026983">
                  <a:extLst>
                    <a:ext uri="{9D8B030D-6E8A-4147-A177-3AD203B41FA5}">
                      <a16:colId xmlns:a16="http://schemas.microsoft.com/office/drawing/2014/main" val="20002"/>
                    </a:ext>
                  </a:extLst>
                </a:gridCol>
              </a:tblGrid>
              <a:tr h="238819">
                <a:tc gridSpan="3">
                  <a:txBody>
                    <a:bodyPr/>
                    <a:lstStyle/>
                    <a:p>
                      <a:pPr algn="ctr"/>
                      <a:r>
                        <a:rPr lang="en-US" sz="1050">
                          <a:solidFill>
                            <a:schemeClr val="tx1"/>
                          </a:solidFill>
                          <a:latin typeface="Arial" pitchFamily="34" charset="0"/>
                          <a:cs typeface="Arial" pitchFamily="34" charset="0"/>
                        </a:rPr>
                        <a:t>Assessment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8819">
                <a:tc>
                  <a:txBody>
                    <a:bodyPr/>
                    <a:lstStyle/>
                    <a:p>
                      <a:pPr algn="ctr"/>
                      <a:r>
                        <a:rPr lang="en-US" sz="1050">
                          <a:solidFill>
                            <a:schemeClr val="tx1"/>
                          </a:solidFill>
                          <a:latin typeface="Arial" pitchFamily="34" charset="0"/>
                          <a:cs typeface="Arial" pitchFamily="34" charset="0"/>
                        </a:rPr>
                        <a:t>No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a:solidFill>
                            <a:schemeClr val="tx1"/>
                          </a:solidFill>
                          <a:latin typeface="Arial" pitchFamily="34" charset="0"/>
                          <a:cs typeface="Arial" pitchFamily="34" charset="0"/>
                        </a:rPr>
                        <a:t>In-Progress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a:solidFill>
                            <a:schemeClr val="tx1"/>
                          </a:solidFill>
                          <a:latin typeface="Arial" pitchFamily="34" charset="0"/>
                          <a:cs typeface="Arial" pitchFamily="34" charset="0"/>
                        </a:rPr>
                        <a:t>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7105">
                <a:tc>
                  <a:txBody>
                    <a:bodyPr/>
                    <a:lstStyle/>
                    <a:p>
                      <a:endParaRPr lang="en-US" sz="12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2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2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0002"/>
                  </a:ext>
                </a:extLst>
              </a:tr>
            </a:tbl>
          </a:graphicData>
        </a:graphic>
      </p:graphicFrame>
      <p:sp>
        <p:nvSpPr>
          <p:cNvPr id="42032" name="Text Box 8"/>
          <p:cNvSpPr txBox="1">
            <a:spLocks noChangeArrowheads="1"/>
          </p:cNvSpPr>
          <p:nvPr/>
        </p:nvSpPr>
        <p:spPr bwMode="auto">
          <a:xfrm>
            <a:off x="1306511" y="7144"/>
            <a:ext cx="6550025" cy="830997"/>
          </a:xfrm>
          <a:prstGeom prst="rect">
            <a:avLst/>
          </a:prstGeom>
          <a:noFill/>
          <a:ln w="9525">
            <a:noFill/>
            <a:miter lim="800000"/>
            <a:headEnd/>
            <a:tailEnd/>
          </a:ln>
        </p:spPr>
        <p:txBody>
          <a:bodyPr>
            <a:spAutoFit/>
          </a:bodyPr>
          <a:lstStyle/>
          <a:p>
            <a:pPr algn="ctr" fontAlgn="base">
              <a:spcBef>
                <a:spcPct val="50000"/>
              </a:spcBef>
              <a:spcAft>
                <a:spcPct val="0"/>
              </a:spcAft>
            </a:pPr>
            <a:r>
              <a:rPr lang="en-US" sz="2400" b="1">
                <a:solidFill>
                  <a:srgbClr val="0000FF"/>
                </a:solidFill>
                <a:latin typeface="Arial" pitchFamily="34" charset="0"/>
              </a:rPr>
              <a:t>CY25 Command Safety Program Goal</a:t>
            </a:r>
            <a:br>
              <a:rPr lang="en-US" sz="2400" b="1">
                <a:solidFill>
                  <a:srgbClr val="0000FF"/>
                </a:solidFill>
                <a:latin typeface="Arial" pitchFamily="34" charset="0"/>
                <a:cs typeface="Arial" pitchFamily="34" charset="0"/>
              </a:rPr>
            </a:br>
            <a:r>
              <a:rPr lang="en-US" sz="2400" b="1">
                <a:solidFill>
                  <a:srgbClr val="0000FF"/>
                </a:solidFill>
                <a:latin typeface="Arial" pitchFamily="34" charset="0"/>
                <a:cs typeface="Arial" pitchFamily="34" charset="0"/>
              </a:rPr>
              <a:t> MCLB Albany</a:t>
            </a:r>
          </a:p>
        </p:txBody>
      </p:sp>
      <p:pic>
        <p:nvPicPr>
          <p:cNvPr id="42034" name="Picture 13" descr="baselogo"/>
          <p:cNvPicPr>
            <a:picLocks noChangeAspect="1" noChangeArrowheads="1"/>
          </p:cNvPicPr>
          <p:nvPr/>
        </p:nvPicPr>
        <p:blipFill>
          <a:blip r:embed="rId2" cstate="print"/>
          <a:srcRect/>
          <a:stretch>
            <a:fillRect/>
          </a:stretch>
        </p:blipFill>
        <p:spPr bwMode="auto">
          <a:xfrm>
            <a:off x="88897" y="7144"/>
            <a:ext cx="785812" cy="793750"/>
          </a:xfrm>
          <a:prstGeom prst="rect">
            <a:avLst/>
          </a:prstGeom>
          <a:noFill/>
          <a:ln w="9525">
            <a:noFill/>
            <a:miter lim="800000"/>
            <a:headEnd/>
            <a:tailEnd/>
          </a:ln>
        </p:spPr>
      </p:pic>
      <p:sp>
        <p:nvSpPr>
          <p:cNvPr id="8" name="Slide Number Placeholder 7"/>
          <p:cNvSpPr>
            <a:spLocks noGrp="1"/>
          </p:cNvSpPr>
          <p:nvPr>
            <p:ph type="sldNum" sz="quarter" idx="12"/>
          </p:nvPr>
        </p:nvSpPr>
        <p:spPr>
          <a:xfrm>
            <a:off x="7151688" y="6515913"/>
            <a:ext cx="1905000" cy="457200"/>
          </a:xfrm>
        </p:spPr>
        <p:txBody>
          <a:bodyPr/>
          <a:lstStyle/>
          <a:p>
            <a:pPr>
              <a:defRPr/>
            </a:pPr>
            <a:fld id="{D55A5138-1860-4BAF-88AF-A7DB669DDA71}" type="slidenum">
              <a:rPr lang="en-US" smtClean="0">
                <a:solidFill>
                  <a:srgbClr val="000000"/>
                </a:solidFill>
              </a:rPr>
              <a:pPr>
                <a:defRPr/>
              </a:pPr>
              <a:t>3</a:t>
            </a:fld>
            <a:endParaRPr lang="en-US">
              <a:solidFill>
                <a:srgbClr val="000000"/>
              </a:solidFill>
            </a:endParaRPr>
          </a:p>
        </p:txBody>
      </p:sp>
      <p:pic>
        <p:nvPicPr>
          <p:cNvPr id="1026" name="Picture 2">
            <a:extLst>
              <a:ext uri="{FF2B5EF4-FFF2-40B4-BE49-F238E27FC236}">
                <a16:creationId xmlns:a16="http://schemas.microsoft.com/office/drawing/2014/main" id="{4750886E-E8F9-3D51-1A6A-C1350AA3C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1" y="6070002"/>
            <a:ext cx="1036246" cy="719989"/>
          </a:xfrm>
          <a:prstGeom prst="rect">
            <a:avLst/>
          </a:prstGeom>
          <a:noFill/>
          <a:extLst>
            <a:ext uri="{909E8E84-426E-40DD-AFC4-6F175D3DCCD1}">
              <a14:hiddenFill xmlns:a14="http://schemas.microsoft.com/office/drawing/2010/main">
                <a:solidFill>
                  <a:srgbClr val="FFFFFF"/>
                </a:solidFill>
              </a14:hiddenFill>
            </a:ext>
          </a:extLst>
        </p:spPr>
      </p:pic>
      <p:grpSp>
        <p:nvGrpSpPr>
          <p:cNvPr id="42031" name="Group 9"/>
          <p:cNvGrpSpPr>
            <a:grpSpLocks/>
          </p:cNvGrpSpPr>
          <p:nvPr/>
        </p:nvGrpSpPr>
        <p:grpSpPr bwMode="auto">
          <a:xfrm>
            <a:off x="8288338" y="60297"/>
            <a:ext cx="745724" cy="723241"/>
            <a:chOff x="8288338" y="87313"/>
            <a:chExt cx="768350" cy="776287"/>
          </a:xfrm>
        </p:grpSpPr>
        <p:pic>
          <p:nvPicPr>
            <p:cNvPr id="42035" name="Picture 77" descr="LOGO 2 bl"/>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288338" y="87313"/>
              <a:ext cx="768350" cy="776287"/>
            </a:xfrm>
            <a:prstGeom prst="rect">
              <a:avLst/>
            </a:prstGeom>
            <a:noFill/>
            <a:ln w="9525">
              <a:noFill/>
              <a:miter lim="800000"/>
              <a:headEnd/>
              <a:tailEnd/>
            </a:ln>
          </p:spPr>
        </p:pic>
        <p:pic>
          <p:nvPicPr>
            <p:cNvPr id="42036" name="Picture 105" descr="VPP-Log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429625" y="295275"/>
              <a:ext cx="519586" cy="336550"/>
            </a:xfrm>
            <a:prstGeom prst="rect">
              <a:avLst/>
            </a:prstGeom>
            <a:noFill/>
            <a:ln w="9525">
              <a:noFill/>
              <a:miter lim="800000"/>
              <a:headEnd/>
              <a:tailEnd/>
            </a:ln>
          </p:spPr>
        </p:pic>
      </p:grpSp>
      <p:sp>
        <p:nvSpPr>
          <p:cNvPr id="2" name="TextBox 1">
            <a:extLst>
              <a:ext uri="{FF2B5EF4-FFF2-40B4-BE49-F238E27FC236}">
                <a16:creationId xmlns:a16="http://schemas.microsoft.com/office/drawing/2014/main" id="{292B2453-2349-88C6-869E-05D18FFA19DA}"/>
              </a:ext>
            </a:extLst>
          </p:cNvPr>
          <p:cNvSpPr txBox="1"/>
          <p:nvPr/>
        </p:nvSpPr>
        <p:spPr>
          <a:xfrm>
            <a:off x="7356102" y="2420134"/>
            <a:ext cx="914400" cy="338554"/>
          </a:xfrm>
          <a:prstGeom prst="rect">
            <a:avLst/>
          </a:prstGeom>
          <a:solidFill>
            <a:srgbClr val="FF0000"/>
          </a:solidFill>
          <a:ln>
            <a:noFill/>
          </a:ln>
        </p:spPr>
        <p:txBody>
          <a:bodyPr wrap="square" rtlCol="0">
            <a:spAutoFit/>
          </a:bodyPr>
          <a:lstStyle/>
          <a:p>
            <a:r>
              <a:rPr lang="en-US" sz="1600">
                <a:solidFill>
                  <a:srgbClr val="FFFF00"/>
                </a:solidFill>
              </a:rPr>
              <a:t>RMI-SIR</a:t>
            </a:r>
          </a:p>
        </p:txBody>
      </p:sp>
      <p:sp>
        <p:nvSpPr>
          <p:cNvPr id="3" name="TextBox 2">
            <a:extLst>
              <a:ext uri="{FF2B5EF4-FFF2-40B4-BE49-F238E27FC236}">
                <a16:creationId xmlns:a16="http://schemas.microsoft.com/office/drawing/2014/main" id="{7EE69A69-C7AA-6C0A-D210-929E50F6AA87}"/>
              </a:ext>
            </a:extLst>
          </p:cNvPr>
          <p:cNvSpPr txBox="1"/>
          <p:nvPr/>
        </p:nvSpPr>
        <p:spPr>
          <a:xfrm rot="19874782">
            <a:off x="242858" y="2971915"/>
            <a:ext cx="8594154" cy="584775"/>
          </a:xfrm>
          <a:prstGeom prst="rect">
            <a:avLst/>
          </a:prstGeom>
          <a:solidFill>
            <a:srgbClr val="00CC00"/>
          </a:solidFill>
          <a:ln w="28575">
            <a:solidFill>
              <a:schemeClr val="tx1"/>
            </a:solidFill>
          </a:ln>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Completed</a:t>
            </a:r>
          </a:p>
        </p:txBody>
      </p:sp>
    </p:spTree>
    <p:extLst>
      <p:ext uri="{BB962C8B-B14F-4D97-AF65-F5344CB8AC3E}">
        <p14:creationId xmlns:p14="http://schemas.microsoft.com/office/powerpoint/2010/main" val="42591045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D8617-79F9-BF13-17C2-23D597D6D61D}"/>
            </a:ext>
          </a:extLst>
        </p:cNvPr>
        <p:cNvGrpSpPr/>
        <p:nvPr/>
      </p:nvGrpSpPr>
      <p:grpSpPr>
        <a:xfrm>
          <a:off x="0" y="0"/>
          <a:ext cx="0" cy="0"/>
          <a:chOff x="0" y="0"/>
          <a:chExt cx="0" cy="0"/>
        </a:xfrm>
      </p:grpSpPr>
      <p:sp>
        <p:nvSpPr>
          <p:cNvPr id="245764" name="Rectangle 2">
            <a:extLst>
              <a:ext uri="{FF2B5EF4-FFF2-40B4-BE49-F238E27FC236}">
                <a16:creationId xmlns:a16="http://schemas.microsoft.com/office/drawing/2014/main" id="{BC488DFA-F85E-1AC5-5C6E-FDF362A9EEC0}"/>
              </a:ext>
            </a:extLst>
          </p:cNvPr>
          <p:cNvSpPr>
            <a:spLocks noChangeArrowheads="1"/>
          </p:cNvSpPr>
          <p:nvPr/>
        </p:nvSpPr>
        <p:spPr bwMode="auto">
          <a:xfrm>
            <a:off x="988544" y="247613"/>
            <a:ext cx="7166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defTabSz="966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66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66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66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66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Property Damages</a:t>
            </a:r>
          </a:p>
        </p:txBody>
      </p:sp>
      <p:grpSp>
        <p:nvGrpSpPr>
          <p:cNvPr id="245765" name="Group 6">
            <a:extLst>
              <a:ext uri="{FF2B5EF4-FFF2-40B4-BE49-F238E27FC236}">
                <a16:creationId xmlns:a16="http://schemas.microsoft.com/office/drawing/2014/main" id="{BBCBD848-0B85-17E4-1D3D-3248FBBCDE48}"/>
              </a:ext>
            </a:extLst>
          </p:cNvPr>
          <p:cNvGrpSpPr>
            <a:grpSpLocks noChangeAspect="1"/>
          </p:cNvGrpSpPr>
          <p:nvPr/>
        </p:nvGrpSpPr>
        <p:grpSpPr bwMode="auto">
          <a:xfrm>
            <a:off x="8155458" y="77789"/>
            <a:ext cx="909941" cy="854028"/>
            <a:chOff x="8288338" y="87313"/>
            <a:chExt cx="768350" cy="776287"/>
          </a:xfrm>
        </p:grpSpPr>
        <p:pic>
          <p:nvPicPr>
            <p:cNvPr id="245770" name="Picture 77" descr="LOGO 2 bl">
              <a:extLst>
                <a:ext uri="{FF2B5EF4-FFF2-40B4-BE49-F238E27FC236}">
                  <a16:creationId xmlns:a16="http://schemas.microsoft.com/office/drawing/2014/main" id="{D7D5E079-D60B-FC04-B1D8-E9B71690CB62}"/>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71" name="Picture 105" descr="VPP-Logo">
              <a:extLst>
                <a:ext uri="{FF2B5EF4-FFF2-40B4-BE49-F238E27FC236}">
                  <a16:creationId xmlns:a16="http://schemas.microsoft.com/office/drawing/2014/main" id="{F3EFBFC4-60A1-7867-36D4-7BBA0024660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766" name="Picture 3" descr="baselogo">
            <a:extLst>
              <a:ext uri="{FF2B5EF4-FFF2-40B4-BE49-F238E27FC236}">
                <a16:creationId xmlns:a16="http://schemas.microsoft.com/office/drawing/2014/main" id="{2B7D4B28-6A5C-F82F-B74A-FF4D7BEDBF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6" y="51484"/>
            <a:ext cx="866137" cy="92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4ABA94D-8740-A3F6-0044-0C2255651CC6}"/>
              </a:ext>
            </a:extLst>
          </p:cNvPr>
          <p:cNvSpPr txBox="1"/>
          <p:nvPr/>
        </p:nvSpPr>
        <p:spPr>
          <a:xfrm>
            <a:off x="730353" y="5444600"/>
            <a:ext cx="7683294" cy="307777"/>
          </a:xfrm>
          <a:prstGeom prst="rect">
            <a:avLst/>
          </a:prstGeom>
          <a:solidFill>
            <a:schemeClr val="accent1">
              <a:lumMod val="40000"/>
              <a:lumOff val="60000"/>
            </a:schemeClr>
          </a:solidFill>
          <a:ln w="19050">
            <a:solidFill>
              <a:schemeClr val="tx1"/>
            </a:solidFill>
          </a:ln>
        </p:spPr>
        <p:txBody>
          <a:bodyPr wrap="square">
            <a:spAutoFit/>
          </a:bodyPr>
          <a:lstStyle/>
          <a:p>
            <a:pPr lvl="0" algn="ctr" defTabSz="685800">
              <a:defRPr/>
            </a:pPr>
            <a:r>
              <a:rPr lang="en-US" sz="1400" b="1">
                <a:latin typeface="Arial" pitchFamily="34" charset="0"/>
                <a:cs typeface="Arial" pitchFamily="34" charset="0"/>
              </a:rPr>
              <a:t>MCFD – GOV struck wall of bay door while attempting to back vehicle into bay </a:t>
            </a:r>
          </a:p>
        </p:txBody>
      </p:sp>
      <p:sp>
        <p:nvSpPr>
          <p:cNvPr id="4" name="Rectangle 2">
            <a:extLst>
              <a:ext uri="{FF2B5EF4-FFF2-40B4-BE49-F238E27FC236}">
                <a16:creationId xmlns:a16="http://schemas.microsoft.com/office/drawing/2014/main" id="{DE78DC96-66EA-4281-BA7B-5E8B84D2A7B0}"/>
              </a:ext>
            </a:extLst>
          </p:cNvPr>
          <p:cNvSpPr>
            <a:spLocks noChangeArrowheads="1"/>
          </p:cNvSpPr>
          <p:nvPr/>
        </p:nvSpPr>
        <p:spPr bwMode="auto">
          <a:xfrm>
            <a:off x="4623372" y="22201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endParaRPr lang="en-US" sz="2400">
              <a:solidFill>
                <a:srgbClr val="000099"/>
              </a:solidFill>
              <a:latin typeface="Arial" panose="020B0604020202020204" pitchFamily="34" charset="0"/>
            </a:endParaRPr>
          </a:p>
        </p:txBody>
      </p:sp>
      <p:sp>
        <p:nvSpPr>
          <p:cNvPr id="10" name="Rectangle 4">
            <a:extLst>
              <a:ext uri="{FF2B5EF4-FFF2-40B4-BE49-F238E27FC236}">
                <a16:creationId xmlns:a16="http://schemas.microsoft.com/office/drawing/2014/main" id="{CA55C331-BC88-0195-5F76-493D91DBE0F7}"/>
              </a:ext>
            </a:extLst>
          </p:cNvPr>
          <p:cNvSpPr>
            <a:spLocks noChangeArrowheads="1"/>
          </p:cNvSpPr>
          <p:nvPr/>
        </p:nvSpPr>
        <p:spPr bwMode="auto">
          <a:xfrm>
            <a:off x="4623371" y="81690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endParaRPr lang="en-US" sz="2400">
              <a:solidFill>
                <a:srgbClr val="000099"/>
              </a:solidFill>
              <a:latin typeface="Arial" panose="020B0604020202020204" pitchFamily="34" charset="0"/>
            </a:endParaRPr>
          </a:p>
        </p:txBody>
      </p:sp>
      <p:sp>
        <p:nvSpPr>
          <p:cNvPr id="15" name="TextBox 14">
            <a:extLst>
              <a:ext uri="{FF2B5EF4-FFF2-40B4-BE49-F238E27FC236}">
                <a16:creationId xmlns:a16="http://schemas.microsoft.com/office/drawing/2014/main" id="{91320370-27E6-8CB9-10EC-AC8DC8D26DEF}"/>
              </a:ext>
            </a:extLst>
          </p:cNvPr>
          <p:cNvSpPr txBox="1"/>
          <p:nvPr/>
        </p:nvSpPr>
        <p:spPr>
          <a:xfrm>
            <a:off x="3886753" y="5944609"/>
            <a:ext cx="1370495" cy="369332"/>
          </a:xfrm>
          <a:prstGeom prst="rect">
            <a:avLst/>
          </a:prstGeom>
          <a:solidFill>
            <a:srgbClr val="FFFF00"/>
          </a:solidFill>
          <a:ln>
            <a:solidFill>
              <a:schemeClr val="tx1"/>
            </a:solidFill>
          </a:ln>
        </p:spPr>
        <p:txBody>
          <a:bodyPr wrap="square" rtlCol="0">
            <a:spAutoFit/>
          </a:bodyPr>
          <a:lstStyle/>
          <a:p>
            <a:pPr algn="ctr"/>
            <a:r>
              <a:rPr lang="en-US" b="1">
                <a:solidFill>
                  <a:schemeClr val="tx2"/>
                </a:solidFill>
                <a:latin typeface="Arial" panose="020B0604020202020204" pitchFamily="34" charset="0"/>
                <a:cs typeface="Arial" panose="020B0604020202020204" pitchFamily="34" charset="0"/>
              </a:rPr>
              <a:t>$100.00</a:t>
            </a:r>
          </a:p>
        </p:txBody>
      </p:sp>
      <p:sp>
        <p:nvSpPr>
          <p:cNvPr id="11" name="Slide Number Placeholder 10">
            <a:extLst>
              <a:ext uri="{FF2B5EF4-FFF2-40B4-BE49-F238E27FC236}">
                <a16:creationId xmlns:a16="http://schemas.microsoft.com/office/drawing/2014/main" id="{A0A0D4A0-68E4-D9DB-60AD-8FAC2535AD27}"/>
              </a:ext>
            </a:extLst>
          </p:cNvPr>
          <p:cNvSpPr>
            <a:spLocks noGrp="1"/>
          </p:cNvSpPr>
          <p:nvPr>
            <p:ph type="sldNum" sz="quarter" idx="12"/>
          </p:nvPr>
        </p:nvSpPr>
        <p:spPr>
          <a:xfrm>
            <a:off x="7086600" y="6492875"/>
            <a:ext cx="2057400" cy="365125"/>
          </a:xfrm>
        </p:spPr>
        <p:txBody>
          <a:bodyPr/>
          <a:lstStyle/>
          <a:p>
            <a:pPr>
              <a:defRPr/>
            </a:pPr>
            <a:fld id="{8C828E91-8EFF-4D2A-82BD-5CDD04A333EA}" type="slidenum">
              <a:rPr lang="en-US" smtClean="0"/>
              <a:pPr>
                <a:defRPr/>
              </a:pPr>
              <a:t>30</a:t>
            </a:fld>
            <a:endParaRPr lang="en-US"/>
          </a:p>
        </p:txBody>
      </p:sp>
      <p:grpSp>
        <p:nvGrpSpPr>
          <p:cNvPr id="3" name="Group 2">
            <a:extLst>
              <a:ext uri="{FF2B5EF4-FFF2-40B4-BE49-F238E27FC236}">
                <a16:creationId xmlns:a16="http://schemas.microsoft.com/office/drawing/2014/main" id="{CF023B9A-28A8-EEEC-6B54-E95207739B37}"/>
              </a:ext>
            </a:extLst>
          </p:cNvPr>
          <p:cNvGrpSpPr/>
          <p:nvPr/>
        </p:nvGrpSpPr>
        <p:grpSpPr>
          <a:xfrm>
            <a:off x="597214" y="1160605"/>
            <a:ext cx="7949572" cy="4036681"/>
            <a:chOff x="988544" y="2375946"/>
            <a:chExt cx="6648514" cy="2821340"/>
          </a:xfrm>
        </p:grpSpPr>
        <p:pic>
          <p:nvPicPr>
            <p:cNvPr id="2" name="Picture 1">
              <a:extLst>
                <a:ext uri="{FF2B5EF4-FFF2-40B4-BE49-F238E27FC236}">
                  <a16:creationId xmlns:a16="http://schemas.microsoft.com/office/drawing/2014/main" id="{84CA2624-FC7A-6A14-187F-D407271C424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544" y="2375946"/>
              <a:ext cx="3279383" cy="2814231"/>
            </a:xfrm>
            <a:prstGeom prst="rect">
              <a:avLst/>
            </a:prstGeom>
            <a:noFill/>
            <a:ln w="22225">
              <a:solidFill>
                <a:schemeClr val="tx1"/>
              </a:solidFill>
            </a:ln>
          </p:spPr>
        </p:pic>
        <p:pic>
          <p:nvPicPr>
            <p:cNvPr id="5" name="Picture 4">
              <a:extLst>
                <a:ext uri="{FF2B5EF4-FFF2-40B4-BE49-F238E27FC236}">
                  <a16:creationId xmlns:a16="http://schemas.microsoft.com/office/drawing/2014/main" id="{49462506-3401-A23B-1550-07620F4A55FE}"/>
                </a:ext>
              </a:extLst>
            </p:cNvPr>
            <p:cNvPicPr>
              <a:picLocks noChangeAspect="1"/>
            </p:cNvPicPr>
            <p:nvPr/>
          </p:nvPicPr>
          <p:blipFill>
            <a:blip r:embed="rId7"/>
            <a:stretch>
              <a:fillRect/>
            </a:stretch>
          </p:blipFill>
          <p:spPr>
            <a:xfrm>
              <a:off x="4357675" y="2375946"/>
              <a:ext cx="3279383" cy="2821340"/>
            </a:xfrm>
            <a:prstGeom prst="rect">
              <a:avLst/>
            </a:prstGeom>
            <a:ln w="22225">
              <a:solidFill>
                <a:schemeClr val="tx1"/>
              </a:solidFill>
            </a:ln>
          </p:spPr>
        </p:pic>
      </p:grpSp>
    </p:spTree>
    <p:extLst>
      <p:ext uri="{BB962C8B-B14F-4D97-AF65-F5344CB8AC3E}">
        <p14:creationId xmlns:p14="http://schemas.microsoft.com/office/powerpoint/2010/main" val="275812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8"/>
          <p:cNvGraphicFramePr>
            <a:graphicFrameLocks noGrp="1"/>
          </p:cNvGraphicFramePr>
          <p:nvPr>
            <p:ph sz="half" idx="1"/>
            <p:extLst>
              <p:ext uri="{D42A27DB-BD31-4B8C-83A1-F6EECF244321}">
                <p14:modId xmlns:p14="http://schemas.microsoft.com/office/powerpoint/2010/main" val="3677471544"/>
              </p:ext>
            </p:extLst>
          </p:nvPr>
        </p:nvGraphicFramePr>
        <p:xfrm>
          <a:off x="215598" y="852954"/>
          <a:ext cx="4430046" cy="5911364"/>
        </p:xfrm>
        <a:graphic>
          <a:graphicData uri="http://schemas.openxmlformats.org/drawingml/2006/table">
            <a:tbl>
              <a:tblPr/>
              <a:tblGrid>
                <a:gridCol w="989454">
                  <a:extLst>
                    <a:ext uri="{9D8B030D-6E8A-4147-A177-3AD203B41FA5}">
                      <a16:colId xmlns:a16="http://schemas.microsoft.com/office/drawing/2014/main" val="20000"/>
                    </a:ext>
                  </a:extLst>
                </a:gridCol>
                <a:gridCol w="1724462">
                  <a:extLst>
                    <a:ext uri="{9D8B030D-6E8A-4147-A177-3AD203B41FA5}">
                      <a16:colId xmlns:a16="http://schemas.microsoft.com/office/drawing/2014/main" val="1487579261"/>
                    </a:ext>
                  </a:extLst>
                </a:gridCol>
                <a:gridCol w="1716130">
                  <a:extLst>
                    <a:ext uri="{9D8B030D-6E8A-4147-A177-3AD203B41FA5}">
                      <a16:colId xmlns:a16="http://schemas.microsoft.com/office/drawing/2014/main" val="218799636"/>
                    </a:ext>
                  </a:extLst>
                </a:gridCol>
              </a:tblGrid>
              <a:tr h="4307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1" i="0" u="none" strike="noStrike" kern="1200" cap="none" spc="0" normalizeH="0" baseline="0" noProof="0">
                          <a:ln>
                            <a:noFill/>
                          </a:ln>
                          <a:solidFill>
                            <a:prstClr val="black"/>
                          </a:solidFill>
                          <a:effectLst/>
                          <a:uLnTx/>
                          <a:uFillTx/>
                          <a:latin typeface="Arial" charset="0"/>
                          <a:ea typeface="SimSun" pitchFamily="2" charset="-122"/>
                          <a:cs typeface="+mn-cs"/>
                        </a:rPr>
                        <a:t>Course</a:t>
                      </a:r>
                      <a:endParaRPr kumimoji="0" lang="en-US" sz="105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charset="0"/>
                          <a:ea typeface="SimSun" pitchFamily="2" charset="-122"/>
                          <a:cs typeface="+mn-cs"/>
                        </a:rPr>
                        <a:t>Alive at 25</a:t>
                      </a:r>
                      <a:endParaRPr kumimoji="0" lang="en-US" sz="105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charset="0"/>
                          <a:ea typeface="SimSun" pitchFamily="2" charset="-122"/>
                          <a:cs typeface="+mn-cs"/>
                        </a:rPr>
                        <a:t>Attitudinal Dynamics of Driving (ADD)</a:t>
                      </a:r>
                      <a:endParaRPr kumimoji="0" lang="en-US" sz="105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3012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SimSun" pitchFamily="2" charset="-122"/>
                        </a:rPr>
                        <a:t>Hours</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0730 -1200</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0800-1500</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4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Location</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HRO, Bldg. 3010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HRO, Bldg. 3010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8179135"/>
                  </a:ext>
                </a:extLst>
              </a:tr>
              <a:tr h="3727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SimSun" pitchFamily="2" charset="-122"/>
                        </a:rPr>
                        <a:t>Required For</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Marines under age 26</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Drivers designated by the Base Traffic Court</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7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SimSun" pitchFamily="2" charset="-122"/>
                        </a:rPr>
                        <a:t>Available For</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Marine and Civilian Marine, family members ages 15-25</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Drivers designated by the Base Traffic Court</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9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SimSun" pitchFamily="2" charset="-122"/>
                        </a:rPr>
                        <a:t>Dress/Uniform</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Marines: Uniform of the day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Civilians: Business casual</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Marines: Uniform of the day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SimSun" pitchFamily="2" charset="-122"/>
                        </a:rPr>
                        <a:t>Civilians: Business casual </a:t>
                      </a:r>
                      <a:endParaRPr kumimoji="0" lang="en-US" sz="9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8572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cap="none" normalizeH="0" baseline="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a:ln>
                            <a:noFill/>
                          </a:ln>
                          <a:solidFill>
                            <a:schemeClr val="tx1"/>
                          </a:solidFill>
                          <a:effectLst/>
                          <a:latin typeface="Arial" charset="0"/>
                        </a:rPr>
                        <a:t>Available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a:ln>
                            <a:noFill/>
                          </a:ln>
                          <a:solidFill>
                            <a:schemeClr val="tx1"/>
                          </a:solidFill>
                          <a:effectLst/>
                          <a:latin typeface="Arial" charset="0"/>
                        </a:rPr>
                        <a:t>Training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cap="none" normalizeH="0" baseline="0">
                          <a:ln>
                            <a:noFill/>
                          </a:ln>
                          <a:solidFill>
                            <a:schemeClr val="tx1"/>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cap="none" normalizeH="0" baseline="0">
                          <a:ln>
                            <a:noFill/>
                          </a:ln>
                          <a:solidFill>
                            <a:schemeClr val="tx1"/>
                          </a:solidFill>
                          <a:effectLst/>
                          <a:latin typeface="Arial" charset="0"/>
                        </a:rPr>
                        <a:t>                                 </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a:lnSpc>
                          <a:spcPct val="100000"/>
                        </a:lnSpc>
                      </a:pPr>
                      <a:r>
                        <a:rPr lang="en-US" sz="900" i="1" u="sng">
                          <a:latin typeface="Arial" panose="020B0604020202020204" pitchFamily="34" charset="0"/>
                          <a:cs typeface="Arial" panose="020B0604020202020204" pitchFamily="34" charset="0"/>
                        </a:rPr>
                        <a:t>All dates are tentative based on number of enrollees. </a:t>
                      </a:r>
                    </a:p>
                    <a:p>
                      <a:pPr algn="l">
                        <a:lnSpc>
                          <a:spcPct val="100000"/>
                        </a:lnSpc>
                      </a:pPr>
                      <a:endParaRPr lang="en-US" sz="900" i="1" u="sng">
                        <a:latin typeface="Arial" panose="020B0604020202020204" pitchFamily="34" charset="0"/>
                        <a:cs typeface="Arial" panose="020B0604020202020204" pitchFamily="34" charset="0"/>
                      </a:endParaRPr>
                    </a:p>
                    <a:p>
                      <a:pPr algn="l">
                        <a:lnSpc>
                          <a:spcPct val="100000"/>
                        </a:lnSpc>
                      </a:pPr>
                      <a:r>
                        <a:rPr lang="en-US" sz="900">
                          <a:latin typeface="Arial" panose="020B0604020202020204" pitchFamily="34" charset="0"/>
                          <a:cs typeface="Arial" panose="020B0604020202020204" pitchFamily="34" charset="0"/>
                        </a:rPr>
                        <a:t>February 19, 2026</a:t>
                      </a:r>
                    </a:p>
                    <a:p>
                      <a:pPr algn="l">
                        <a:lnSpc>
                          <a:spcPct val="100000"/>
                        </a:lnSpc>
                      </a:pPr>
                      <a:endParaRPr lang="en-US" sz="900">
                        <a:latin typeface="Arial" panose="020B0604020202020204" pitchFamily="34" charset="0"/>
                        <a:cs typeface="Arial" panose="020B0604020202020204" pitchFamily="34" charset="0"/>
                      </a:endParaRPr>
                    </a:p>
                    <a:p>
                      <a:pPr algn="l">
                        <a:lnSpc>
                          <a:spcPct val="100000"/>
                        </a:lnSpc>
                      </a:pPr>
                      <a:r>
                        <a:rPr lang="en-US" sz="900">
                          <a:latin typeface="Arial" panose="020B0604020202020204" pitchFamily="34" charset="0"/>
                          <a:cs typeface="Arial" panose="020B0604020202020204" pitchFamily="34" charset="0"/>
                        </a:rPr>
                        <a:t>April 16, 2026</a:t>
                      </a:r>
                    </a:p>
                    <a:p>
                      <a:pPr algn="l">
                        <a:lnSpc>
                          <a:spcPct val="100000"/>
                        </a:lnSpc>
                      </a:pPr>
                      <a:endParaRPr lang="en-US" sz="900">
                        <a:latin typeface="Arial" panose="020B0604020202020204" pitchFamily="34" charset="0"/>
                        <a:cs typeface="Arial" panose="020B0604020202020204" pitchFamily="34" charset="0"/>
                      </a:endParaRPr>
                    </a:p>
                    <a:p>
                      <a:pPr algn="l">
                        <a:lnSpc>
                          <a:spcPct val="100000"/>
                        </a:lnSpc>
                      </a:pPr>
                      <a:r>
                        <a:rPr lang="en-US" sz="900">
                          <a:latin typeface="Arial" panose="020B0604020202020204" pitchFamily="34" charset="0"/>
                          <a:cs typeface="Arial" panose="020B0604020202020204" pitchFamily="34" charset="0"/>
                        </a:rPr>
                        <a:t>June 18, 2026</a:t>
                      </a:r>
                    </a:p>
                    <a:p>
                      <a:pPr algn="l">
                        <a:lnSpc>
                          <a:spcPct val="100000"/>
                        </a:lnSpc>
                      </a:pPr>
                      <a:endParaRPr lang="en-US" sz="900">
                        <a:latin typeface="Arial" panose="020B0604020202020204" pitchFamily="34" charset="0"/>
                        <a:cs typeface="Arial" panose="020B0604020202020204" pitchFamily="34" charset="0"/>
                      </a:endParaRPr>
                    </a:p>
                    <a:p>
                      <a:pPr algn="l">
                        <a:lnSpc>
                          <a:spcPct val="100000"/>
                        </a:lnSpc>
                      </a:pPr>
                      <a:r>
                        <a:rPr lang="en-US" sz="900">
                          <a:latin typeface="Arial" panose="020B0604020202020204" pitchFamily="34" charset="0"/>
                          <a:cs typeface="Arial" panose="020B0604020202020204" pitchFamily="34" charset="0"/>
                        </a:rPr>
                        <a:t>August 20, 2026</a:t>
                      </a:r>
                    </a:p>
                    <a:p>
                      <a:pPr algn="l">
                        <a:lnSpc>
                          <a:spcPct val="100000"/>
                        </a:lnSpc>
                      </a:pPr>
                      <a:endParaRPr lang="en-US" sz="900">
                        <a:latin typeface="Arial" panose="020B0604020202020204" pitchFamily="34" charset="0"/>
                        <a:cs typeface="Arial" panose="020B0604020202020204"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mn-ea"/>
                          <a:cs typeface="Times New Roman" pitchFamily="18" charset="0"/>
                        </a:rPr>
                        <a:t>The ADD course is taught as needed, minimum personnel required 10 students.  The Base Traffic Court appoints required ADD course to on-base drivers who are convicted of a moving traffic violation.</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8113402"/>
                  </a:ext>
                </a:extLst>
              </a:tr>
              <a:tr h="174365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1. Reference: MCLBAO 5100.19A dated 4 Dec 20</a:t>
                      </a:r>
                      <a:endParaRPr kumimoji="0" lang="en-US" sz="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2. Reference: MCO 5100.29 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sng" strike="noStrike" cap="none" normalizeH="0" baseline="0">
                          <a:ln>
                            <a:noFill/>
                          </a:ln>
                          <a:solidFill>
                            <a:schemeClr val="tx1"/>
                          </a:solidFill>
                          <a:effectLst/>
                          <a:latin typeface="Arial" charset="0"/>
                        </a:rPr>
                        <a:t>Alive At 25</a:t>
                      </a:r>
                      <a:r>
                        <a:rPr kumimoji="0" lang="en-US" sz="800" b="1" i="0" u="none" strike="noStrike" cap="none" normalizeH="0" baseline="0">
                          <a:ln>
                            <a:noFill/>
                          </a:ln>
                          <a:solidFill>
                            <a:schemeClr val="tx1"/>
                          </a:solidFill>
                          <a:effectLst/>
                          <a:latin typeface="Arial" charset="0"/>
                        </a:rPr>
                        <a:t>; Volume 3, Chapter 2, Para 021001 – </a:t>
                      </a:r>
                      <a:r>
                        <a:rPr kumimoji="0" lang="en-US" sz="800" b="0" i="0" u="none" strike="noStrike" cap="none" normalizeH="0" baseline="0">
                          <a:ln>
                            <a:noFill/>
                          </a:ln>
                          <a:solidFill>
                            <a:schemeClr val="tx1"/>
                          </a:solidFill>
                          <a:effectLst/>
                          <a:latin typeface="Arial" charset="0"/>
                        </a:rPr>
                        <a:t>All military personnel under the age of 26 will complete a traffic safety course.   Marines under the age of 26 first gaining unit will ensure the Marines receive at least four hours of driver’s awareness training within 60 days of reporting to the Command.  Training will include at least 30 minutes of local traffic familiarization.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sng" strike="noStrike" cap="none" normalizeH="0" baseline="0">
                          <a:ln>
                            <a:noFill/>
                          </a:ln>
                          <a:solidFill>
                            <a:schemeClr val="tx1"/>
                          </a:solidFill>
                          <a:effectLst/>
                          <a:latin typeface="Arial" charset="0"/>
                        </a:rPr>
                        <a:t>Attitudinal Dynamics of Driving (ADD)</a:t>
                      </a:r>
                      <a:r>
                        <a:rPr kumimoji="0" lang="en-US" sz="800" b="1" i="0" u="none" strike="noStrike" cap="none" normalizeH="0" baseline="0">
                          <a:ln>
                            <a:noFill/>
                          </a:ln>
                          <a:solidFill>
                            <a:schemeClr val="tx1"/>
                          </a:solidFill>
                          <a:effectLst/>
                          <a:latin typeface="Arial" charset="0"/>
                        </a:rPr>
                        <a:t>; Volume 3, Chapter 2, Para 021002 – </a:t>
                      </a:r>
                      <a:r>
                        <a:rPr kumimoji="0" lang="en-US" sz="800" b="0" i="0" u="none" strike="noStrike" cap="none" normalizeH="0" baseline="0">
                          <a:ln>
                            <a:noFill/>
                          </a:ln>
                          <a:solidFill>
                            <a:schemeClr val="tx1"/>
                          </a:solidFill>
                          <a:effectLst/>
                          <a:latin typeface="Arial" charset="0"/>
                        </a:rPr>
                        <a:t>Anyone convicted of a moving traffic violation or who is found at-fault in a motor vehicle mishap while operating any GOV will attend a remedial driver training course.  The remedial course will provide 6 to 8 hours of classroom instruction. </a:t>
                      </a:r>
                      <a:endParaRPr kumimoji="0" lang="en-US" sz="800" b="1"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l">
                        <a:lnSpc>
                          <a:spcPct val="100000"/>
                        </a:lnSpc>
                      </a:pPr>
                      <a:endParaRPr lang="en-US" sz="1000">
                        <a:latin typeface="Arial" panose="020B0604020202020204" pitchFamily="34" charset="0"/>
                        <a:cs typeface="Arial" panose="020B0604020202020204"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3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charset="0"/>
                        <a:ea typeface="+mn-ea"/>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4557605"/>
                  </a:ext>
                </a:extLst>
              </a:tr>
            </a:tbl>
          </a:graphicData>
        </a:graphic>
      </p:graphicFrame>
      <p:sp>
        <p:nvSpPr>
          <p:cNvPr id="3" name="Slide Number Placeholder 2">
            <a:extLst>
              <a:ext uri="{FF2B5EF4-FFF2-40B4-BE49-F238E27FC236}">
                <a16:creationId xmlns:a16="http://schemas.microsoft.com/office/drawing/2014/main" id="{D6D8ADE0-884D-619A-D1FC-77385BA0EE4C}"/>
              </a:ext>
            </a:extLst>
          </p:cNvPr>
          <p:cNvSpPr>
            <a:spLocks noGrp="1"/>
          </p:cNvSpPr>
          <p:nvPr>
            <p:ph type="sldNum" sz="quarter" idx="12"/>
          </p:nvPr>
        </p:nvSpPr>
        <p:spPr>
          <a:xfrm>
            <a:off x="7086600" y="6548198"/>
            <a:ext cx="2057400" cy="365125"/>
          </a:xfrm>
        </p:spPr>
        <p:txBody>
          <a:bodyPr/>
          <a:lstStyle/>
          <a:p>
            <a:pPr>
              <a:defRPr/>
            </a:pPr>
            <a:r>
              <a:rPr lang="en-US"/>
              <a:t>31</a:t>
            </a:r>
          </a:p>
        </p:txBody>
      </p:sp>
      <p:sp>
        <p:nvSpPr>
          <p:cNvPr id="7" name="Rectangle 3"/>
          <p:cNvSpPr>
            <a:spLocks noChangeArrowheads="1"/>
          </p:cNvSpPr>
          <p:nvPr/>
        </p:nvSpPr>
        <p:spPr bwMode="auto">
          <a:xfrm>
            <a:off x="1875632" y="237689"/>
            <a:ext cx="5392737" cy="439737"/>
          </a:xfrm>
          <a:prstGeom prst="rect">
            <a:avLst/>
          </a:prstGeom>
          <a:solidFill>
            <a:srgbClr val="66CCFF"/>
          </a:solidFill>
          <a:ln w="19050">
            <a:solidFill>
              <a:srgbClr val="000080"/>
            </a:solidFill>
            <a:miter lim="800000"/>
            <a:headEnd type="none" w="sm" len="sm"/>
            <a:tailEnd type="none" w="sm" len="sm"/>
          </a:ln>
          <a:effectLst/>
        </p:spPr>
        <p:txBody>
          <a:bodyPr lIns="96661" tIns="48331" rIns="96661" bIns="48331" anchor="ctr"/>
          <a:lstStyle/>
          <a:p>
            <a:pPr algn="ctr" defTabSz="966788" eaLnBrk="0" fontAlgn="base" hangingPunct="0">
              <a:spcBef>
                <a:spcPct val="50000"/>
              </a:spcBef>
              <a:spcAft>
                <a:spcPct val="0"/>
              </a:spcAft>
              <a:defRPr/>
            </a:pPr>
            <a:r>
              <a:rPr lang="en-US" sz="2400" b="1">
                <a:solidFill>
                  <a:srgbClr val="800000"/>
                </a:solidFill>
                <a:effectLst>
                  <a:outerShdw blurRad="38100" dist="38100" dir="2700000" algn="tl">
                    <a:srgbClr val="000000"/>
                  </a:outerShdw>
                </a:effectLst>
                <a:latin typeface="Arial" charset="0"/>
                <a:cs typeface="Arial" charset="0"/>
              </a:rPr>
              <a:t>CY25 Driver Education Program</a:t>
            </a:r>
          </a:p>
        </p:txBody>
      </p:sp>
      <p:grpSp>
        <p:nvGrpSpPr>
          <p:cNvPr id="9" name="Group 6"/>
          <p:cNvGrpSpPr>
            <a:grpSpLocks noChangeAspect="1"/>
          </p:cNvGrpSpPr>
          <p:nvPr/>
        </p:nvGrpSpPr>
        <p:grpSpPr bwMode="auto">
          <a:xfrm>
            <a:off x="8304743" y="49216"/>
            <a:ext cx="771524" cy="781188"/>
            <a:chOff x="8288338" y="87313"/>
            <a:chExt cx="768350" cy="776287"/>
          </a:xfrm>
        </p:grpSpPr>
        <p:pic>
          <p:nvPicPr>
            <p:cNvPr id="10"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4"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34" y="0"/>
            <a:ext cx="822099" cy="83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F1517172-F5A4-3B31-3329-A3F25FDE399B}"/>
              </a:ext>
            </a:extLst>
          </p:cNvPr>
          <p:cNvGrpSpPr/>
          <p:nvPr/>
        </p:nvGrpSpPr>
        <p:grpSpPr>
          <a:xfrm>
            <a:off x="4644807" y="839923"/>
            <a:ext cx="4350724" cy="5974205"/>
            <a:chOff x="4644807" y="839923"/>
            <a:chExt cx="4350724" cy="5974205"/>
          </a:xfrm>
        </p:grpSpPr>
        <p:sp>
          <p:nvSpPr>
            <p:cNvPr id="14" name="TextBox 13"/>
            <p:cNvSpPr txBox="1"/>
            <p:nvPr/>
          </p:nvSpPr>
          <p:spPr>
            <a:xfrm>
              <a:off x="5151198" y="6352463"/>
              <a:ext cx="3446884" cy="461665"/>
            </a:xfrm>
            <a:prstGeom prst="rect">
              <a:avLst/>
            </a:prstGeom>
            <a:solidFill>
              <a:schemeClr val="accent2">
                <a:lumMod val="40000"/>
                <a:lumOff val="60000"/>
              </a:schemeClr>
            </a:solidFill>
            <a:ln w="12700">
              <a:solidFill>
                <a:schemeClr val="tx1"/>
              </a:solidFill>
            </a:ln>
          </p:spPr>
          <p:txBody>
            <a:bodyPr wrap="square" rtlCol="0" anchor="ctr">
              <a:spAutoFit/>
            </a:bodyPr>
            <a:lstStyle/>
            <a:p>
              <a:pPr algn="ctr" defTabSz="457200">
                <a:defRPr/>
              </a:pPr>
              <a:r>
                <a:rPr lang="en-US" sz="1200">
                  <a:solidFill>
                    <a:prstClr val="black"/>
                  </a:solidFill>
                  <a:latin typeface="Arial" panose="020B0604020202020204" pitchFamily="34" charset="0"/>
                  <a:cs typeface="Arial" panose="020B0604020202020204" pitchFamily="34" charset="0"/>
                </a:rPr>
                <a:t>POC for all traffic training: </a:t>
              </a:r>
            </a:p>
            <a:p>
              <a:pPr algn="ctr" defTabSz="457200">
                <a:defRPr/>
              </a:pPr>
              <a:r>
                <a:rPr lang="en-US" sz="1200">
                  <a:solidFill>
                    <a:prstClr val="black"/>
                  </a:solidFill>
                  <a:latin typeface="Arial" panose="020B0604020202020204" pitchFamily="34" charset="0"/>
                  <a:cs typeface="Arial" panose="020B0604020202020204" pitchFamily="34" charset="0"/>
                </a:rPr>
                <a:t>Whitney Hendrix @ (229) 639-7052 </a:t>
              </a:r>
            </a:p>
          </p:txBody>
        </p:sp>
        <p:graphicFrame>
          <p:nvGraphicFramePr>
            <p:cNvPr id="4" name="Chart 3">
              <a:extLst>
                <a:ext uri="{FF2B5EF4-FFF2-40B4-BE49-F238E27FC236}">
                  <a16:creationId xmlns:a16="http://schemas.microsoft.com/office/drawing/2014/main" id="{25D886C5-2579-AF27-9DE8-5AFB7F870F22}"/>
                </a:ext>
              </a:extLst>
            </p:cNvPr>
            <p:cNvGraphicFramePr>
              <a:graphicFrameLocks/>
            </p:cNvGraphicFramePr>
            <p:nvPr>
              <p:extLst>
                <p:ext uri="{D42A27DB-BD31-4B8C-83A1-F6EECF244321}">
                  <p14:modId xmlns:p14="http://schemas.microsoft.com/office/powerpoint/2010/main" val="38658856"/>
                </p:ext>
              </p:extLst>
            </p:nvPr>
          </p:nvGraphicFramePr>
          <p:xfrm>
            <a:off x="4644807" y="839923"/>
            <a:ext cx="4350724" cy="27264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3164F29C-2B1A-8414-690E-E69B155AFA4F}"/>
                </a:ext>
              </a:extLst>
            </p:cNvPr>
            <p:cNvGraphicFramePr>
              <a:graphicFrameLocks/>
            </p:cNvGraphicFramePr>
            <p:nvPr>
              <p:extLst>
                <p:ext uri="{D42A27DB-BD31-4B8C-83A1-F6EECF244321}">
                  <p14:modId xmlns:p14="http://schemas.microsoft.com/office/powerpoint/2010/main" val="3790500398"/>
                </p:ext>
              </p:extLst>
            </p:nvPr>
          </p:nvGraphicFramePr>
          <p:xfrm>
            <a:off x="4644807" y="3579993"/>
            <a:ext cx="4350723" cy="2726414"/>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65612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6580103" y="6151948"/>
            <a:ext cx="1764507" cy="836270"/>
          </a:xfrm>
          <a:prstGeom prst="rect">
            <a:avLst/>
          </a:prstGeom>
          <a:solidFill>
            <a:schemeClr val="bg1">
              <a:alpha val="0"/>
            </a:schemeClr>
          </a:solidFill>
          <a:ln w="9525" algn="ctr">
            <a:noFill/>
            <a:miter lim="800000"/>
            <a:headEnd/>
            <a:tailEnd/>
          </a:ln>
        </p:spPr>
        <p:txBody>
          <a:bodyPr wrap="square" lIns="0" tIns="48331" rIns="96661" bIns="48331">
            <a:spAutoFit/>
          </a:bodyPr>
          <a:lstStyle>
            <a:lvl1pPr marL="361950" indent="-361950" defTabSz="966788">
              <a:defRPr sz="2400">
                <a:solidFill>
                  <a:srgbClr val="000099"/>
                </a:solidFill>
                <a:latin typeface="Arial" panose="020B0604020202020204" pitchFamily="34" charset="0"/>
              </a:defRPr>
            </a:lvl1pPr>
            <a:lvl2pPr marL="742950" indent="-285750" defTabSz="966788">
              <a:defRPr sz="2400">
                <a:solidFill>
                  <a:srgbClr val="000099"/>
                </a:solidFill>
                <a:latin typeface="Arial" panose="020B0604020202020204" pitchFamily="34" charset="0"/>
              </a:defRPr>
            </a:lvl2pPr>
            <a:lvl3pPr marL="1143000" indent="-228600" defTabSz="966788">
              <a:defRPr sz="2400">
                <a:solidFill>
                  <a:srgbClr val="000099"/>
                </a:solidFill>
                <a:latin typeface="Arial" panose="020B0604020202020204" pitchFamily="34" charset="0"/>
              </a:defRPr>
            </a:lvl3pPr>
            <a:lvl4pPr marL="1600200" indent="-228600" defTabSz="966788">
              <a:defRPr sz="2400">
                <a:solidFill>
                  <a:srgbClr val="000099"/>
                </a:solidFill>
                <a:latin typeface="Arial" panose="020B0604020202020204" pitchFamily="34" charset="0"/>
              </a:defRPr>
            </a:lvl4pPr>
            <a:lvl5pPr marL="2057400" indent="-228600" defTabSz="966788">
              <a:defRPr sz="2400">
                <a:solidFill>
                  <a:srgbClr val="000099"/>
                </a:solidFill>
                <a:latin typeface="Arial" panose="020B0604020202020204" pitchFamily="34" charset="0"/>
              </a:defRPr>
            </a:lvl5pPr>
            <a:lvl6pPr marL="2514600" indent="-228600" defTabSz="966788" eaLnBrk="0" fontAlgn="base" hangingPunct="0">
              <a:spcBef>
                <a:spcPct val="0"/>
              </a:spcBef>
              <a:spcAft>
                <a:spcPct val="0"/>
              </a:spcAft>
              <a:defRPr sz="2400">
                <a:solidFill>
                  <a:srgbClr val="000099"/>
                </a:solidFill>
                <a:latin typeface="Arial" panose="020B0604020202020204" pitchFamily="34" charset="0"/>
              </a:defRPr>
            </a:lvl6pPr>
            <a:lvl7pPr marL="2971800" indent="-228600" defTabSz="966788" eaLnBrk="0" fontAlgn="base" hangingPunct="0">
              <a:spcBef>
                <a:spcPct val="0"/>
              </a:spcBef>
              <a:spcAft>
                <a:spcPct val="0"/>
              </a:spcAft>
              <a:defRPr sz="2400">
                <a:solidFill>
                  <a:srgbClr val="000099"/>
                </a:solidFill>
                <a:latin typeface="Arial" panose="020B0604020202020204" pitchFamily="34" charset="0"/>
              </a:defRPr>
            </a:lvl7pPr>
            <a:lvl8pPr marL="3429000" indent="-228600" defTabSz="966788" eaLnBrk="0" fontAlgn="base" hangingPunct="0">
              <a:spcBef>
                <a:spcPct val="0"/>
              </a:spcBef>
              <a:spcAft>
                <a:spcPct val="0"/>
              </a:spcAft>
              <a:defRPr sz="2400">
                <a:solidFill>
                  <a:srgbClr val="000099"/>
                </a:solidFill>
                <a:latin typeface="Arial" panose="020B0604020202020204" pitchFamily="34" charset="0"/>
              </a:defRPr>
            </a:lvl8pPr>
            <a:lvl9pPr marL="3886200" indent="-228600" defTabSz="966788" eaLnBrk="0" fontAlgn="base" hangingPunct="0">
              <a:spcBef>
                <a:spcPct val="0"/>
              </a:spcBef>
              <a:spcAft>
                <a:spcPct val="0"/>
              </a:spcAft>
              <a:defRPr sz="2400">
                <a:solidFill>
                  <a:srgbClr val="000099"/>
                </a:solidFill>
                <a:latin typeface="Arial" panose="020B0604020202020204" pitchFamily="34" charset="0"/>
              </a:defRPr>
            </a:lvl9pPr>
          </a:lstStyle>
          <a:p>
            <a:pPr eaLnBrk="0" fontAlgn="base" hangingPunct="0">
              <a:spcBef>
                <a:spcPct val="0"/>
              </a:spcBef>
              <a:spcAft>
                <a:spcPct val="0"/>
              </a:spcAft>
              <a:defRPr/>
            </a:pPr>
            <a:r>
              <a:rPr lang="en-US" altLang="en-US" sz="1200">
                <a:solidFill>
                  <a:schemeClr val="tx1"/>
                </a:solidFill>
                <a:cs typeface="Arial" panose="020B0604020202020204" pitchFamily="34" charset="0"/>
              </a:rPr>
              <a:t>Sgt Hunter Angevine</a:t>
            </a:r>
          </a:p>
          <a:p>
            <a:pPr eaLnBrk="0" fontAlgn="base" hangingPunct="0">
              <a:spcBef>
                <a:spcPct val="0"/>
              </a:spcBef>
              <a:spcAft>
                <a:spcPct val="0"/>
              </a:spcAft>
              <a:defRPr/>
            </a:pPr>
            <a:r>
              <a:rPr lang="en-US" altLang="en-US" sz="1200">
                <a:solidFill>
                  <a:schemeClr val="tx1"/>
                </a:solidFill>
                <a:cs typeface="Arial" panose="020B0604020202020204" pitchFamily="34" charset="0"/>
              </a:rPr>
              <a:t>MCLBA MMP President</a:t>
            </a:r>
          </a:p>
          <a:p>
            <a:pPr eaLnBrk="0" fontAlgn="base" hangingPunct="0">
              <a:spcBef>
                <a:spcPct val="0"/>
              </a:spcBef>
              <a:spcAft>
                <a:spcPct val="0"/>
              </a:spcAft>
              <a:defRPr/>
            </a:pPr>
            <a:r>
              <a:rPr lang="en-US" altLang="en-US" sz="1200">
                <a:solidFill>
                  <a:schemeClr val="tx1"/>
                </a:solidFill>
                <a:cs typeface="Arial" panose="020B0604020202020204" pitchFamily="34" charset="0"/>
              </a:rPr>
              <a:t>(229) 639-7489</a:t>
            </a:r>
          </a:p>
          <a:p>
            <a:pPr eaLnBrk="0" fontAlgn="base" hangingPunct="0">
              <a:spcBef>
                <a:spcPct val="0"/>
              </a:spcBef>
              <a:spcAft>
                <a:spcPct val="0"/>
              </a:spcAft>
              <a:defRPr/>
            </a:pPr>
            <a:r>
              <a:rPr lang="en-US" altLang="en-US" sz="1200">
                <a:solidFill>
                  <a:srgbClr val="000000"/>
                </a:solidFill>
                <a:cs typeface="Arial" panose="020B0604020202020204" pitchFamily="34" charset="0"/>
              </a:rPr>
              <a:t>	</a:t>
            </a:r>
            <a:endParaRPr lang="en-US" altLang="en-US" sz="1200" b="1">
              <a:solidFill>
                <a:schemeClr val="tx1"/>
              </a:solidFill>
              <a:cs typeface="Arial" panose="020B0604020202020204" pitchFamily="34" charset="0"/>
            </a:endParaRPr>
          </a:p>
        </p:txBody>
      </p:sp>
      <p:sp>
        <p:nvSpPr>
          <p:cNvPr id="3276803" name="Rectangle 3"/>
          <p:cNvSpPr>
            <a:spLocks noChangeArrowheads="1"/>
          </p:cNvSpPr>
          <p:nvPr/>
        </p:nvSpPr>
        <p:spPr bwMode="auto">
          <a:xfrm>
            <a:off x="1602218" y="280902"/>
            <a:ext cx="5821814" cy="570074"/>
          </a:xfrm>
          <a:prstGeom prst="rect">
            <a:avLst/>
          </a:prstGeom>
          <a:solidFill>
            <a:schemeClr val="accent1">
              <a:lumMod val="20000"/>
              <a:lumOff val="80000"/>
            </a:schemeClr>
          </a:solidFill>
          <a:ln w="19050">
            <a:solidFill>
              <a:srgbClr val="000080"/>
            </a:solidFill>
            <a:miter lim="800000"/>
            <a:headEnd type="none" w="sm" len="sm"/>
            <a:tailEnd type="none" w="sm" len="sm"/>
          </a:ln>
          <a:effectLst/>
        </p:spPr>
        <p:txBody>
          <a:bodyPr lIns="96661" tIns="48331" rIns="96661" bIns="48331" anchor="ctr"/>
          <a:lstStyle/>
          <a:p>
            <a:pPr algn="ctr" defTabSz="966788" eaLnBrk="0" fontAlgn="base" hangingPunct="0">
              <a:spcBef>
                <a:spcPct val="50000"/>
              </a:spcBef>
              <a:spcAft>
                <a:spcPct val="0"/>
              </a:spcAft>
              <a:defRPr/>
            </a:pPr>
            <a:r>
              <a:rPr lang="en-US" b="1">
                <a:solidFill>
                  <a:srgbClr val="800000"/>
                </a:solidFill>
                <a:latin typeface="Arial" charset="0"/>
                <a:cs typeface="Arial" charset="0"/>
              </a:rPr>
              <a:t>Motorcycle Training status as of  31 December 25</a:t>
            </a:r>
          </a:p>
        </p:txBody>
      </p:sp>
      <p:grpSp>
        <p:nvGrpSpPr>
          <p:cNvPr id="306213" name="Group 6"/>
          <p:cNvGrpSpPr>
            <a:grpSpLocks noChangeAspect="1"/>
          </p:cNvGrpSpPr>
          <p:nvPr/>
        </p:nvGrpSpPr>
        <p:grpSpPr bwMode="auto">
          <a:xfrm>
            <a:off x="8307388" y="74641"/>
            <a:ext cx="760412" cy="769937"/>
            <a:chOff x="8288338" y="87313"/>
            <a:chExt cx="768350" cy="776287"/>
          </a:xfrm>
        </p:grpSpPr>
        <p:pic>
          <p:nvPicPr>
            <p:cNvPr id="306217"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218"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6214" name="Picture 14"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836108" cy="84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hart 3"/>
          <p:cNvGraphicFramePr>
            <a:graphicFrameLocks/>
          </p:cNvGraphicFramePr>
          <p:nvPr/>
        </p:nvGraphicFramePr>
        <p:xfrm>
          <a:off x="169725" y="1158255"/>
          <a:ext cx="4343400" cy="27264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4"/>
          <p:cNvGraphicFramePr>
            <a:graphicFrameLocks/>
          </p:cNvGraphicFramePr>
          <p:nvPr/>
        </p:nvGraphicFramePr>
        <p:xfrm>
          <a:off x="4571208" y="1167524"/>
          <a:ext cx="4449762" cy="2726414"/>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up 8">
            <a:extLst>
              <a:ext uri="{FF2B5EF4-FFF2-40B4-BE49-F238E27FC236}">
                <a16:creationId xmlns:a16="http://schemas.microsoft.com/office/drawing/2014/main" id="{DC96AFC9-F370-90D2-4812-B656239A7B6A}"/>
              </a:ext>
            </a:extLst>
          </p:cNvPr>
          <p:cNvGrpSpPr/>
          <p:nvPr/>
        </p:nvGrpSpPr>
        <p:grpSpPr>
          <a:xfrm>
            <a:off x="1675879" y="4954520"/>
            <a:ext cx="5792247" cy="1166351"/>
            <a:chOff x="1052814" y="4556979"/>
            <a:chExt cx="6704183" cy="1440398"/>
          </a:xfrm>
        </p:grpSpPr>
        <p:pic>
          <p:nvPicPr>
            <p:cNvPr id="8" name="Picture 7" descr="A group of people on motorcycles&#10;&#10;Description automatically generated">
              <a:extLst>
                <a:ext uri="{FF2B5EF4-FFF2-40B4-BE49-F238E27FC236}">
                  <a16:creationId xmlns:a16="http://schemas.microsoft.com/office/drawing/2014/main" id="{4D718B77-CB56-10B4-4284-DD26EBE93952}"/>
                </a:ext>
              </a:extLst>
            </p:cNvPr>
            <p:cNvPicPr>
              <a:picLocks noChangeAspect="1"/>
            </p:cNvPicPr>
            <p:nvPr/>
          </p:nvPicPr>
          <p:blipFill>
            <a:blip r:embed="rId8" cstate="print">
              <a:alphaModFix/>
              <a:extLst>
                <a:ext uri="{28A0092B-C50C-407E-A947-70E740481C1C}">
                  <a14:useLocalDpi xmlns:a14="http://schemas.microsoft.com/office/drawing/2010/main" val="0"/>
                </a:ext>
              </a:extLst>
            </a:blip>
            <a:stretch>
              <a:fillRect/>
            </a:stretch>
          </p:blipFill>
          <p:spPr>
            <a:xfrm>
              <a:off x="1052814" y="4607109"/>
              <a:ext cx="6704183" cy="1390268"/>
            </a:xfrm>
            <a:prstGeom prst="rect">
              <a:avLst/>
            </a:prstGeom>
            <a:noFill/>
          </p:spPr>
        </p:pic>
        <p:sp>
          <p:nvSpPr>
            <p:cNvPr id="21" name="TextBox 2"/>
            <p:cNvSpPr txBox="1">
              <a:spLocks noChangeArrowheads="1"/>
            </p:cNvSpPr>
            <p:nvPr/>
          </p:nvSpPr>
          <p:spPr bwMode="auto">
            <a:xfrm>
              <a:off x="2244948" y="4556979"/>
              <a:ext cx="4448678" cy="41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defTabSz="457200" eaLnBrk="0" fontAlgn="base" hangingPunct="0">
                <a:spcBef>
                  <a:spcPct val="0"/>
                </a:spcBef>
                <a:spcAft>
                  <a:spcPct val="0"/>
                </a:spcAft>
                <a:defRPr/>
              </a:pPr>
              <a:r>
                <a:rPr lang="en-US" altLang="en-US" sz="1600" b="1">
                  <a:solidFill>
                    <a:srgbClr val="FF0000"/>
                  </a:solidFill>
                </a:rPr>
                <a:t>Albany Riders Club</a:t>
              </a:r>
            </a:p>
          </p:txBody>
        </p:sp>
      </p:grpSp>
      <p:sp>
        <p:nvSpPr>
          <p:cNvPr id="5" name="Slide Number Placeholder 4">
            <a:extLst>
              <a:ext uri="{FF2B5EF4-FFF2-40B4-BE49-F238E27FC236}">
                <a16:creationId xmlns:a16="http://schemas.microsoft.com/office/drawing/2014/main" id="{D945EC87-686B-5472-49DC-E3064DBB7A15}"/>
              </a:ext>
            </a:extLst>
          </p:cNvPr>
          <p:cNvSpPr>
            <a:spLocks noGrp="1"/>
          </p:cNvSpPr>
          <p:nvPr>
            <p:ph type="sldNum" sz="quarter" idx="12"/>
          </p:nvPr>
        </p:nvSpPr>
        <p:spPr>
          <a:xfrm>
            <a:off x="7086600" y="6522477"/>
            <a:ext cx="2057400" cy="365125"/>
          </a:xfrm>
        </p:spPr>
        <p:txBody>
          <a:bodyPr/>
          <a:lstStyle/>
          <a:p>
            <a:pPr>
              <a:defRPr/>
            </a:pPr>
            <a:r>
              <a:rPr lang="en-US"/>
              <a:t>32</a:t>
            </a:r>
          </a:p>
        </p:txBody>
      </p:sp>
      <p:sp>
        <p:nvSpPr>
          <p:cNvPr id="7" name="TextBox 6">
            <a:extLst>
              <a:ext uri="{FF2B5EF4-FFF2-40B4-BE49-F238E27FC236}">
                <a16:creationId xmlns:a16="http://schemas.microsoft.com/office/drawing/2014/main" id="{BE7FB008-32B7-DFEB-D8AB-7FCBE67E4F64}"/>
              </a:ext>
            </a:extLst>
          </p:cNvPr>
          <p:cNvSpPr txBox="1"/>
          <p:nvPr/>
        </p:nvSpPr>
        <p:spPr>
          <a:xfrm>
            <a:off x="169724" y="6120871"/>
            <a:ext cx="2431396" cy="646331"/>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Whitney Hendrix</a:t>
            </a:r>
          </a:p>
          <a:p>
            <a:r>
              <a:rPr lang="en-US" sz="1200">
                <a:latin typeface="Arial" panose="020B0604020202020204" pitchFamily="34" charset="0"/>
                <a:cs typeface="Arial" panose="020B0604020202020204" pitchFamily="34" charset="0"/>
              </a:rPr>
              <a:t>Traffic Safety Program Manager</a:t>
            </a:r>
          </a:p>
          <a:p>
            <a:r>
              <a:rPr lang="en-US" sz="1200">
                <a:latin typeface="Arial" panose="020B0604020202020204" pitchFamily="34" charset="0"/>
                <a:cs typeface="Arial" panose="020B0604020202020204" pitchFamily="34" charset="0"/>
              </a:rPr>
              <a:t>(229) 639-7052</a:t>
            </a:r>
          </a:p>
        </p:txBody>
      </p:sp>
      <p:sp>
        <p:nvSpPr>
          <p:cNvPr id="6" name="TextBox 5">
            <a:extLst>
              <a:ext uri="{FF2B5EF4-FFF2-40B4-BE49-F238E27FC236}">
                <a16:creationId xmlns:a16="http://schemas.microsoft.com/office/drawing/2014/main" id="{94B28754-3199-DB01-409B-DB728BE549EB}"/>
              </a:ext>
            </a:extLst>
          </p:cNvPr>
          <p:cNvSpPr txBox="1"/>
          <p:nvPr/>
        </p:nvSpPr>
        <p:spPr>
          <a:xfrm>
            <a:off x="169731" y="3938858"/>
            <a:ext cx="8851245" cy="646331"/>
          </a:xfrm>
          <a:prstGeom prst="rect">
            <a:avLst/>
          </a:prstGeom>
          <a:noFill/>
        </p:spPr>
        <p:txBody>
          <a:bodyPr wrap="square" lIns="91440" tIns="45720" rIns="91440" bIns="45720" rtlCol="0" anchor="t">
            <a:spAutoFit/>
          </a:bodyPr>
          <a:lstStyle/>
          <a:p>
            <a:r>
              <a:rPr lang="en-US" sz="1200">
                <a:latin typeface="Arial"/>
                <a:cs typeface="Arial"/>
              </a:rPr>
              <a:t>The MCLBA Motorcycle Mentorship Program (MMP) Dubber Dawgs hold monthly meetings. The meetings consist of gathering updated information from each rider, safety briefs, and discussing when and where for the next group ride. The next BRC in Blount Island Command is 23-24 March 2026. The next ARC is scheduled for 23 February 2026. </a:t>
            </a:r>
          </a:p>
        </p:txBody>
      </p:sp>
    </p:spTree>
    <p:extLst>
      <p:ext uri="{BB962C8B-B14F-4D97-AF65-F5344CB8AC3E}">
        <p14:creationId xmlns:p14="http://schemas.microsoft.com/office/powerpoint/2010/main" val="3860581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94" name="Group 150"/>
          <p:cNvGraphicFramePr>
            <a:graphicFrameLocks noGrp="1"/>
          </p:cNvGraphicFramePr>
          <p:nvPr>
            <p:extLst>
              <p:ext uri="{D42A27DB-BD31-4B8C-83A1-F6EECF244321}">
                <p14:modId xmlns:p14="http://schemas.microsoft.com/office/powerpoint/2010/main" val="1615079244"/>
              </p:ext>
            </p:extLst>
          </p:nvPr>
        </p:nvGraphicFramePr>
        <p:xfrm>
          <a:off x="304800" y="902364"/>
          <a:ext cx="4560888" cy="2889396"/>
        </p:xfrm>
        <a:graphic>
          <a:graphicData uri="http://schemas.openxmlformats.org/drawingml/2006/table">
            <a:tbl>
              <a:tblPr/>
              <a:tblGrid>
                <a:gridCol w="3036864">
                  <a:extLst>
                    <a:ext uri="{9D8B030D-6E8A-4147-A177-3AD203B41FA5}">
                      <a16:colId xmlns:a16="http://schemas.microsoft.com/office/drawing/2014/main" val="20000"/>
                    </a:ext>
                  </a:extLst>
                </a:gridCol>
                <a:gridCol w="940920">
                  <a:extLst>
                    <a:ext uri="{9D8B030D-6E8A-4147-A177-3AD203B41FA5}">
                      <a16:colId xmlns:a16="http://schemas.microsoft.com/office/drawing/2014/main" val="20001"/>
                    </a:ext>
                  </a:extLst>
                </a:gridCol>
                <a:gridCol w="583104">
                  <a:extLst>
                    <a:ext uri="{9D8B030D-6E8A-4147-A177-3AD203B41FA5}">
                      <a16:colId xmlns:a16="http://schemas.microsoft.com/office/drawing/2014/main" val="20002"/>
                    </a:ext>
                  </a:extLst>
                </a:gridCol>
              </a:tblGrid>
              <a:tr h="390124">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cs typeface="Arial" charset="0"/>
                        </a:rPr>
                        <a:t>Prevention Section</a:t>
                      </a:r>
                    </a:p>
                  </a:txBody>
                  <a:tcPr marL="91441" marR="91441" marT="45707" marB="457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37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a:cs typeface="Arial"/>
                        </a:rPr>
                        <a:t>FY-2026</a:t>
                      </a:r>
                      <a:endParaRPr kumimoji="0" lang="en-US" sz="1400" b="1" i="0" u="none" strike="noStrike" cap="none" normalizeH="0" baseline="0" dirty="0">
                        <a:ln>
                          <a:noFill/>
                        </a:ln>
                        <a:solidFill>
                          <a:schemeClr val="bg1"/>
                        </a:solidFill>
                        <a:effectLst/>
                        <a:latin typeface="Arial"/>
                        <a:cs typeface="Arial"/>
                      </a:endParaRPr>
                    </a:p>
                  </a:txBody>
                  <a:tcPr marL="91441" marR="91441"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a:cs typeface="Arial"/>
                        </a:rPr>
                        <a:t>1</a:t>
                      </a:r>
                      <a:r>
                        <a:rPr kumimoji="0" lang="en-US" sz="1400" b="1" i="0" u="none" strike="noStrike" cap="none" normalizeH="0" baseline="30000">
                          <a:ln>
                            <a:noFill/>
                          </a:ln>
                          <a:solidFill>
                            <a:schemeClr val="bg1"/>
                          </a:solidFill>
                          <a:effectLst/>
                          <a:latin typeface="Arial"/>
                          <a:cs typeface="Arial"/>
                        </a:rPr>
                        <a:t>st</a:t>
                      </a:r>
                      <a:r>
                        <a:rPr kumimoji="0" lang="en-US" sz="1400" b="1" i="0" u="none" strike="noStrike" cap="none" normalizeH="0" baseline="0">
                          <a:ln>
                            <a:noFill/>
                          </a:ln>
                          <a:solidFill>
                            <a:schemeClr val="bg1"/>
                          </a:solidFill>
                          <a:effectLst/>
                          <a:latin typeface="Arial"/>
                          <a:cs typeface="Arial"/>
                        </a:rPr>
                        <a:t>   QTR</a:t>
                      </a:r>
                      <a:endParaRPr kumimoji="0" lang="en-US" sz="1400" b="1" i="0" u="none" strike="noStrike" cap="none" normalizeH="0" baseline="0" dirty="0">
                        <a:ln>
                          <a:noFill/>
                        </a:ln>
                        <a:solidFill>
                          <a:schemeClr val="bg1"/>
                        </a:solidFill>
                        <a:effectLst/>
                        <a:latin typeface="Arial"/>
                        <a:cs typeface="Arial"/>
                      </a:endParaRPr>
                    </a:p>
                  </a:txBody>
                  <a:tcPr marL="91441" marR="91441"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a:cs typeface="Arial"/>
                        </a:rPr>
                        <a:t>YTD</a:t>
                      </a:r>
                      <a:endParaRPr kumimoji="0" lang="en-US" sz="1400" b="1" i="0" u="none" strike="noStrike" cap="none" normalizeH="0" baseline="0" dirty="0">
                        <a:ln>
                          <a:noFill/>
                        </a:ln>
                        <a:solidFill>
                          <a:schemeClr val="bg1"/>
                        </a:solidFill>
                        <a:effectLst/>
                        <a:latin typeface="Arial"/>
                        <a:cs typeface="Arial"/>
                      </a:endParaRPr>
                    </a:p>
                  </a:txBody>
                  <a:tcPr marL="91441" marR="91441"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3931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a:cs typeface="Arial"/>
                        </a:rPr>
                        <a:t>Inspections</a:t>
                      </a:r>
                      <a:endParaRPr kumimoji="0" lang="en-US" sz="1400" b="1" i="0" u="none" strike="noStrike" cap="none" normalizeH="0" baseline="0" dirty="0">
                        <a:ln>
                          <a:noFill/>
                        </a:ln>
                        <a:solidFill>
                          <a:schemeClr val="tx1"/>
                        </a:solidFill>
                        <a:effectLst/>
                        <a:latin typeface="Arial"/>
                        <a:cs typeface="Arial"/>
                      </a:endParaRPr>
                    </a:p>
                  </a:txBody>
                  <a:tcPr marL="91441" marR="91441"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112</a:t>
                      </a:r>
                    </a:p>
                  </a:txBody>
                  <a:tcPr marL="91441" marR="91441"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112</a:t>
                      </a:r>
                    </a:p>
                  </a:txBody>
                  <a:tcPr marL="91441" marR="91441"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31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Violations Found</a:t>
                      </a:r>
                    </a:p>
                  </a:txBody>
                  <a:tcPr marL="91441" marR="91441"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133</a:t>
                      </a:r>
                    </a:p>
                  </a:txBody>
                  <a:tcPr marL="91441" marR="91441"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400" b="1" i="0" u="none" strike="noStrike" cap="none" normalizeH="0" baseline="0" dirty="0">
                          <a:ln>
                            <a:noFill/>
                          </a:ln>
                          <a:solidFill>
                            <a:schemeClr val="tx1"/>
                          </a:solidFill>
                          <a:effectLst/>
                          <a:latin typeface="Arial"/>
                          <a:cs typeface="Arial"/>
                        </a:rPr>
                        <a:t>133</a:t>
                      </a:r>
                      <a:endParaRPr kumimoji="0" lang="en-US" sz="1400" b="1" i="0" u="none" strike="noStrike" cap="none" normalizeH="0" baseline="0" dirty="0">
                        <a:ln>
                          <a:noFill/>
                        </a:ln>
                        <a:solidFill>
                          <a:schemeClr val="tx1"/>
                        </a:solidFill>
                        <a:effectLst/>
                        <a:latin typeface="Arial" charset="0"/>
                        <a:cs typeface="Arial" charset="0"/>
                      </a:endParaRPr>
                    </a:p>
                  </a:txBody>
                  <a:tcPr marL="91441" marR="91441"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31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Violations Open</a:t>
                      </a:r>
                    </a:p>
                  </a:txBody>
                  <a:tcPr marL="91441" marR="91441"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77</a:t>
                      </a:r>
                    </a:p>
                  </a:txBody>
                  <a:tcPr marL="91441" marR="91441"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77</a:t>
                      </a:r>
                    </a:p>
                  </a:txBody>
                  <a:tcPr marL="91441" marR="91441"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7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Violations Corrected, Closed or Addressed</a:t>
                      </a:r>
                      <a:endParaRPr kumimoji="0" lang="en-US" sz="1400" b="1" i="0" u="sng" strike="noStrike" cap="none" normalizeH="0" baseline="0">
                        <a:ln>
                          <a:noFill/>
                        </a:ln>
                        <a:solidFill>
                          <a:srgbClr val="00B050"/>
                        </a:solidFill>
                        <a:effectLst/>
                        <a:latin typeface="Arial" charset="0"/>
                        <a:cs typeface="Arial" charset="0"/>
                      </a:endParaRPr>
                    </a:p>
                  </a:txBody>
                  <a:tcPr marL="91441" marR="91441"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56</a:t>
                      </a:r>
                    </a:p>
                  </a:txBody>
                  <a:tcPr marL="91441" marR="91441"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56</a:t>
                      </a:r>
                    </a:p>
                  </a:txBody>
                  <a:tcPr marL="91441" marR="91441"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79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a:cs typeface="Arial"/>
                        </a:rPr>
                        <a:t>Hot Work Permits Issued (</a:t>
                      </a:r>
                      <a:r>
                        <a:rPr kumimoji="0" lang="en-US" sz="1400" b="1" i="1" u="none" strike="noStrike" cap="none" normalizeH="0" baseline="0">
                          <a:ln>
                            <a:noFill/>
                          </a:ln>
                          <a:solidFill>
                            <a:schemeClr val="tx1"/>
                          </a:solidFill>
                          <a:effectLst/>
                          <a:latin typeface="Arial"/>
                          <a:cs typeface="Arial"/>
                        </a:rPr>
                        <a:t>HWPs</a:t>
                      </a:r>
                      <a:r>
                        <a:rPr kumimoji="0" lang="en-US" sz="1400" b="1" i="0" u="none" strike="noStrike" cap="none" normalizeH="0" baseline="0">
                          <a:ln>
                            <a:noFill/>
                          </a:ln>
                          <a:solidFill>
                            <a:schemeClr val="tx1"/>
                          </a:solidFill>
                          <a:effectLst/>
                          <a:latin typeface="Arial"/>
                          <a:cs typeface="Arial"/>
                        </a:rPr>
                        <a:t>) </a:t>
                      </a:r>
                      <a:endParaRPr kumimoji="0" lang="en-US" sz="1400" b="1" i="0" u="none" strike="noStrike" cap="none" normalizeH="0" baseline="0" dirty="0">
                        <a:ln>
                          <a:noFill/>
                        </a:ln>
                        <a:solidFill>
                          <a:schemeClr val="tx1"/>
                        </a:solidFill>
                        <a:effectLst/>
                        <a:latin typeface="Arial"/>
                        <a:cs typeface="Arial"/>
                      </a:endParaRPr>
                    </a:p>
                  </a:txBody>
                  <a:tcPr marL="91441" marR="91441"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7</a:t>
                      </a:r>
                    </a:p>
                  </a:txBody>
                  <a:tcPr marL="91441" marR="91441"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7</a:t>
                      </a:r>
                    </a:p>
                  </a:txBody>
                  <a:tcPr marL="91441" marR="91441"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106" name="Picture 7" descr="bas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0"/>
            <a:ext cx="857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7850" y="0"/>
            <a:ext cx="8651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8" name="Text Box 37"/>
          <p:cNvSpPr txBox="1">
            <a:spLocks noChangeArrowheads="1"/>
          </p:cNvSpPr>
          <p:nvPr/>
        </p:nvSpPr>
        <p:spPr bwMode="auto">
          <a:xfrm>
            <a:off x="1182702" y="317782"/>
            <a:ext cx="6751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eaLnBrk="0" fontAlgn="base" hangingPunct="0">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MCFD – 1st</a:t>
            </a:r>
            <a:r>
              <a:rPr lang="en-US" altLang="en-US" sz="2400" b="1">
                <a:solidFill>
                  <a:srgbClr val="0000FF"/>
                </a:solidFill>
                <a:latin typeface="Arial" panose="020B0604020202020204" pitchFamily="34" charset="0"/>
              </a:rPr>
              <a:t> Qtr. FY26</a:t>
            </a:r>
            <a:r>
              <a:rPr lang="en-US" altLang="en-US" sz="2400" b="1">
                <a:solidFill>
                  <a:srgbClr val="0000FF"/>
                </a:solidFill>
                <a:latin typeface="Arial" panose="020B0604020202020204" pitchFamily="34" charset="0"/>
                <a:cs typeface="Arial" panose="020B0604020202020204" pitchFamily="34" charset="0"/>
              </a:rPr>
              <a:t> </a:t>
            </a:r>
          </a:p>
        </p:txBody>
      </p:sp>
      <p:graphicFrame>
        <p:nvGraphicFramePr>
          <p:cNvPr id="2" name="Object 2"/>
          <p:cNvGraphicFramePr>
            <a:graphicFrameLocks noChangeAspect="1"/>
          </p:cNvGraphicFramePr>
          <p:nvPr/>
        </p:nvGraphicFramePr>
        <p:xfrm>
          <a:off x="0" y="3748205"/>
          <a:ext cx="7005648" cy="2953953"/>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 Placeholder 5"/>
          <p:cNvSpPr txBox="1">
            <a:spLocks/>
          </p:cNvSpPr>
          <p:nvPr/>
        </p:nvSpPr>
        <p:spPr>
          <a:xfrm>
            <a:off x="5089536" y="1004889"/>
            <a:ext cx="3973514" cy="5794497"/>
          </a:xfrm>
          <a:prstGeom prst="rect">
            <a:avLst/>
          </a:prstGeom>
          <a:ln w="28575">
            <a:solidFill>
              <a:schemeClr val="tx1"/>
            </a:solidFill>
          </a:ln>
          <a:scene3d>
            <a:camera prst="orthographicFront"/>
            <a:lightRig rig="threePt" dir="t"/>
          </a:scene3d>
          <a:sp3d z="6350"/>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Aft>
                <a:spcPct val="0"/>
              </a:spcAft>
              <a:buNone/>
              <a:defRPr/>
            </a:pPr>
            <a:r>
              <a:rPr lang="en-US" sz="1800"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rPr>
              <a:t>Top Violations 1</a:t>
            </a:r>
            <a:r>
              <a:rPr lang="en-US" sz="1800" baseline="30000"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rPr>
              <a:t>st</a:t>
            </a:r>
            <a:r>
              <a:rPr lang="en-US" sz="1800"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rPr>
              <a:t> Quarter</a:t>
            </a:r>
          </a:p>
          <a:p>
            <a:pPr fontAlgn="base">
              <a:spcAft>
                <a:spcPct val="0"/>
              </a:spcAft>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Monthly Fire Extinguisher checks</a:t>
            </a:r>
          </a:p>
          <a:p>
            <a:pPr fontAlgn="base">
              <a:spcAft>
                <a:spcPct val="0"/>
              </a:spcAft>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Knox Box related</a:t>
            </a:r>
          </a:p>
          <a:p>
            <a:pPr fontAlgn="base">
              <a:spcAft>
                <a:spcPct val="0"/>
              </a:spcAft>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FACP in trouble</a:t>
            </a:r>
          </a:p>
          <a:p>
            <a:pPr fontAlgn="base">
              <a:spcAft>
                <a:spcPct val="0"/>
              </a:spcAft>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Deficiencies found during riser PM’s.</a:t>
            </a:r>
          </a:p>
          <a:p>
            <a:pPr marL="0" indent="0" algn="ctr" fontAlgn="base">
              <a:spcAft>
                <a:spcPct val="0"/>
              </a:spcAft>
              <a:buNone/>
              <a:defRPr/>
            </a:pPr>
            <a:r>
              <a:rPr lang="en-US" sz="1800"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rPr>
              <a:t>Open/Closed Violations Explained</a:t>
            </a:r>
          </a:p>
          <a:p>
            <a:pPr marL="0" indent="0" fontAlgn="base">
              <a:spcAft>
                <a:spcPct val="0"/>
              </a:spcAft>
              <a:buNone/>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Most open violations are items that have work orders in place, awaiting funding, bids, exceeds packages etc. </a:t>
            </a:r>
          </a:p>
          <a:p>
            <a:pPr marL="0" indent="0" algn="ctr" fontAlgn="base">
              <a:spcAft>
                <a:spcPct val="0"/>
              </a:spcAft>
              <a:buNone/>
              <a:defRPr/>
            </a:pPr>
            <a:r>
              <a:rPr lang="en-US" sz="1800"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rPr>
              <a:t>FY26 Changes</a:t>
            </a:r>
          </a:p>
          <a:p>
            <a:pPr fontAlgn="base">
              <a:spcAft>
                <a:spcPct val="0"/>
              </a:spcAft>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Revamped/Streamlined Inspection Schedule</a:t>
            </a:r>
          </a:p>
          <a:p>
            <a:pPr fontAlgn="base">
              <a:spcAft>
                <a:spcPct val="0"/>
              </a:spcAft>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Revamped training material </a:t>
            </a:r>
          </a:p>
          <a:p>
            <a:pPr fontAlgn="base">
              <a:spcAft>
                <a:spcPct val="0"/>
              </a:spcAft>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Revamped Fire Drill Schedule</a:t>
            </a:r>
          </a:p>
          <a:p>
            <a:pPr fontAlgn="base">
              <a:spcAft>
                <a:spcPct val="0"/>
              </a:spcAft>
              <a:defRPr/>
            </a:pPr>
            <a:r>
              <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RAC score transitioning to FSD score</a:t>
            </a:r>
          </a:p>
          <a:p>
            <a:pPr marL="0" indent="0" algn="ctr" fontAlgn="base">
              <a:spcAft>
                <a:spcPct val="0"/>
              </a:spcAft>
              <a:buNone/>
              <a:defRPr/>
            </a:pPr>
            <a:r>
              <a:rPr lang="en-US" sz="2000" b="1" i="1"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rPr>
              <a:t>Total Fire Wardens Trained for 1st QTR: </a:t>
            </a:r>
            <a:r>
              <a:rPr lang="en-US" sz="2000" b="1" i="1"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rPr>
              <a:t>0  </a:t>
            </a:r>
            <a:r>
              <a:rPr lang="en-US" sz="2000" b="1" i="1" dirty="0">
                <a:effectLst>
                  <a:glow>
                    <a:schemeClr val="accent1">
                      <a:alpha val="39000"/>
                    </a:schemeClr>
                  </a:glow>
                  <a:outerShdw blurRad="50800" dir="5400000" algn="ctr" rotWithShape="0">
                    <a:srgbClr val="000000">
                      <a:alpha val="43137"/>
                    </a:srgbClr>
                  </a:outerShdw>
                </a:effectLst>
                <a:latin typeface="Calibri" panose="020F0502020204030204"/>
              </a:rPr>
              <a:t>YTD:</a:t>
            </a:r>
            <a:r>
              <a:rPr lang="en-US" sz="2000" b="1" i="1"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rPr>
              <a:t> 0</a:t>
            </a:r>
          </a:p>
          <a:p>
            <a:pPr marL="0" indent="0" algn="ctr" fontAlgn="base">
              <a:spcAft>
                <a:spcPct val="0"/>
              </a:spcAft>
              <a:buNone/>
              <a:defRPr/>
            </a:pPr>
            <a:endParaRPr lang="en-US" sz="2000" b="1" i="1"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endParaRPr>
          </a:p>
          <a:p>
            <a:pPr marL="0" indent="0" algn="ctr" fontAlgn="base">
              <a:spcAft>
                <a:spcPct val="0"/>
              </a:spcAft>
              <a:buNone/>
              <a:defRPr/>
            </a:pPr>
            <a:endParaRPr lang="en-US" b="1" i="1" dirty="0">
              <a:solidFill>
                <a:srgbClr val="FF0000"/>
              </a:solidFill>
              <a:effectLst>
                <a:glow>
                  <a:schemeClr val="accent1">
                    <a:alpha val="39000"/>
                  </a:schemeClr>
                </a:glow>
                <a:outerShdw blurRad="50800" dir="5400000" algn="ctr" rotWithShape="0">
                  <a:srgbClr val="000000">
                    <a:alpha val="43137"/>
                  </a:srgbClr>
                </a:outerShdw>
              </a:effectLst>
              <a:latin typeface="Calibri" panose="020F0502020204030204"/>
            </a:endParaRPr>
          </a:p>
          <a:p>
            <a:pPr marL="0" indent="0" fontAlgn="base">
              <a:spcAft>
                <a:spcPct val="0"/>
              </a:spcAft>
              <a:buNone/>
              <a:defRPr/>
            </a:pPr>
            <a:endParaRPr lang="en-US" sz="1800" dirty="0">
              <a:solidFill>
                <a:prstClr val="black"/>
              </a:solidFill>
              <a:effectLst>
                <a:glow>
                  <a:schemeClr val="accent1">
                    <a:alpha val="39000"/>
                  </a:schemeClr>
                </a:glow>
                <a:outerShdw blurRad="50800" dir="5400000" algn="ctr" rotWithShape="0">
                  <a:srgbClr val="000000">
                    <a:alpha val="43137"/>
                  </a:srgbClr>
                </a:outerShdw>
              </a:effectLst>
              <a:latin typeface="Calibri" panose="020F0502020204030204"/>
            </a:endParaRPr>
          </a:p>
        </p:txBody>
      </p:sp>
      <p:sp>
        <p:nvSpPr>
          <p:cNvPr id="3" name="Slide Number Placeholder 2">
            <a:extLst>
              <a:ext uri="{FF2B5EF4-FFF2-40B4-BE49-F238E27FC236}">
                <a16:creationId xmlns:a16="http://schemas.microsoft.com/office/drawing/2014/main" id="{ADD5F6E8-0DCC-6798-F381-7F2B4DA8B050}"/>
              </a:ext>
            </a:extLst>
          </p:cNvPr>
          <p:cNvSpPr>
            <a:spLocks noGrp="1"/>
          </p:cNvSpPr>
          <p:nvPr>
            <p:ph type="sldNum" sz="quarter" idx="12"/>
          </p:nvPr>
        </p:nvSpPr>
        <p:spPr>
          <a:xfrm>
            <a:off x="7086600" y="6434261"/>
            <a:ext cx="2057400" cy="365125"/>
          </a:xfrm>
        </p:spPr>
        <p:txBody>
          <a:bodyPr/>
          <a:lstStyle/>
          <a:p>
            <a:pPr>
              <a:defRPr/>
            </a:pPr>
            <a:r>
              <a:rPr lang="en-US" dirty="0"/>
              <a:t>33</a:t>
            </a:r>
          </a:p>
        </p:txBody>
      </p:sp>
    </p:spTree>
    <p:extLst>
      <p:ext uri="{BB962C8B-B14F-4D97-AF65-F5344CB8AC3E}">
        <p14:creationId xmlns:p14="http://schemas.microsoft.com/office/powerpoint/2010/main" val="215603925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2298706" y="1141097"/>
            <a:ext cx="800100" cy="285750"/>
          </a:xfrm>
          <a:prstGeom prst="rect">
            <a:avLst/>
          </a:prstGeom>
          <a:solidFill>
            <a:srgbClr val="C0C0C0"/>
          </a:solidFill>
          <a:ln w="15875">
            <a:solidFill>
              <a:srgbClr val="0000FF"/>
            </a:solidFill>
            <a:miter lim="800000"/>
            <a:headEnd/>
            <a:tailEnd/>
          </a:ln>
        </p:spPr>
        <p:txBody>
          <a:bodyPr/>
          <a:lstStyle>
            <a:lvl1pPr marL="257175" indent="-257175">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defTabSz="457200" eaLnBrk="0" fontAlgn="base" hangingPunct="0">
              <a:lnSpc>
                <a:spcPct val="80000"/>
              </a:lnSpc>
              <a:spcBef>
                <a:spcPct val="20000"/>
              </a:spcBef>
              <a:spcAft>
                <a:spcPct val="0"/>
              </a:spcAft>
              <a:defRPr/>
            </a:pPr>
            <a:r>
              <a:rPr lang="en-US" altLang="en-US" sz="1600" b="1" u="sng">
                <a:solidFill>
                  <a:srgbClr val="0000CC"/>
                </a:solidFill>
                <a:cs typeface="Arial" panose="020B0604020202020204" pitchFamily="34" charset="0"/>
              </a:rPr>
              <a:t>GOV</a:t>
            </a:r>
            <a:endParaRPr lang="en-US" altLang="en-US" sz="1600" b="1">
              <a:solidFill>
                <a:srgbClr val="0000CC"/>
              </a:solidFill>
              <a:cs typeface="Arial" panose="020B0604020202020204" pitchFamily="34" charset="0"/>
            </a:endParaRPr>
          </a:p>
        </p:txBody>
      </p:sp>
      <p:graphicFrame>
        <p:nvGraphicFramePr>
          <p:cNvPr id="6249" name="Group 105"/>
          <p:cNvGraphicFramePr>
            <a:graphicFrameLocks noGrp="1"/>
          </p:cNvGraphicFramePr>
          <p:nvPr/>
        </p:nvGraphicFramePr>
        <p:xfrm>
          <a:off x="1071586" y="1520156"/>
          <a:ext cx="3254375" cy="3043840"/>
        </p:xfrm>
        <a:graphic>
          <a:graphicData uri="http://schemas.openxmlformats.org/drawingml/2006/table">
            <a:tbl>
              <a:tblPr/>
              <a:tblGrid>
                <a:gridCol w="1510979">
                  <a:extLst>
                    <a:ext uri="{9D8B030D-6E8A-4147-A177-3AD203B41FA5}">
                      <a16:colId xmlns:a16="http://schemas.microsoft.com/office/drawing/2014/main" val="20000"/>
                    </a:ext>
                  </a:extLst>
                </a:gridCol>
                <a:gridCol w="924950">
                  <a:extLst>
                    <a:ext uri="{9D8B030D-6E8A-4147-A177-3AD203B41FA5}">
                      <a16:colId xmlns:a16="http://schemas.microsoft.com/office/drawing/2014/main" val="20001"/>
                    </a:ext>
                  </a:extLst>
                </a:gridCol>
                <a:gridCol w="818446">
                  <a:extLst>
                    <a:ext uri="{9D8B030D-6E8A-4147-A177-3AD203B41FA5}">
                      <a16:colId xmlns:a16="http://schemas.microsoft.com/office/drawing/2014/main" val="20002"/>
                    </a:ext>
                  </a:extLst>
                </a:gridCol>
              </a:tblGrid>
              <a:tr h="3095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VEHICLE TYPE</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Quarter</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YTD</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302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GOV</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2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POV</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1</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Fixed Object</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1</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2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Animal</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2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Pedestrian</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2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Bicycle</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2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Rollover</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Hit &amp; Run (GOV)</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06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Total</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2</a:t>
                      </a:r>
                    </a:p>
                  </a:txBody>
                  <a:tcPr marL="68594" marR="68594"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6252" name="Group 108"/>
          <p:cNvGraphicFramePr>
            <a:graphicFrameLocks noGrp="1"/>
          </p:cNvGraphicFramePr>
          <p:nvPr/>
        </p:nvGraphicFramePr>
        <p:xfrm>
          <a:off x="4938057" y="1523334"/>
          <a:ext cx="3159125" cy="3040664"/>
        </p:xfrm>
        <a:graphic>
          <a:graphicData uri="http://schemas.openxmlformats.org/drawingml/2006/table">
            <a:tbl>
              <a:tblPr/>
              <a:tblGrid>
                <a:gridCol w="1451902">
                  <a:extLst>
                    <a:ext uri="{9D8B030D-6E8A-4147-A177-3AD203B41FA5}">
                      <a16:colId xmlns:a16="http://schemas.microsoft.com/office/drawing/2014/main" val="20000"/>
                    </a:ext>
                  </a:extLst>
                </a:gridCol>
                <a:gridCol w="914584">
                  <a:extLst>
                    <a:ext uri="{9D8B030D-6E8A-4147-A177-3AD203B41FA5}">
                      <a16:colId xmlns:a16="http://schemas.microsoft.com/office/drawing/2014/main" val="20001"/>
                    </a:ext>
                  </a:extLst>
                </a:gridCol>
                <a:gridCol w="792639">
                  <a:extLst>
                    <a:ext uri="{9D8B030D-6E8A-4147-A177-3AD203B41FA5}">
                      <a16:colId xmlns:a16="http://schemas.microsoft.com/office/drawing/2014/main" val="20002"/>
                    </a:ext>
                  </a:extLst>
                </a:gridCol>
              </a:tblGrid>
              <a:tr h="3288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VEHICLE TYPE</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Quarter</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YTD</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extLst>
                  <a:ext uri="{0D108BD9-81ED-4DB2-BD59-A6C34878D82A}">
                    <a16:rowId xmlns:a16="http://schemas.microsoft.com/office/drawing/2014/main" val="10000"/>
                  </a:ext>
                </a:extLst>
              </a:tr>
              <a:tr h="309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POV</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1</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4</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2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GOV</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Fixed Object </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1</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9</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2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Animal</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2</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3</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14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Hit &amp; Run (POV)</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92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Bicycle</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11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Rollover</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Motorcycle</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9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Total</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4</a:t>
                      </a:r>
                    </a:p>
                  </a:txBody>
                  <a:tcPr marL="68558" marR="68558" marT="34284" marB="342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16</a:t>
                      </a:r>
                    </a:p>
                  </a:txBody>
                  <a:tcPr marL="68558" marR="68558" marT="34284" marB="3428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261215" name="Rectangle 97"/>
          <p:cNvSpPr>
            <a:spLocks noChangeArrowheads="1"/>
          </p:cNvSpPr>
          <p:nvPr/>
        </p:nvSpPr>
        <p:spPr bwMode="auto">
          <a:xfrm>
            <a:off x="2192073" y="172176"/>
            <a:ext cx="5046945" cy="44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496" tIns="36248" rIns="72496" bIns="36248">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defTabSz="457200" eaLnBrk="0" fontAlgn="base" hangingPunct="0">
              <a:spcBef>
                <a:spcPct val="20000"/>
              </a:spcBef>
              <a:spcAft>
                <a:spcPct val="0"/>
              </a:spcAft>
              <a:defRPr/>
            </a:pPr>
            <a:r>
              <a:rPr lang="en-US" altLang="en-US" b="1">
                <a:solidFill>
                  <a:srgbClr val="0000FF"/>
                </a:solidFill>
                <a:cs typeface="Arial" panose="020B0604020202020204" pitchFamily="34" charset="0"/>
              </a:rPr>
              <a:t>MCPD –  4th Qtr. CY25</a:t>
            </a:r>
          </a:p>
        </p:txBody>
      </p:sp>
      <p:sp>
        <p:nvSpPr>
          <p:cNvPr id="261217" name="Text Box 2"/>
          <p:cNvSpPr txBox="1">
            <a:spLocks noChangeArrowheads="1"/>
          </p:cNvSpPr>
          <p:nvPr/>
        </p:nvSpPr>
        <p:spPr bwMode="auto">
          <a:xfrm>
            <a:off x="6117552" y="1141097"/>
            <a:ext cx="800100" cy="285750"/>
          </a:xfrm>
          <a:prstGeom prst="rect">
            <a:avLst/>
          </a:prstGeom>
          <a:solidFill>
            <a:srgbClr val="C0C0C0"/>
          </a:solidFill>
          <a:ln w="15875">
            <a:solidFill>
              <a:srgbClr val="0000FF"/>
            </a:solidFill>
            <a:miter lim="800000"/>
            <a:headEnd/>
            <a:tailEnd/>
          </a:ln>
        </p:spPr>
        <p:txBody>
          <a:bodyPr/>
          <a:lstStyle>
            <a:lvl1pPr marL="257175" indent="-257175">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defTabSz="457200" eaLnBrk="0" fontAlgn="base" hangingPunct="0">
              <a:lnSpc>
                <a:spcPct val="80000"/>
              </a:lnSpc>
              <a:spcBef>
                <a:spcPct val="20000"/>
              </a:spcBef>
              <a:spcAft>
                <a:spcPct val="0"/>
              </a:spcAft>
              <a:defRPr/>
            </a:pPr>
            <a:r>
              <a:rPr lang="en-US" altLang="en-US" sz="1600" b="1" u="sng">
                <a:solidFill>
                  <a:srgbClr val="0000CC"/>
                </a:solidFill>
                <a:cs typeface="Arial" panose="020B0604020202020204" pitchFamily="34" charset="0"/>
              </a:rPr>
              <a:t>POV</a:t>
            </a:r>
            <a:endParaRPr lang="en-US" altLang="en-US" sz="1600" b="1">
              <a:solidFill>
                <a:srgbClr val="0000CC"/>
              </a:solidFill>
              <a:cs typeface="Arial" panose="020B0604020202020204" pitchFamily="34" charset="0"/>
            </a:endParaRPr>
          </a:p>
        </p:txBody>
      </p:sp>
      <p:pic>
        <p:nvPicPr>
          <p:cNvPr id="261218" name="Picture 7" descr="PD Logo 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99" y="30163"/>
            <a:ext cx="7921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219" name="Picture 6" descr="base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220" name="Slide Number Placeholder 5"/>
          <p:cNvSpPr txBox="1">
            <a:spLocks/>
          </p:cNvSpPr>
          <p:nvPr/>
        </p:nvSpPr>
        <p:spPr bwMode="auto">
          <a:xfrm>
            <a:off x="7239000" y="6562749"/>
            <a:ext cx="1905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66788">
              <a:spcBef>
                <a:spcPct val="20000"/>
              </a:spcBef>
              <a:buFont typeface="Arial" panose="020B0604020202020204" pitchFamily="34" charset="0"/>
              <a:buChar char="•"/>
              <a:defRPr sz="2400">
                <a:solidFill>
                  <a:schemeClr val="tx1"/>
                </a:solidFill>
                <a:latin typeface="Calibri" panose="020F0502020204030204" pitchFamily="34" charset="0"/>
              </a:defRPr>
            </a:lvl1pPr>
            <a:lvl2pPr marL="555625" indent="-214313" defTabSz="966788">
              <a:spcBef>
                <a:spcPct val="20000"/>
              </a:spcBef>
              <a:buFont typeface="Arial" panose="020B0604020202020204" pitchFamily="34" charset="0"/>
              <a:buChar char="–"/>
              <a:defRPr sz="2100">
                <a:solidFill>
                  <a:schemeClr val="tx1"/>
                </a:solidFill>
                <a:latin typeface="Calibri" panose="020F0502020204030204" pitchFamily="34" charset="0"/>
              </a:defRPr>
            </a:lvl2pPr>
            <a:lvl3pPr marL="855663" indent="-171450" defTabSz="966788">
              <a:spcBef>
                <a:spcPct val="20000"/>
              </a:spcBef>
              <a:buFont typeface="Arial" panose="020B0604020202020204" pitchFamily="34" charset="0"/>
              <a:buChar char="•"/>
              <a:defRPr>
                <a:solidFill>
                  <a:schemeClr val="tx1"/>
                </a:solidFill>
                <a:latin typeface="Calibri" panose="020F0502020204030204" pitchFamily="34" charset="0"/>
              </a:defRPr>
            </a:lvl3pPr>
            <a:lvl4pPr marL="1198563" indent="-171450" defTabSz="966788">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1463" indent="-171450" defTabSz="966788">
              <a:spcBef>
                <a:spcPct val="20000"/>
              </a:spcBef>
              <a:buFont typeface="Arial" panose="020B0604020202020204" pitchFamily="34" charset="0"/>
              <a:buChar char="»"/>
              <a:defRPr sz="1500">
                <a:solidFill>
                  <a:schemeClr val="tx1"/>
                </a:solidFill>
                <a:latin typeface="Calibri" panose="020F0502020204030204" pitchFamily="34" charset="0"/>
              </a:defRPr>
            </a:lvl5pPr>
            <a:lvl6pPr marL="1998663" indent="-171450" defTabSz="966788"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5863" indent="-171450" defTabSz="966788"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3063" indent="-171450" defTabSz="966788"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0263" indent="-171450" defTabSz="966788"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r" eaLnBrk="0" fontAlgn="base" hangingPunct="0">
              <a:spcBef>
                <a:spcPct val="0"/>
              </a:spcBef>
              <a:spcAft>
                <a:spcPct val="0"/>
              </a:spcAft>
              <a:buNone/>
              <a:defRPr/>
            </a:pPr>
            <a:r>
              <a:rPr lang="en-US" altLang="en-US" sz="1200">
                <a:solidFill>
                  <a:prstClr val="black"/>
                </a:solidFill>
                <a:latin typeface="Arial" panose="020B0604020202020204" pitchFamily="34" charset="0"/>
              </a:rPr>
              <a:t>34</a:t>
            </a:r>
          </a:p>
        </p:txBody>
      </p:sp>
      <p:graphicFrame>
        <p:nvGraphicFramePr>
          <p:cNvPr id="11" name="Group 105"/>
          <p:cNvGraphicFramePr>
            <a:graphicFrameLocks noGrp="1"/>
          </p:cNvGraphicFramePr>
          <p:nvPr/>
        </p:nvGraphicFramePr>
        <p:xfrm>
          <a:off x="1059060" y="5041315"/>
          <a:ext cx="3266901" cy="1635530"/>
        </p:xfrm>
        <a:graphic>
          <a:graphicData uri="http://schemas.openxmlformats.org/drawingml/2006/table">
            <a:tbl>
              <a:tblPr/>
              <a:tblGrid>
                <a:gridCol w="1552466">
                  <a:extLst>
                    <a:ext uri="{9D8B030D-6E8A-4147-A177-3AD203B41FA5}">
                      <a16:colId xmlns:a16="http://schemas.microsoft.com/office/drawing/2014/main" val="20000"/>
                    </a:ext>
                  </a:extLst>
                </a:gridCol>
                <a:gridCol w="945158">
                  <a:extLst>
                    <a:ext uri="{9D8B030D-6E8A-4147-A177-3AD203B41FA5}">
                      <a16:colId xmlns:a16="http://schemas.microsoft.com/office/drawing/2014/main" val="20001"/>
                    </a:ext>
                  </a:extLst>
                </a:gridCol>
                <a:gridCol w="769277">
                  <a:extLst>
                    <a:ext uri="{9D8B030D-6E8A-4147-A177-3AD203B41FA5}">
                      <a16:colId xmlns:a16="http://schemas.microsoft.com/office/drawing/2014/main" val="20002"/>
                    </a:ext>
                  </a:extLst>
                </a:gridCol>
              </a:tblGrid>
              <a:tr h="3234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VEHICLE TYPE</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Quarter</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YTD</a:t>
                      </a:r>
                    </a:p>
                  </a:txBody>
                  <a:tcPr marL="68555" marR="68555" marT="34304" marB="3430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extLst>
                  <a:ext uri="{0D108BD9-81ED-4DB2-BD59-A6C34878D82A}">
                    <a16:rowId xmlns:a16="http://schemas.microsoft.com/office/drawing/2014/main" val="10000"/>
                  </a:ext>
                </a:extLst>
              </a:tr>
              <a:tr h="365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GOV</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5" marR="68555" marT="34304" marB="3430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3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POV</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1</a:t>
                      </a:r>
                    </a:p>
                  </a:txBody>
                  <a:tcPr marL="68555" marR="68555" marT="34304" marB="3430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GOV - Fixed Object</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1</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13</a:t>
                      </a:r>
                    </a:p>
                  </a:txBody>
                  <a:tcPr marL="68555" marR="68555" marT="34304" marB="3430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Total</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1</a:t>
                      </a:r>
                    </a:p>
                  </a:txBody>
                  <a:tcPr marL="68555" marR="68555"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14</a:t>
                      </a:r>
                    </a:p>
                  </a:txBody>
                  <a:tcPr marL="68555" marR="68555" marT="34304" marB="3430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2" name="Group 108"/>
          <p:cNvGraphicFramePr>
            <a:graphicFrameLocks noGrp="1"/>
          </p:cNvGraphicFramePr>
          <p:nvPr/>
        </p:nvGraphicFramePr>
        <p:xfrm>
          <a:off x="4938057" y="5041315"/>
          <a:ext cx="3159125" cy="1635056"/>
        </p:xfrm>
        <a:graphic>
          <a:graphicData uri="http://schemas.openxmlformats.org/drawingml/2006/table">
            <a:tbl>
              <a:tblPr/>
              <a:tblGrid>
                <a:gridCol w="1426293">
                  <a:extLst>
                    <a:ext uri="{9D8B030D-6E8A-4147-A177-3AD203B41FA5}">
                      <a16:colId xmlns:a16="http://schemas.microsoft.com/office/drawing/2014/main" val="20000"/>
                    </a:ext>
                  </a:extLst>
                </a:gridCol>
                <a:gridCol w="867238">
                  <a:extLst>
                    <a:ext uri="{9D8B030D-6E8A-4147-A177-3AD203B41FA5}">
                      <a16:colId xmlns:a16="http://schemas.microsoft.com/office/drawing/2014/main" val="20001"/>
                    </a:ext>
                  </a:extLst>
                </a:gridCol>
                <a:gridCol w="865594">
                  <a:extLst>
                    <a:ext uri="{9D8B030D-6E8A-4147-A177-3AD203B41FA5}">
                      <a16:colId xmlns:a16="http://schemas.microsoft.com/office/drawing/2014/main" val="20002"/>
                    </a:ext>
                  </a:extLst>
                </a:gridCol>
              </a:tblGrid>
              <a:tr h="333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VEHICLE TYPE</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Quarter</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YTD</a:t>
                      </a:r>
                    </a:p>
                  </a:txBody>
                  <a:tcPr marL="68562" marR="68562" marT="34289" marB="3428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B2B2B2"/>
                    </a:solidFill>
                  </a:tcPr>
                </a:tc>
                <a:extLst>
                  <a:ext uri="{0D108BD9-81ED-4DB2-BD59-A6C34878D82A}">
                    <a16:rowId xmlns:a16="http://schemas.microsoft.com/office/drawing/2014/main" val="10000"/>
                  </a:ext>
                </a:extLst>
              </a:tr>
              <a:tr h="315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POV</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2</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8</a:t>
                      </a:r>
                    </a:p>
                  </a:txBody>
                  <a:tcPr marL="68562" marR="68562" marT="34289" marB="3428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5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GOV</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62" marR="68562" marT="34289" marB="3428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5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rPr>
                        <a:t>POV - Fixed Object </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0</a:t>
                      </a:r>
                    </a:p>
                  </a:txBody>
                  <a:tcPr marL="68562" marR="68562" marT="34289" marB="3428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Total</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2</a:t>
                      </a:r>
                    </a:p>
                  </a:txBody>
                  <a:tcPr marL="68562" marR="68562"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8</a:t>
                      </a:r>
                    </a:p>
                  </a:txBody>
                  <a:tcPr marL="68562" marR="68562" marT="34289" marB="3428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1059060" y="612481"/>
            <a:ext cx="7038121" cy="400110"/>
          </a:xfrm>
          <a:prstGeom prst="rect">
            <a:avLst/>
          </a:prstGeom>
          <a:noFill/>
        </p:spPr>
        <p:txBody>
          <a:bodyPr wrap="square" rtlCol="0">
            <a:spAutoFit/>
          </a:bodyPr>
          <a:lstStyle/>
          <a:p>
            <a:pPr algn="ctr" defTabSz="457200" eaLnBrk="0" fontAlgn="base" hangingPunct="0">
              <a:spcBef>
                <a:spcPct val="20000"/>
              </a:spcBef>
              <a:spcAft>
                <a:spcPct val="0"/>
              </a:spcAft>
              <a:defRPr/>
            </a:pPr>
            <a:r>
              <a:rPr lang="en-US" altLang="en-US" sz="2000" b="1" i="1">
                <a:solidFill>
                  <a:srgbClr val="FF0000"/>
                </a:solidFill>
                <a:latin typeface="Arial" panose="020B0604020202020204" pitchFamily="34" charset="0"/>
                <a:cs typeface="Arial" panose="020B0604020202020204" pitchFamily="34" charset="0"/>
              </a:rPr>
              <a:t>Reported Traffic Collisions</a:t>
            </a:r>
          </a:p>
        </p:txBody>
      </p:sp>
      <p:sp>
        <p:nvSpPr>
          <p:cNvPr id="14" name="Rectangle 97"/>
          <p:cNvSpPr>
            <a:spLocks noChangeArrowheads="1"/>
          </p:cNvSpPr>
          <p:nvPr/>
        </p:nvSpPr>
        <p:spPr bwMode="auto">
          <a:xfrm>
            <a:off x="1071586" y="4677372"/>
            <a:ext cx="7025595" cy="3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496" tIns="36248" rIns="72496" bIns="36248" anchor="ctr">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defTabSz="457200" eaLnBrk="0" fontAlgn="base" hangingPunct="0">
              <a:spcBef>
                <a:spcPct val="20000"/>
              </a:spcBef>
              <a:spcAft>
                <a:spcPct val="0"/>
              </a:spcAft>
              <a:defRPr/>
            </a:pPr>
            <a:r>
              <a:rPr lang="en-US" altLang="en-US" sz="1600" b="1" i="1">
                <a:solidFill>
                  <a:srgbClr val="0000FF"/>
                </a:solidFill>
                <a:cs typeface="Arial" panose="020B0604020202020204" pitchFamily="34" charset="0"/>
              </a:rPr>
              <a:t>Reported “</a:t>
            </a:r>
            <a:r>
              <a:rPr lang="en-US" altLang="en-US" sz="1600" b="1" i="1">
                <a:solidFill>
                  <a:srgbClr val="FF0000"/>
                </a:solidFill>
                <a:cs typeface="Arial" panose="020B0604020202020204" pitchFamily="34" charset="0"/>
              </a:rPr>
              <a:t>Motor Vehicle</a:t>
            </a:r>
            <a:r>
              <a:rPr lang="en-US" altLang="en-US" sz="1600" b="1" i="1">
                <a:solidFill>
                  <a:srgbClr val="0000FF"/>
                </a:solidFill>
                <a:cs typeface="Arial" panose="020B0604020202020204" pitchFamily="34" charset="0"/>
              </a:rPr>
              <a:t>” Collisions (Off Road Damage to Property)</a:t>
            </a:r>
          </a:p>
        </p:txBody>
      </p:sp>
    </p:spTree>
    <p:extLst>
      <p:ext uri="{BB962C8B-B14F-4D97-AF65-F5344CB8AC3E}">
        <p14:creationId xmlns:p14="http://schemas.microsoft.com/office/powerpoint/2010/main" val="294879249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4"/>
          <p:cNvSpPr>
            <a:spLocks noChangeArrowheads="1"/>
          </p:cNvSpPr>
          <p:nvPr/>
        </p:nvSpPr>
        <p:spPr bwMode="auto">
          <a:xfrm>
            <a:off x="1047428" y="228606"/>
            <a:ext cx="7049181" cy="44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496" tIns="36248" rIns="72496" bIns="36248">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MCPD –4th Qtr. CY25</a:t>
            </a:r>
          </a:p>
        </p:txBody>
      </p:sp>
      <p:graphicFrame>
        <p:nvGraphicFramePr>
          <p:cNvPr id="2" name="Object 2"/>
          <p:cNvGraphicFramePr>
            <a:graphicFrameLocks noChangeAspect="1"/>
          </p:cNvGraphicFramePr>
          <p:nvPr/>
        </p:nvGraphicFramePr>
        <p:xfrm>
          <a:off x="367958" y="793750"/>
          <a:ext cx="8550807" cy="2834792"/>
        </p:xfrm>
        <a:graphic>
          <a:graphicData uri="http://schemas.openxmlformats.org/drawingml/2006/chart">
            <c:chart xmlns:c="http://schemas.openxmlformats.org/drawingml/2006/chart" xmlns:r="http://schemas.openxmlformats.org/officeDocument/2006/relationships" r:id="rId3"/>
          </a:graphicData>
        </a:graphic>
      </p:graphicFrame>
      <p:pic>
        <p:nvPicPr>
          <p:cNvPr id="263172" name="Picture 7" descr="PD Logo 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8254" y="19166"/>
            <a:ext cx="710510" cy="77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3" name="Picture 6"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nvGraphicFramePr>
        <p:xfrm>
          <a:off x="367958" y="3665476"/>
          <a:ext cx="8550806" cy="2824053"/>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p:cNvSpPr>
            <a:spLocks noGrp="1"/>
          </p:cNvSpPr>
          <p:nvPr>
            <p:ph type="sldNum" sz="quarter" idx="12"/>
          </p:nvPr>
        </p:nvSpPr>
        <p:spPr>
          <a:xfrm>
            <a:off x="7067901" y="650052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74E289-CA6C-4CE5-8CCF-5CCF6D00E1D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00794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0804" y="6403766"/>
            <a:ext cx="2057400" cy="365125"/>
          </a:xfrm>
        </p:spPr>
        <p:txBody>
          <a:bodyPr/>
          <a:lstStyle/>
          <a:p>
            <a:pPr>
              <a:defRPr/>
            </a:pPr>
            <a:fld id="{2959F2BB-F926-42C0-9BA5-75331F7540CB}" type="slidenum">
              <a:rPr lang="en-US" smtClean="0"/>
              <a:pPr>
                <a:defRPr/>
              </a:pPr>
              <a:t>36</a:t>
            </a:fld>
            <a:endParaRPr lang="en-US"/>
          </a:p>
        </p:txBody>
      </p:sp>
      <p:pic>
        <p:nvPicPr>
          <p:cNvPr id="3" name="Picture 6" descr="baselogo">
            <a:extLst>
              <a:ext uri="{FF2B5EF4-FFF2-40B4-BE49-F238E27FC236}">
                <a16:creationId xmlns:a16="http://schemas.microsoft.com/office/drawing/2014/main" id="{37854830-AB00-FA78-21F5-2C79BF1400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D Logo sm">
            <a:extLst>
              <a:ext uri="{FF2B5EF4-FFF2-40B4-BE49-F238E27FC236}">
                <a16:creationId xmlns:a16="http://schemas.microsoft.com/office/drawing/2014/main" id="{D554F5E2-9A90-82CE-CF75-6EAAA8B34E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8984" y="30163"/>
            <a:ext cx="710510" cy="77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9DB7E9E-F9A1-0F67-A14A-A08DDF88F381}"/>
              </a:ext>
            </a:extLst>
          </p:cNvPr>
          <p:cNvPicPr>
            <a:picLocks noChangeAspect="1"/>
          </p:cNvPicPr>
          <p:nvPr/>
        </p:nvPicPr>
        <p:blipFill>
          <a:blip r:embed="rId5"/>
          <a:stretch>
            <a:fillRect/>
          </a:stretch>
        </p:blipFill>
        <p:spPr>
          <a:xfrm>
            <a:off x="663743" y="817605"/>
            <a:ext cx="7816514" cy="5951286"/>
          </a:xfrm>
          <a:prstGeom prst="rect">
            <a:avLst/>
          </a:prstGeom>
        </p:spPr>
      </p:pic>
    </p:spTree>
    <p:extLst>
      <p:ext uri="{BB962C8B-B14F-4D97-AF65-F5344CB8AC3E}">
        <p14:creationId xmlns:p14="http://schemas.microsoft.com/office/powerpoint/2010/main" val="1170988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8"/>
          <p:cNvSpPr>
            <a:spLocks noChangeArrowheads="1"/>
          </p:cNvSpPr>
          <p:nvPr/>
        </p:nvSpPr>
        <p:spPr bwMode="auto">
          <a:xfrm>
            <a:off x="2000250" y="304804"/>
            <a:ext cx="5314950" cy="44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496" tIns="36248" rIns="72496" bIns="36248">
            <a:spAutoFit/>
          </a:bodyPr>
          <a:lstStyle>
            <a:lvl1pPr defTabSz="723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3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3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3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3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3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3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3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3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20000"/>
              </a:spcBef>
              <a:spcAft>
                <a:spcPct val="0"/>
              </a:spcAft>
              <a:buNone/>
              <a:defRPr/>
            </a:pPr>
            <a:r>
              <a:rPr lang="en-US" altLang="en-US" sz="2400" b="1">
                <a:solidFill>
                  <a:srgbClr val="0000FF"/>
                </a:solidFill>
                <a:latin typeface="Tahoma" panose="020B0604030504040204" pitchFamily="34" charset="0"/>
                <a:ea typeface="Tahoma" panose="020B0604030504040204" pitchFamily="34" charset="0"/>
                <a:cs typeface="Tahoma" panose="020B0604030504040204" pitchFamily="34" charset="0"/>
              </a:rPr>
              <a:t>Injury Compensation</a:t>
            </a:r>
          </a:p>
        </p:txBody>
      </p:sp>
      <p:sp>
        <p:nvSpPr>
          <p:cNvPr id="270339" name="Rectangle 7"/>
          <p:cNvSpPr>
            <a:spLocks noChangeArrowheads="1"/>
          </p:cNvSpPr>
          <p:nvPr/>
        </p:nvSpPr>
        <p:spPr bwMode="auto">
          <a:xfrm>
            <a:off x="1463675" y="3195668"/>
            <a:ext cx="629443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None/>
              <a:defRPr/>
            </a:pPr>
            <a:endParaRPr lang="en-US" altLang="en-US" sz="1200" b="1">
              <a:solidFill>
                <a:srgbClr val="000000"/>
              </a:solidFill>
            </a:endParaRPr>
          </a:p>
          <a:p>
            <a:pPr defTabSz="457200" eaLnBrk="0" fontAlgn="base" hangingPunct="0">
              <a:lnSpc>
                <a:spcPct val="100000"/>
              </a:lnSpc>
              <a:spcBef>
                <a:spcPct val="0"/>
              </a:spcBef>
              <a:spcAft>
                <a:spcPct val="0"/>
              </a:spcAft>
              <a:buNone/>
              <a:defRPr/>
            </a:pPr>
            <a:endParaRPr lang="en-US" altLang="en-US" sz="1200" b="1">
              <a:solidFill>
                <a:srgbClr val="000000"/>
              </a:solidFill>
            </a:endParaRPr>
          </a:p>
          <a:p>
            <a:pPr defTabSz="457200" eaLnBrk="0" fontAlgn="base" hangingPunct="0">
              <a:lnSpc>
                <a:spcPct val="100000"/>
              </a:lnSpc>
              <a:spcBef>
                <a:spcPct val="0"/>
              </a:spcBef>
              <a:spcAft>
                <a:spcPct val="0"/>
              </a:spcAft>
              <a:buNone/>
              <a:defRPr/>
            </a:pPr>
            <a:endParaRPr lang="en-US" altLang="en-US" sz="1200" b="1">
              <a:solidFill>
                <a:srgbClr val="000000"/>
              </a:solidFill>
            </a:endParaRPr>
          </a:p>
          <a:p>
            <a:pPr defTabSz="457200" eaLnBrk="0" fontAlgn="base" hangingPunct="0">
              <a:lnSpc>
                <a:spcPct val="100000"/>
              </a:lnSpc>
              <a:spcBef>
                <a:spcPct val="0"/>
              </a:spcBef>
              <a:spcAft>
                <a:spcPct val="0"/>
              </a:spcAft>
              <a:buNone/>
              <a:defRPr/>
            </a:pPr>
            <a:endParaRPr lang="en-US" altLang="en-US" sz="1200" b="1">
              <a:solidFill>
                <a:srgbClr val="000000"/>
              </a:solidFill>
            </a:endParaRPr>
          </a:p>
          <a:p>
            <a:pPr defTabSz="457200" eaLnBrk="0" fontAlgn="base" hangingPunct="0">
              <a:lnSpc>
                <a:spcPct val="100000"/>
              </a:lnSpc>
              <a:spcBef>
                <a:spcPct val="0"/>
              </a:spcBef>
              <a:spcAft>
                <a:spcPct val="0"/>
              </a:spcAft>
              <a:buNone/>
              <a:defRPr/>
            </a:pPr>
            <a:r>
              <a:rPr lang="en-US" altLang="en-US" sz="1200" b="1">
                <a:solidFill>
                  <a:srgbClr val="000000"/>
                </a:solidFill>
              </a:rPr>
              <a:t>   </a:t>
            </a:r>
          </a:p>
          <a:p>
            <a:pPr defTabSz="457200" eaLnBrk="0" fontAlgn="base" hangingPunct="0">
              <a:lnSpc>
                <a:spcPct val="100000"/>
              </a:lnSpc>
              <a:spcBef>
                <a:spcPct val="0"/>
              </a:spcBef>
              <a:spcAft>
                <a:spcPct val="0"/>
              </a:spcAft>
              <a:buNone/>
              <a:defRPr/>
            </a:pPr>
            <a:r>
              <a:rPr lang="en-US" altLang="en-US" sz="1200" b="1">
                <a:solidFill>
                  <a:srgbClr val="000000"/>
                </a:solidFill>
              </a:rPr>
              <a:t>       </a:t>
            </a:r>
          </a:p>
          <a:p>
            <a:pPr defTabSz="457200" eaLnBrk="0" fontAlgn="base" hangingPunct="0">
              <a:lnSpc>
                <a:spcPct val="100000"/>
              </a:lnSpc>
              <a:spcBef>
                <a:spcPct val="0"/>
              </a:spcBef>
              <a:spcAft>
                <a:spcPct val="0"/>
              </a:spcAft>
              <a:buNone/>
              <a:defRPr/>
            </a:pPr>
            <a:r>
              <a:rPr lang="en-US" altLang="en-US" sz="1200" b="1">
                <a:solidFill>
                  <a:srgbClr val="000000"/>
                </a:solidFill>
              </a:rPr>
              <a:t>                  </a:t>
            </a:r>
            <a:endParaRPr lang="en-US" altLang="en-US" sz="1200">
              <a:solidFill>
                <a:srgbClr val="000000"/>
              </a:solidFill>
            </a:endParaRPr>
          </a:p>
        </p:txBody>
      </p:sp>
      <p:sp>
        <p:nvSpPr>
          <p:cNvPr id="11" name="Rectangle 10"/>
          <p:cNvSpPr/>
          <p:nvPr/>
        </p:nvSpPr>
        <p:spPr>
          <a:xfrm>
            <a:off x="353864" y="1741803"/>
            <a:ext cx="4257030" cy="2862322"/>
          </a:xfrm>
          <a:prstGeom prst="rect">
            <a:avLst/>
          </a:prstGeom>
          <a:ln>
            <a:solidFill>
              <a:schemeClr val="tx1"/>
            </a:solidFill>
          </a:ln>
        </p:spPr>
        <p:txBody>
          <a:bodyPr wrap="square">
            <a:spAutoFit/>
          </a:bodyPr>
          <a:lstStyle/>
          <a:p>
            <a:pPr algn="just" defTabSz="457200" eaLnBrk="0" fontAlgn="base" hangingPunct="0">
              <a:spcBef>
                <a:spcPct val="0"/>
              </a:spcBef>
              <a:spcAft>
                <a:spcPct val="0"/>
              </a:spcAft>
              <a:defRPr/>
            </a:pPr>
            <a:r>
              <a:rPr lang="en-US" sz="1400">
                <a:solidFill>
                  <a:prstClr val="black"/>
                </a:solidFill>
                <a:latin typeface="Tahoma" panose="020B0604030504040204" pitchFamily="34" charset="0"/>
                <a:ea typeface="Tahoma" panose="020B0604030504040204" pitchFamily="34" charset="0"/>
                <a:cs typeface="Tahoma" panose="020B0604030504040204" pitchFamily="34" charset="0"/>
              </a:rPr>
              <a:t>Employees’ Compensation Operations &amp; Management Portal (ECOMP) has become the preferred vehicle for processing new employee injury claims electronically. </a:t>
            </a:r>
          </a:p>
          <a:p>
            <a:pPr defTabSz="457200" eaLnBrk="0" fontAlgn="base" hangingPunct="0">
              <a:spcBef>
                <a:spcPct val="0"/>
              </a:spcBef>
              <a:spcAft>
                <a:spcPct val="0"/>
              </a:spcAft>
              <a:defRPr/>
            </a:pPr>
            <a:endParaRPr lang="en-US" sz="140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1450" indent="-171450" defTabSz="457200" eaLnBrk="0" fontAlgn="base" hangingPunct="0">
              <a:spcBef>
                <a:spcPct val="0"/>
              </a:spcBef>
              <a:spcAft>
                <a:spcPct val="0"/>
              </a:spcAft>
              <a:buFont typeface="Wingdings" panose="05000000000000000000" pitchFamily="2" charset="2"/>
              <a:buChar char="q"/>
              <a:defRPr/>
            </a:pPr>
            <a:r>
              <a:rPr lang="en-US" sz="1200">
                <a:solidFill>
                  <a:prstClr val="black"/>
                </a:solidFill>
                <a:latin typeface="Tahoma" panose="020B0604030504040204" pitchFamily="34" charset="0"/>
                <a:ea typeface="Tahoma" panose="020B0604030504040204" pitchFamily="34" charset="0"/>
                <a:cs typeface="Tahoma" panose="020B0604030504040204" pitchFamily="34" charset="0"/>
              </a:rPr>
              <a:t>All injuries should be reported using the electronic CA-1 or CA-2  forms which are within the ECOMP System</a:t>
            </a:r>
          </a:p>
          <a:p>
            <a:pPr defTabSz="457200" eaLnBrk="0" fontAlgn="base" hangingPunct="0">
              <a:spcBef>
                <a:spcPct val="0"/>
              </a:spcBef>
              <a:spcAft>
                <a:spcPct val="0"/>
              </a:spcAft>
              <a:defRPr/>
            </a:pPr>
            <a:endParaRPr lang="en-US" sz="120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1450" indent="-171450" defTabSz="457200" eaLnBrk="0" fontAlgn="base" hangingPunct="0">
              <a:spcBef>
                <a:spcPct val="0"/>
              </a:spcBef>
              <a:spcAft>
                <a:spcPct val="0"/>
              </a:spcAft>
              <a:buFont typeface="Wingdings" panose="05000000000000000000" pitchFamily="2" charset="2"/>
              <a:buChar char="q"/>
              <a:defRPr/>
            </a:pPr>
            <a:r>
              <a:rPr lang="en-US" sz="1200">
                <a:solidFill>
                  <a:prstClr val="black"/>
                </a:solidFill>
                <a:latin typeface="Tahoma" panose="020B0604030504040204" pitchFamily="34" charset="0"/>
                <a:ea typeface="Tahoma" panose="020B0604030504040204" pitchFamily="34" charset="0"/>
                <a:cs typeface="Tahoma" panose="020B0604030504040204" pitchFamily="34" charset="0"/>
              </a:rPr>
              <a:t>CA-1 and CA-2 forms should be processed by supervisors through the ECOMP System no later than 4 days following their employee’s injury as mandated by MPC-40.</a:t>
            </a:r>
          </a:p>
          <a:p>
            <a:pPr marL="214313" defTabSz="457200" eaLnBrk="0" fontAlgn="base" hangingPunct="0">
              <a:spcBef>
                <a:spcPct val="0"/>
              </a:spcBef>
              <a:spcAft>
                <a:spcPct val="0"/>
              </a:spcAft>
              <a:tabLst>
                <a:tab pos="213122" algn="l"/>
                <a:tab pos="427435" algn="l"/>
              </a:tabLst>
              <a:defRPr/>
            </a:pPr>
            <a:endParaRPr lang="en-US" sz="120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457200" eaLnBrk="0" fontAlgn="base" hangingPunct="0">
              <a:spcBef>
                <a:spcPct val="0"/>
              </a:spcBef>
              <a:spcAft>
                <a:spcPct val="0"/>
              </a:spcAft>
              <a:tabLst>
                <a:tab pos="214313" algn="l"/>
              </a:tabLst>
              <a:defRPr/>
            </a:pPr>
            <a:endParaRPr lang="en-US" sz="14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70341" name="Picture 16" descr="bas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38" y="-1"/>
            <a:ext cx="916011" cy="94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42" name="Picture 17"/>
          <p:cNvPicPr>
            <a:picLocks noChangeAspect="1" noChangeArrowheads="1"/>
          </p:cNvPicPr>
          <p:nvPr/>
        </p:nvPicPr>
        <p:blipFill>
          <a:blip r:embed="rId4">
            <a:extLst>
              <a:ext uri="{28A0092B-C50C-407E-A947-70E740481C1C}">
                <a14:useLocalDpi xmlns:a14="http://schemas.microsoft.com/office/drawing/2010/main" val="0"/>
              </a:ext>
            </a:extLst>
          </a:blip>
          <a:srcRect l="11984" r="4510"/>
          <a:stretch>
            <a:fillRect/>
          </a:stretch>
        </p:blipFill>
        <p:spPr bwMode="auto">
          <a:xfrm>
            <a:off x="8232805" y="0"/>
            <a:ext cx="84772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23232" y="1143066"/>
            <a:ext cx="5775324" cy="400110"/>
          </a:xfrm>
          <a:prstGeom prst="rect">
            <a:avLst/>
          </a:prstGeom>
          <a:noFill/>
        </p:spPr>
        <p:txBody>
          <a:bodyPr wrap="square" rtlCol="0">
            <a:spAutoFit/>
          </a:bodyPr>
          <a:lstStyle/>
          <a:p>
            <a:pPr algn="ctr" defTabSz="457200" eaLnBrk="0" fontAlgn="base" hangingPunct="0">
              <a:spcBef>
                <a:spcPct val="0"/>
              </a:spcBef>
              <a:spcAft>
                <a:spcPct val="0"/>
              </a:spcAft>
              <a:defRPr/>
            </a:pPr>
            <a:r>
              <a:rPr lang="en-US" sz="2000" b="1">
                <a:solidFill>
                  <a:prstClr val="black"/>
                </a:solidFill>
                <a:latin typeface="Tahoma" panose="020B0604030504040204" pitchFamily="34" charset="0"/>
                <a:ea typeface="Tahoma" panose="020B0604030504040204" pitchFamily="34" charset="0"/>
                <a:cs typeface="Tahoma" panose="020B0604030504040204" pitchFamily="34" charset="0"/>
              </a:rPr>
              <a:t>Federal Workers’ Compensation Program</a:t>
            </a:r>
          </a:p>
        </p:txBody>
      </p:sp>
      <p:sp>
        <p:nvSpPr>
          <p:cNvPr id="9" name="TextBox 8"/>
          <p:cNvSpPr txBox="1"/>
          <p:nvPr/>
        </p:nvSpPr>
        <p:spPr>
          <a:xfrm>
            <a:off x="252000" y="5688658"/>
            <a:ext cx="8717827" cy="646331"/>
          </a:xfrm>
          <a:prstGeom prst="rect">
            <a:avLst/>
          </a:prstGeom>
          <a:noFill/>
        </p:spPr>
        <p:txBody>
          <a:bodyPr wrap="square" rtlCol="0">
            <a:spAutoFit/>
          </a:bodyPr>
          <a:lstStyle/>
          <a:p>
            <a:pPr defTabSz="457200" eaLnBrk="0" fontAlgn="base" hangingPunct="0">
              <a:spcBef>
                <a:spcPct val="0"/>
              </a:spcBef>
              <a:spcAft>
                <a:spcPct val="0"/>
              </a:spcAft>
              <a:defRPr/>
            </a:pPr>
            <a:r>
              <a:rPr lang="en-US" sz="1200">
                <a:solidFill>
                  <a:srgbClr val="000099"/>
                </a:solidFill>
                <a:latin typeface="Tahoma" panose="020B0604030504040204" pitchFamily="34" charset="0"/>
                <a:ea typeface="Tahoma" panose="020B0604030504040204" pitchFamily="34" charset="0"/>
                <a:cs typeface="Tahoma" panose="020B0604030504040204" pitchFamily="34" charset="0"/>
              </a:rPr>
              <a:t>Shelia Lester Florence                                                                                                                               Abria Johnson</a:t>
            </a:r>
          </a:p>
          <a:p>
            <a:pPr defTabSz="457200" eaLnBrk="0" fontAlgn="base" hangingPunct="0">
              <a:spcBef>
                <a:spcPct val="0"/>
              </a:spcBef>
              <a:spcAft>
                <a:spcPct val="0"/>
              </a:spcAft>
              <a:defRPr/>
            </a:pPr>
            <a:r>
              <a:rPr lang="en-US" sz="1200">
                <a:solidFill>
                  <a:srgbClr val="000099"/>
                </a:solidFill>
                <a:latin typeface="Tahoma" panose="020B0604030504040204" pitchFamily="34" charset="0"/>
                <a:ea typeface="Tahoma" panose="020B0604030504040204" pitchFamily="34" charset="0"/>
                <a:cs typeface="Tahoma" panose="020B0604030504040204" pitchFamily="34" charset="0"/>
              </a:rPr>
              <a:t>Injury Compensation Program Administrator, Alternate DPC                                              Primary Drug Program Coordinator</a:t>
            </a:r>
          </a:p>
          <a:p>
            <a:pPr defTabSz="457200" eaLnBrk="0" fontAlgn="base" hangingPunct="0">
              <a:spcBef>
                <a:spcPct val="0"/>
              </a:spcBef>
              <a:spcAft>
                <a:spcPct val="0"/>
              </a:spcAft>
              <a:defRPr/>
            </a:pPr>
            <a:r>
              <a:rPr lang="en-US" sz="1200">
                <a:solidFill>
                  <a:srgbClr val="000099"/>
                </a:solidFill>
                <a:latin typeface="Tahoma" panose="020B0604030504040204" pitchFamily="34" charset="0"/>
                <a:ea typeface="Tahoma" panose="020B0604030504040204" pitchFamily="34" charset="0"/>
                <a:cs typeface="Tahoma" panose="020B0604030504040204" pitchFamily="34" charset="0"/>
              </a:rPr>
              <a:t>(229) 639-5244                                                                                                                                      (229) 639-5255</a:t>
            </a:r>
          </a:p>
        </p:txBody>
      </p:sp>
      <p:graphicFrame>
        <p:nvGraphicFramePr>
          <p:cNvPr id="10" name="Table 9"/>
          <p:cNvGraphicFramePr>
            <a:graphicFrameLocks noGrp="1"/>
          </p:cNvGraphicFramePr>
          <p:nvPr/>
        </p:nvGraphicFramePr>
        <p:xfrm>
          <a:off x="4793280" y="1741821"/>
          <a:ext cx="3966898" cy="3477877"/>
        </p:xfrm>
        <a:graphic>
          <a:graphicData uri="http://schemas.openxmlformats.org/drawingml/2006/table">
            <a:tbl>
              <a:tblPr>
                <a:tableStyleId>{5C22544A-7EE6-4342-B048-85BDC9FD1C3A}</a:tableStyleId>
              </a:tblPr>
              <a:tblGrid>
                <a:gridCol w="638966">
                  <a:extLst>
                    <a:ext uri="{9D8B030D-6E8A-4147-A177-3AD203B41FA5}">
                      <a16:colId xmlns:a16="http://schemas.microsoft.com/office/drawing/2014/main" val="20000"/>
                    </a:ext>
                  </a:extLst>
                </a:gridCol>
                <a:gridCol w="3327932">
                  <a:extLst>
                    <a:ext uri="{9D8B030D-6E8A-4147-A177-3AD203B41FA5}">
                      <a16:colId xmlns:a16="http://schemas.microsoft.com/office/drawing/2014/main" val="20001"/>
                    </a:ext>
                  </a:extLst>
                </a:gridCol>
              </a:tblGrid>
              <a:tr h="424436">
                <a:tc gridSpan="2">
                  <a:txBody>
                    <a:bodyPr/>
                    <a:lstStyle/>
                    <a:p>
                      <a:pPr algn="ctr" fontAlgn="b"/>
                      <a:r>
                        <a:rPr lang="en-US" sz="1600" b="1" u="sng" strike="noStrike" baseline="0">
                          <a:effectLst/>
                          <a:latin typeface="Tahoma" panose="020B0604030504040204" pitchFamily="34" charset="0"/>
                          <a:ea typeface="Tahoma" panose="020B0604030504040204" pitchFamily="34" charset="0"/>
                          <a:cs typeface="Tahoma" panose="020B0604030504040204" pitchFamily="34" charset="0"/>
                        </a:rPr>
                        <a:t>Injury </a:t>
                      </a:r>
                      <a:r>
                        <a:rPr lang="en-US" sz="1600" b="1" u="sng" strike="noStrike">
                          <a:effectLst/>
                          <a:latin typeface="Tahoma" panose="020B0604030504040204" pitchFamily="34" charset="0"/>
                          <a:ea typeface="Tahoma" panose="020B0604030504040204" pitchFamily="34" charset="0"/>
                          <a:cs typeface="Tahoma" panose="020B0604030504040204" pitchFamily="34" charset="0"/>
                        </a:rPr>
                        <a:t>Status</a:t>
                      </a:r>
                      <a:endParaRPr lang="en-US" sz="1600" b="1" i="0" u="sng"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pPr algn="ctr" fontAlgn="b"/>
                      <a:endParaRPr lang="en-US" sz="1400" b="1" i="0" u="sng" strike="noStrike">
                        <a:solidFill>
                          <a:srgbClr val="000000"/>
                        </a:solidFill>
                        <a:effectLst/>
                        <a:latin typeface="Times New Roman" panose="02020603050405020304" pitchFamily="18" charset="0"/>
                        <a:cs typeface="Times New Roman" panose="02020603050405020304" pitchFamily="18"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0000"/>
                  </a:ext>
                </a:extLst>
              </a:tr>
              <a:tr h="903280">
                <a:tc>
                  <a:txBody>
                    <a:bodyPr/>
                    <a:lstStyle/>
                    <a:p>
                      <a:pPr algn="ctr" fontAlgn="b"/>
                      <a:r>
                        <a:rPr lang="en-US" sz="1400" b="1" i="0" u="sng" strike="noStrike">
                          <a:solidFill>
                            <a:schemeClr val="dk1"/>
                          </a:solidFill>
                          <a:effectLst/>
                          <a:latin typeface="Tahoma" panose="020B0604030504040204" pitchFamily="34" charset="0"/>
                          <a:ea typeface="Tahoma" panose="020B0604030504040204" pitchFamily="34" charset="0"/>
                          <a:cs typeface="Tahoma" panose="020B0604030504040204" pitchFamily="34" charset="0"/>
                        </a:rPr>
                        <a:t>Oct.</a:t>
                      </a:r>
                      <a:endParaRPr lang="en-US" sz="1400" b="1" i="0" u="sng"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endParaRPr lang="en-US" sz="1200" b="0" i="0" u="none" strike="noStrike" baseline="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endParaRPr lang="en-US" sz="1200" b="0" i="0" u="none" strike="noStrike" baseline="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1200" b="0" i="0" u="none" strike="noStrike" baseline="0">
                          <a:solidFill>
                            <a:schemeClr val="dk1"/>
                          </a:solidFill>
                          <a:effectLst/>
                          <a:latin typeface="Tahoma" panose="020B0604030504040204" pitchFamily="34" charset="0"/>
                          <a:ea typeface="Tahoma" panose="020B0604030504040204" pitchFamily="34" charset="0"/>
                          <a:cs typeface="Tahoma" panose="020B0604030504040204" pitchFamily="34" charset="0"/>
                        </a:rPr>
                        <a:t>No injury reported.</a:t>
                      </a:r>
                    </a:p>
                    <a:p>
                      <a:pPr marL="285750" indent="-285750" algn="l" fontAlgn="b">
                        <a:buFont typeface="Arial" panose="020B0604020202020204" pitchFamily="34" charset="0"/>
                        <a:buChar char="•"/>
                      </a:pPr>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0001"/>
                  </a:ext>
                </a:extLst>
              </a:tr>
              <a:tr h="1067987">
                <a:tc>
                  <a:txBody>
                    <a:bodyPr/>
                    <a:lstStyle/>
                    <a:p>
                      <a:pPr algn="ctr" fontAlgn="b"/>
                      <a:r>
                        <a:rPr lang="en-US" sz="1400" b="1" i="0" u="sng" strike="noStrike" baseline="0">
                          <a:solidFill>
                            <a:schemeClr val="dk1"/>
                          </a:solidFill>
                          <a:effectLst/>
                          <a:latin typeface="Tahoma" panose="020B0604030504040204" pitchFamily="34" charset="0"/>
                          <a:ea typeface="Tahoma" panose="020B0604030504040204" pitchFamily="34" charset="0"/>
                          <a:cs typeface="Tahoma" panose="020B0604030504040204" pitchFamily="34" charset="0"/>
                        </a:rPr>
                        <a:t>Nov. </a:t>
                      </a:r>
                      <a:endParaRPr lang="en-US" sz="1400" b="1" i="0" u="sng"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endParaRPr lang="en-US" sz="1200" b="0" i="0" u="none" strike="noStrike" baseline="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1200" b="0" i="0" u="none" strike="noStrike" baseline="0">
                          <a:solidFill>
                            <a:schemeClr val="dk1"/>
                          </a:solidFill>
                          <a:effectLst/>
                          <a:latin typeface="Tahoma" panose="020B0604030504040204" pitchFamily="34" charset="0"/>
                          <a:ea typeface="Tahoma" panose="020B0604030504040204" pitchFamily="34" charset="0"/>
                          <a:cs typeface="Tahoma" panose="020B0604030504040204" pitchFamily="34" charset="0"/>
                        </a:rPr>
                        <a:t>No injury reported.</a:t>
                      </a:r>
                    </a:p>
                    <a:p>
                      <a:pPr marL="0" marR="0" lvl="0" indent="0" algn="l" defTabSz="914400" rtl="0" eaLnBrk="1" fontAlgn="b" latinLnBrk="0" hangingPunct="1">
                        <a:lnSpc>
                          <a:spcPct val="100000"/>
                        </a:lnSpc>
                        <a:spcBef>
                          <a:spcPts val="0"/>
                        </a:spcBef>
                        <a:spcAft>
                          <a:spcPts val="0"/>
                        </a:spcAft>
                        <a:buClrTx/>
                        <a:buSzTx/>
                        <a:buFont typeface="Wingdings" panose="05000000000000000000" pitchFamily="2" charset="2"/>
                        <a:buNone/>
                        <a:tabLst/>
                        <a:defRPr/>
                      </a:pPr>
                      <a:endParaRPr lang="en-US" sz="1200" b="0" i="0" u="none" strike="noStrike" baseline="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0002"/>
                  </a:ext>
                </a:extLst>
              </a:tr>
              <a:tr h="1082174">
                <a:tc>
                  <a:txBody>
                    <a:bodyPr/>
                    <a:lstStyle/>
                    <a:p>
                      <a:pPr algn="ctr" fontAlgn="b"/>
                      <a:r>
                        <a:rPr lang="en-US" sz="1400" b="1" i="0" u="sng"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Dec.</a:t>
                      </a:r>
                      <a:endParaRPr lang="en-US" sz="1400" b="1" i="0" u="sng" strike="noStrike">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en-US" sz="1200" b="0" i="0" u="none" strike="noStrike" baseline="0">
                          <a:solidFill>
                            <a:schemeClr val="dk1"/>
                          </a:solidFill>
                          <a:effectLst/>
                          <a:latin typeface="Tahoma" panose="020B0604030504040204" pitchFamily="34" charset="0"/>
                          <a:ea typeface="Tahoma" panose="020B0604030504040204" pitchFamily="34" charset="0"/>
                          <a:cs typeface="Tahoma" panose="020B0604030504040204" pitchFamily="34" charset="0"/>
                        </a:rPr>
                        <a:t>No injury reported.</a:t>
                      </a:r>
                    </a:p>
                  </a:txBody>
                  <a:tcPr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0003"/>
                  </a:ext>
                </a:extLst>
              </a:tr>
            </a:tbl>
          </a:graphicData>
        </a:graphic>
      </p:graphicFrame>
      <p:sp>
        <p:nvSpPr>
          <p:cNvPr id="5" name="Slide Number Placeholder 4">
            <a:extLst>
              <a:ext uri="{FF2B5EF4-FFF2-40B4-BE49-F238E27FC236}">
                <a16:creationId xmlns:a16="http://schemas.microsoft.com/office/drawing/2014/main" id="{DEBAE35D-BB89-5087-5393-1F98FEA707F7}"/>
              </a:ext>
            </a:extLst>
          </p:cNvPr>
          <p:cNvSpPr>
            <a:spLocks noGrp="1"/>
          </p:cNvSpPr>
          <p:nvPr>
            <p:ph type="sldNum" sz="quarter" idx="12"/>
          </p:nvPr>
        </p:nvSpPr>
        <p:spPr>
          <a:xfrm>
            <a:off x="7195890" y="6444935"/>
            <a:ext cx="1905000" cy="457200"/>
          </a:xfrm>
        </p:spPr>
        <p:txBody>
          <a:bodyPr/>
          <a:lstStyle/>
          <a:p>
            <a:pPr>
              <a:defRPr/>
            </a:pPr>
            <a:fld id="{8C828E91-8EFF-4D2A-82BD-5CDD04A333EA}" type="slidenum">
              <a:rPr lang="en-US" smtClean="0"/>
              <a:pPr>
                <a:defRPr/>
              </a:pPr>
              <a:t>37</a:t>
            </a:fld>
            <a:endParaRPr lang="en-US"/>
          </a:p>
        </p:txBody>
      </p:sp>
    </p:spTree>
    <p:extLst>
      <p:ext uri="{BB962C8B-B14F-4D97-AF65-F5344CB8AC3E}">
        <p14:creationId xmlns:p14="http://schemas.microsoft.com/office/powerpoint/2010/main" val="243509686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1056442" y="277364"/>
            <a:ext cx="7031116" cy="44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496" tIns="36248" rIns="72496" bIns="36248">
            <a:spAutoFit/>
          </a:bodyPr>
          <a:lstStyle>
            <a:lvl1pPr defTabSz="723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3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3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3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3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3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3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3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3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2000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Annual Drug Testing Results (2021 thru 2026)</a:t>
            </a:r>
          </a:p>
        </p:txBody>
      </p:sp>
      <p:pic>
        <p:nvPicPr>
          <p:cNvPr id="5" name="Picture 16" descr="bas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0"/>
            <a:ext cx="874742" cy="88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p:cNvPicPr>
            <a:picLocks noChangeAspect="1" noChangeArrowheads="1"/>
          </p:cNvPicPr>
          <p:nvPr/>
        </p:nvPicPr>
        <p:blipFill>
          <a:blip r:embed="rId4">
            <a:extLst>
              <a:ext uri="{28A0092B-C50C-407E-A947-70E740481C1C}">
                <a14:useLocalDpi xmlns:a14="http://schemas.microsoft.com/office/drawing/2010/main" val="0"/>
              </a:ext>
            </a:extLst>
          </a:blip>
          <a:srcRect l="11984" r="4510"/>
          <a:stretch>
            <a:fillRect/>
          </a:stretch>
        </p:blipFill>
        <p:spPr bwMode="auto">
          <a:xfrm>
            <a:off x="8232805" y="0"/>
            <a:ext cx="84772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985DA135-5955-DBC2-570E-DE5AA9240664}"/>
              </a:ext>
            </a:extLst>
          </p:cNvPr>
          <p:cNvSpPr>
            <a:spLocks noGrp="1"/>
          </p:cNvSpPr>
          <p:nvPr>
            <p:ph type="sldNum" sz="quarter" idx="12"/>
          </p:nvPr>
        </p:nvSpPr>
        <p:spPr>
          <a:xfrm>
            <a:off x="7239000" y="6503724"/>
            <a:ext cx="1905000" cy="457200"/>
          </a:xfrm>
        </p:spPr>
        <p:txBody>
          <a:bodyPr/>
          <a:lstStyle/>
          <a:p>
            <a:pPr>
              <a:defRPr/>
            </a:pPr>
            <a:fld id="{8C828E91-8EFF-4D2A-82BD-5CDD04A333EA}" type="slidenum">
              <a:rPr lang="en-US" smtClean="0"/>
              <a:pPr>
                <a:defRPr/>
              </a:pPr>
              <a:t>38</a:t>
            </a:fld>
            <a:endParaRPr lang="en-US"/>
          </a:p>
        </p:txBody>
      </p:sp>
      <p:graphicFrame>
        <p:nvGraphicFramePr>
          <p:cNvPr id="2" name="Chart 1">
            <a:extLst>
              <a:ext uri="{FF2B5EF4-FFF2-40B4-BE49-F238E27FC236}">
                <a16:creationId xmlns:a16="http://schemas.microsoft.com/office/drawing/2014/main" id="{00000000-0008-0000-0000-000007000000}"/>
              </a:ext>
            </a:extLst>
          </p:cNvPr>
          <p:cNvGraphicFramePr>
            <a:graphicFrameLocks/>
          </p:cNvGraphicFramePr>
          <p:nvPr/>
        </p:nvGraphicFramePr>
        <p:xfrm>
          <a:off x="219808" y="1223962"/>
          <a:ext cx="8783515" cy="44100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3378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elogo">
            <a:extLst>
              <a:ext uri="{FF2B5EF4-FFF2-40B4-BE49-F238E27FC236}">
                <a16:creationId xmlns:a16="http://schemas.microsoft.com/office/drawing/2014/main" id="{96C389F3-48EC-6200-E0A5-FDD64F30E17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6522" l="4630" r="94444">
                        <a14:foregroundMark x1="10185" y1="43043" x2="10185" y2="64348"/>
                        <a14:foregroundMark x1="95833" y1="45217" x2="94907" y2="51739"/>
                        <a14:foregroundMark x1="63426" y1="90000" x2="51852" y2="93043"/>
                        <a14:foregroundMark x1="48148" y1="11739" x2="48148" y2="11739"/>
                        <a14:foregroundMark x1="50000" y1="10435" x2="50000" y2="10435"/>
                        <a14:foregroundMark x1="4630" y1="50435" x2="4630" y2="50435"/>
                        <a14:foregroundMark x1="50463" y1="96522" x2="50463"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59584" y="108493"/>
            <a:ext cx="8239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extLst>
              <a:ext uri="{FF2B5EF4-FFF2-40B4-BE49-F238E27FC236}">
                <a16:creationId xmlns:a16="http://schemas.microsoft.com/office/drawing/2014/main" id="{F5D6B5A3-A51A-A71C-A59A-61FFFF421231}"/>
              </a:ext>
            </a:extLst>
          </p:cNvPr>
          <p:cNvSpPr txBox="1">
            <a:spLocks noChangeArrowheads="1"/>
          </p:cNvSpPr>
          <p:nvPr/>
        </p:nvSpPr>
        <p:spPr bwMode="auto">
          <a:xfrm>
            <a:off x="1227152" y="422289"/>
            <a:ext cx="666273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eaLnBrk="0" fontAlgn="base" hangingPunct="0">
              <a:lnSpc>
                <a:spcPct val="100000"/>
              </a:lnSpc>
              <a:spcBef>
                <a:spcPct val="50000"/>
              </a:spcBef>
              <a:spcAft>
                <a:spcPct val="0"/>
              </a:spcAft>
              <a:buNone/>
              <a:defRPr/>
            </a:pPr>
            <a:r>
              <a:rPr lang="en-US" altLang="en-US" sz="2700" b="1">
                <a:solidFill>
                  <a:srgbClr val="0563C1"/>
                </a:solidFill>
                <a:latin typeface="Arial" panose="020B0604020202020204" pitchFamily="34" charset="0"/>
                <a:cs typeface="Arial" panose="020B0604020202020204" pitchFamily="34" charset="0"/>
              </a:rPr>
              <a:t>Radiation Safety Program</a:t>
            </a:r>
          </a:p>
        </p:txBody>
      </p:sp>
      <p:grpSp>
        <p:nvGrpSpPr>
          <p:cNvPr id="4" name="Group 6">
            <a:extLst>
              <a:ext uri="{FF2B5EF4-FFF2-40B4-BE49-F238E27FC236}">
                <a16:creationId xmlns:a16="http://schemas.microsoft.com/office/drawing/2014/main" id="{6365572C-C8EA-FAF1-AE50-D6655623ABEE}"/>
              </a:ext>
            </a:extLst>
          </p:cNvPr>
          <p:cNvGrpSpPr>
            <a:grpSpLocks noChangeAspect="1"/>
          </p:cNvGrpSpPr>
          <p:nvPr/>
        </p:nvGrpSpPr>
        <p:grpSpPr bwMode="auto">
          <a:xfrm>
            <a:off x="7977188" y="336564"/>
            <a:ext cx="774700" cy="784225"/>
            <a:chOff x="8288338" y="87313"/>
            <a:chExt cx="768350" cy="776287"/>
          </a:xfrm>
        </p:grpSpPr>
        <p:pic>
          <p:nvPicPr>
            <p:cNvPr id="5" name="Picture 77" descr="LOGO 2 bl">
              <a:extLst>
                <a:ext uri="{FF2B5EF4-FFF2-40B4-BE49-F238E27FC236}">
                  <a16:creationId xmlns:a16="http://schemas.microsoft.com/office/drawing/2014/main" id="{6FE7DC25-C915-FBF6-0D31-2B591A5EDE07}"/>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 descr="VPP-Logo">
              <a:extLst>
                <a:ext uri="{FF2B5EF4-FFF2-40B4-BE49-F238E27FC236}">
                  <a16:creationId xmlns:a16="http://schemas.microsoft.com/office/drawing/2014/main" id="{E82159FE-5590-A630-6448-3C0C0E26931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3" descr="C:\Users\cathy.brannon\Pictures\caution-radiation-area.jpg">
            <a:extLst>
              <a:ext uri="{FF2B5EF4-FFF2-40B4-BE49-F238E27FC236}">
                <a16:creationId xmlns:a16="http://schemas.microsoft.com/office/drawing/2014/main" id="{FE6ACC87-2E26-82A2-8EF3-C94856AA6C61}"/>
              </a:ext>
            </a:extLst>
          </p:cNvPr>
          <p:cNvPicPr>
            <a:picLocks noChangeAspect="1" noChangeArrowheads="1"/>
          </p:cNvPicPr>
          <p:nvPr/>
        </p:nvPicPr>
        <p:blipFill>
          <a:blip r:embed="rId6"/>
          <a:srcRect/>
          <a:stretch>
            <a:fillRect/>
          </a:stretch>
        </p:blipFill>
        <p:spPr bwMode="auto">
          <a:xfrm>
            <a:off x="3882224" y="1120789"/>
            <a:ext cx="1082040" cy="1244346"/>
          </a:xfrm>
          <a:prstGeom prst="rect">
            <a:avLst/>
          </a:prstGeom>
          <a:ln>
            <a:noFill/>
          </a:ln>
          <a:effectLst>
            <a:outerShdw blurRad="190500" algn="tl" rotWithShape="0">
              <a:schemeClr val="accent6">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8062068-E679-CFCE-FA09-7BD2A812BA87}"/>
              </a:ext>
            </a:extLst>
          </p:cNvPr>
          <p:cNvSpPr txBox="1"/>
          <p:nvPr/>
        </p:nvSpPr>
        <p:spPr>
          <a:xfrm>
            <a:off x="833758" y="2508508"/>
            <a:ext cx="7556820" cy="988540"/>
          </a:xfrm>
          <a:prstGeom prst="rect">
            <a:avLst/>
          </a:prstGeom>
          <a:noFill/>
        </p:spPr>
        <p:txBody>
          <a:bodyPr wrap="square" lIns="91440" tIns="45720" rIns="91440" bIns="45720" anchor="t">
            <a:spAutoFit/>
          </a:bodyPr>
          <a:lstStyle/>
          <a:p>
            <a:pPr defTabSz="457200">
              <a:defRPr/>
            </a:pPr>
            <a:r>
              <a:rPr lang="en-US" sz="1600" b="1">
                <a:solidFill>
                  <a:prstClr val="black"/>
                </a:solidFill>
                <a:latin typeface="Arial" panose="020B0604020202020204" pitchFamily="34" charset="0"/>
                <a:cs typeface="Arial" panose="020B0604020202020204" pitchFamily="34" charset="0"/>
              </a:rPr>
              <a:t>Activities:</a:t>
            </a:r>
          </a:p>
          <a:p>
            <a:pPr lvl="1">
              <a:lnSpc>
                <a:spcPct val="77821"/>
              </a:lnSpc>
              <a:defRPr/>
            </a:pPr>
            <a:r>
              <a:rPr lang="en-US" sz="1600">
                <a:solidFill>
                  <a:prstClr val="black"/>
                </a:solidFill>
                <a:latin typeface="Arial" panose="020B0604020202020204" pitchFamily="34" charset="0"/>
                <a:cs typeface="Arial" panose="020B0604020202020204" pitchFamily="34" charset="0"/>
              </a:rPr>
              <a:t> </a:t>
            </a:r>
          </a:p>
          <a:p>
            <a:pPr marL="742950" lvl="1" indent="-285750" defTabSz="457200">
              <a:lnSpc>
                <a:spcPct val="93385"/>
              </a:lnSpc>
              <a:buFont typeface="Arial" panose="020B0604020202020204" pitchFamily="34" charset="0"/>
              <a:buChar char="•"/>
              <a:defRPr/>
            </a:pPr>
            <a:r>
              <a:rPr lang="en-US" sz="1600">
                <a:solidFill>
                  <a:srgbClr val="FF0000"/>
                </a:solidFill>
                <a:latin typeface="Arial" panose="020B0604020202020204" pitchFamily="34" charset="0"/>
                <a:cs typeface="Arial" panose="020B0604020202020204" pitchFamily="34" charset="0"/>
              </a:rPr>
              <a:t>05 Jan 26:  </a:t>
            </a:r>
            <a:r>
              <a:rPr lang="en-US" sz="1600">
                <a:latin typeface="Arial" panose="020B0604020202020204" pitchFamily="34" charset="0"/>
                <a:cs typeface="Arial" panose="020B0604020202020204" pitchFamily="34" charset="0"/>
              </a:rPr>
              <a:t>Submitted RASP Command Annual Inventory to RASO.  </a:t>
            </a:r>
          </a:p>
          <a:p>
            <a:pPr lvl="1" defTabSz="457200">
              <a:lnSpc>
                <a:spcPct val="93385"/>
              </a:lnSpc>
              <a:defRPr/>
            </a:pPr>
            <a:endParaRPr lang="en-US" sz="160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33D67C2-BD15-4A48-176C-A7F7EB6A40E3}"/>
              </a:ext>
            </a:extLst>
          </p:cNvPr>
          <p:cNvSpPr txBox="1"/>
          <p:nvPr/>
        </p:nvSpPr>
        <p:spPr>
          <a:xfrm>
            <a:off x="833758" y="3784427"/>
            <a:ext cx="7449524" cy="1815882"/>
          </a:xfrm>
          <a:prstGeom prst="rect">
            <a:avLst/>
          </a:prstGeom>
          <a:noFill/>
        </p:spPr>
        <p:txBody>
          <a:bodyPr wrap="square" rtlCol="0">
            <a:spAutoFit/>
          </a:bodyPr>
          <a:lstStyle/>
          <a:p>
            <a:pPr defTabSz="457200">
              <a:defRPr/>
            </a:pPr>
            <a:r>
              <a:rPr lang="en-US" sz="1600" b="1">
                <a:solidFill>
                  <a:prstClr val="black"/>
                </a:solidFill>
                <a:latin typeface="Arial" panose="020B0604020202020204" pitchFamily="34" charset="0"/>
                <a:cs typeface="Arial" panose="020B0604020202020204" pitchFamily="34" charset="0"/>
              </a:rPr>
              <a:t>Current inventory as of 30 Dec 25:</a:t>
            </a:r>
          </a:p>
          <a:p>
            <a:pPr defTabSz="457200">
              <a:defRPr/>
            </a:pPr>
            <a:endParaRPr lang="en-US" sz="1600">
              <a:solidFill>
                <a:prstClr val="black"/>
              </a:solidFill>
              <a:latin typeface="Arial" panose="020B0604020202020204" pitchFamily="34" charset="0"/>
              <a:cs typeface="Arial" panose="020B0604020202020204" pitchFamily="34" charset="0"/>
            </a:endParaRPr>
          </a:p>
          <a:p>
            <a:pPr marL="742950" lvl="1" indent="-285750" defTabSz="457200">
              <a:buFont typeface="Arial" panose="020B0604020202020204" pitchFamily="34" charset="0"/>
              <a:buChar char="•"/>
              <a:defRPr/>
            </a:pPr>
            <a:r>
              <a:rPr lang="en-US" sz="1600">
                <a:solidFill>
                  <a:prstClr val="black"/>
                </a:solidFill>
                <a:latin typeface="Arial" panose="020B0604020202020204" pitchFamily="34" charset="0"/>
                <a:cs typeface="Arial" panose="020B0604020202020204" pitchFamily="34" charset="0"/>
              </a:rPr>
              <a:t>One (1) Telescope Elbow (MCSF-Blount Island Command).</a:t>
            </a:r>
          </a:p>
          <a:p>
            <a:pPr marL="742950" lvl="1" indent="-285750" defTabSz="457200">
              <a:buFont typeface="Arial" panose="020B0604020202020204" pitchFamily="34" charset="0"/>
              <a:buChar char="•"/>
              <a:defRPr/>
            </a:pPr>
            <a:endParaRPr lang="en-US" sz="1600">
              <a:solidFill>
                <a:prstClr val="black"/>
              </a:solidFill>
              <a:latin typeface="Arial" panose="020B0604020202020204" pitchFamily="34" charset="0"/>
              <a:cs typeface="Arial" panose="020B0604020202020204" pitchFamily="34" charset="0"/>
            </a:endParaRPr>
          </a:p>
          <a:p>
            <a:pPr marL="742950" lvl="1" indent="-285750" defTabSz="457200">
              <a:buFont typeface="Arial" panose="020B0604020202020204" pitchFamily="34" charset="0"/>
              <a:buChar char="•"/>
              <a:defRPr/>
            </a:pPr>
            <a:r>
              <a:rPr lang="en-US" sz="1600">
                <a:solidFill>
                  <a:prstClr val="black"/>
                </a:solidFill>
                <a:latin typeface="Arial" panose="020B0604020202020204" pitchFamily="34" charset="0"/>
                <a:cs typeface="Arial" panose="020B0604020202020204" pitchFamily="34" charset="0"/>
              </a:rPr>
              <a:t>Twenty-Five (25) Aiming Post Alignment Devices (LSD).</a:t>
            </a:r>
          </a:p>
          <a:p>
            <a:pPr marL="742950" lvl="1" indent="-285750" defTabSz="457200">
              <a:buFont typeface="Arial" panose="020B0604020202020204" pitchFamily="34" charset="0"/>
              <a:buChar char="•"/>
              <a:defRPr/>
            </a:pPr>
            <a:endParaRPr lang="en-US" sz="1600">
              <a:solidFill>
                <a:prstClr val="black"/>
              </a:solidFill>
              <a:latin typeface="Arial" panose="020B0604020202020204" pitchFamily="34" charset="0"/>
              <a:cs typeface="Arial" panose="020B0604020202020204" pitchFamily="34" charset="0"/>
            </a:endParaRPr>
          </a:p>
          <a:p>
            <a:pPr marL="742950" lvl="1" indent="-285750" defTabSz="457200">
              <a:buFont typeface="Arial" panose="020B0604020202020204" pitchFamily="34" charset="0"/>
              <a:buChar char="•"/>
              <a:defRPr/>
            </a:pPr>
            <a:r>
              <a:rPr lang="en-US" sz="1600">
                <a:solidFill>
                  <a:prstClr val="black"/>
                </a:solidFill>
                <a:latin typeface="Arial" panose="020B0604020202020204" pitchFamily="34" charset="0"/>
                <a:cs typeface="Arial" panose="020B0604020202020204" pitchFamily="34" charset="0"/>
              </a:rPr>
              <a:t>Forty-Seven (47) M67 Sight Mounts (General Accounts).</a:t>
            </a:r>
          </a:p>
        </p:txBody>
      </p:sp>
      <p:sp>
        <p:nvSpPr>
          <p:cNvPr id="15" name="Slide Number Placeholder 14">
            <a:extLst>
              <a:ext uri="{FF2B5EF4-FFF2-40B4-BE49-F238E27FC236}">
                <a16:creationId xmlns:a16="http://schemas.microsoft.com/office/drawing/2014/main" id="{0789A3A7-D62F-5FA2-465C-47055326B98A}"/>
              </a:ext>
            </a:extLst>
          </p:cNvPr>
          <p:cNvSpPr>
            <a:spLocks noGrp="1"/>
          </p:cNvSpPr>
          <p:nvPr>
            <p:ph type="sldNum" sz="quarter" idx="12"/>
          </p:nvPr>
        </p:nvSpPr>
        <p:spPr/>
        <p:txBody>
          <a:bodyPr/>
          <a:lstStyle/>
          <a:p>
            <a:pPr defTabSz="457200">
              <a:defRPr/>
            </a:pPr>
            <a:fld id="{8C828E91-8EFF-4D2A-82BD-5CDD04A333EA}" type="slidenum">
              <a:rPr lang="en-US">
                <a:solidFill>
                  <a:prstClr val="black"/>
                </a:solidFill>
              </a:rPr>
              <a:pPr defTabSz="457200">
                <a:defRPr/>
              </a:pPr>
              <a:t>39</a:t>
            </a:fld>
            <a:endParaRPr lang="en-US">
              <a:solidFill>
                <a:prstClr val="black"/>
              </a:solidFill>
            </a:endParaRPr>
          </a:p>
        </p:txBody>
      </p:sp>
      <p:sp>
        <p:nvSpPr>
          <p:cNvPr id="8" name="TextBox 7">
            <a:extLst>
              <a:ext uri="{FF2B5EF4-FFF2-40B4-BE49-F238E27FC236}">
                <a16:creationId xmlns:a16="http://schemas.microsoft.com/office/drawing/2014/main" id="{842F56B8-1246-EA76-B26E-DCF53FC501E5}"/>
              </a:ext>
            </a:extLst>
          </p:cNvPr>
          <p:cNvSpPr txBox="1"/>
          <p:nvPr/>
        </p:nvSpPr>
        <p:spPr>
          <a:xfrm>
            <a:off x="164744" y="5887688"/>
            <a:ext cx="2254143" cy="738664"/>
          </a:xfrm>
          <a:prstGeom prst="rect">
            <a:avLst/>
          </a:prstGeom>
          <a:noFill/>
        </p:spPr>
        <p:txBody>
          <a:bodyPr wrap="none" rtlCol="0">
            <a:spAutoFit/>
          </a:bodyPr>
          <a:lstStyle/>
          <a:p>
            <a:pPr eaLnBrk="0" fontAlgn="base" hangingPunct="0">
              <a:spcBef>
                <a:spcPct val="0"/>
              </a:spcBef>
              <a:spcAft>
                <a:spcPct val="0"/>
              </a:spcAft>
              <a:defRPr/>
            </a:pPr>
            <a:r>
              <a:rPr lang="en-US" sz="1400">
                <a:solidFill>
                  <a:prstClr val="black"/>
                </a:solidFill>
                <a:latin typeface="Arial" panose="020B0604020202020204" pitchFamily="34" charset="0"/>
              </a:rPr>
              <a:t>Johnny Little </a:t>
            </a:r>
          </a:p>
          <a:p>
            <a:pPr eaLnBrk="0" fontAlgn="base" hangingPunct="0">
              <a:spcBef>
                <a:spcPct val="0"/>
              </a:spcBef>
              <a:spcAft>
                <a:spcPct val="0"/>
              </a:spcAft>
              <a:defRPr/>
            </a:pPr>
            <a:r>
              <a:rPr lang="en-US" sz="1400">
                <a:solidFill>
                  <a:prstClr val="black"/>
                </a:solidFill>
                <a:latin typeface="Arial" panose="020B0604020202020204" pitchFamily="34" charset="0"/>
              </a:rPr>
              <a:t>Radiation Safety Manager</a:t>
            </a:r>
          </a:p>
          <a:p>
            <a:pPr eaLnBrk="0" fontAlgn="base" hangingPunct="0">
              <a:spcBef>
                <a:spcPct val="0"/>
              </a:spcBef>
              <a:spcAft>
                <a:spcPct val="0"/>
              </a:spcAft>
              <a:defRPr/>
            </a:pPr>
            <a:r>
              <a:rPr lang="en-US" sz="1400">
                <a:solidFill>
                  <a:prstClr val="black"/>
                </a:solidFill>
                <a:latin typeface="Arial" panose="020B0604020202020204" pitchFamily="34" charset="0"/>
              </a:rPr>
              <a:t>(229) 639-6721</a:t>
            </a:r>
          </a:p>
        </p:txBody>
      </p:sp>
    </p:spTree>
    <p:extLst>
      <p:ext uri="{BB962C8B-B14F-4D97-AF65-F5344CB8AC3E}">
        <p14:creationId xmlns:p14="http://schemas.microsoft.com/office/powerpoint/2010/main" val="362165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250611" y="819683"/>
            <a:ext cx="8642776"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b="1">
                <a:solidFill>
                  <a:schemeClr val="accent2">
                    <a:lumMod val="75000"/>
                  </a:schemeClr>
                </a:solidFill>
                <a:latin typeface="Arial" pitchFamily="34" charset="0"/>
                <a:cs typeface="Arial" pitchFamily="34" charset="0"/>
              </a:rPr>
              <a:t>GOAL: Establish RMI Accounts for 90% of Marines and Civilian Marines</a:t>
            </a:r>
            <a:endParaRPr lang="en-US">
              <a:solidFill>
                <a:schemeClr val="accent2">
                  <a:lumMod val="75000"/>
                </a:schemeClr>
              </a:solidFill>
              <a:latin typeface="Arial" pitchFamily="34" charset="0"/>
              <a:cs typeface="Arial" pitchFamily="34" charset="0"/>
            </a:endParaRPr>
          </a:p>
        </p:txBody>
      </p:sp>
      <p:sp>
        <p:nvSpPr>
          <p:cNvPr id="41987" name="TextBox 4"/>
          <p:cNvSpPr txBox="1">
            <a:spLocks noChangeArrowheads="1"/>
          </p:cNvSpPr>
          <p:nvPr/>
        </p:nvSpPr>
        <p:spPr bwMode="auto">
          <a:xfrm>
            <a:off x="250611" y="1199013"/>
            <a:ext cx="8642776" cy="1869743"/>
          </a:xfrm>
          <a:prstGeom prst="rect">
            <a:avLst/>
          </a:prstGeom>
          <a:noFill/>
          <a:ln w="9525">
            <a:noFill/>
            <a:miter lim="800000"/>
            <a:headEnd/>
            <a:tailEnd/>
          </a:ln>
        </p:spPr>
        <p:txBody>
          <a:bodyPr wrap="square">
            <a:spAutoFit/>
          </a:bodyPr>
          <a:lstStyle/>
          <a:p>
            <a:pPr fontAlgn="base">
              <a:spcBef>
                <a:spcPct val="0"/>
              </a:spcBef>
              <a:spcAft>
                <a:spcPct val="0"/>
              </a:spcAft>
            </a:pPr>
            <a:r>
              <a:rPr lang="en-US" sz="1050" b="1" u="sng">
                <a:solidFill>
                  <a:srgbClr val="000000"/>
                </a:solidFill>
                <a:latin typeface="Arial" pitchFamily="34" charset="0"/>
                <a:cs typeface="Arial" pitchFamily="34" charset="0"/>
              </a:rPr>
              <a:t>Background</a:t>
            </a:r>
            <a:r>
              <a:rPr lang="en-US" sz="1050" b="1">
                <a:solidFill>
                  <a:srgbClr val="000000"/>
                </a:solidFill>
                <a:latin typeface="Arial" pitchFamily="34" charset="0"/>
                <a:cs typeface="Arial" pitchFamily="34" charset="0"/>
              </a:rPr>
              <a:t>:  As required by ALNAV 040/25, all Department of the Navy (DON) commands must fully transition to the Risk Management Information (RMI) system for mishap reporting and safety program management. To support this transition, 90% of Marines and Civilian Marines must have RMI accounts set up by the target date to ensure the workforce is prepared to use the system for reporting mishaps and managing safety data effectively.</a:t>
            </a:r>
          </a:p>
          <a:p>
            <a:pPr fontAlgn="base">
              <a:spcBef>
                <a:spcPct val="0"/>
              </a:spcBef>
              <a:spcAft>
                <a:spcPct val="0"/>
              </a:spcAft>
            </a:pPr>
            <a:r>
              <a:rPr lang="en-US" sz="1050" b="1" u="sng">
                <a:latin typeface="Arial" pitchFamily="34" charset="0"/>
                <a:cs typeface="Arial" pitchFamily="34" charset="0"/>
              </a:rPr>
              <a:t>References</a:t>
            </a:r>
            <a:r>
              <a:rPr lang="en-US" sz="1050" b="1">
                <a:latin typeface="Arial" pitchFamily="34" charset="0"/>
                <a:cs typeface="Arial" pitchFamily="34" charset="0"/>
              </a:rPr>
              <a:t>:  </a:t>
            </a:r>
            <a:r>
              <a:rPr lang="en-US" sz="1050" b="1">
                <a:latin typeface="Arial" pitchFamily="34" charset="0"/>
              </a:rPr>
              <a:t>ALNAV 040/25: Mandatory use of the Risk Management Information System Streamlined Incident Reporting and Safety Program Management Modules for Managing Safety Programs.</a:t>
            </a:r>
          </a:p>
          <a:p>
            <a:pPr fontAlgn="base">
              <a:spcBef>
                <a:spcPct val="0"/>
              </a:spcBef>
              <a:spcAft>
                <a:spcPct val="0"/>
              </a:spcAft>
            </a:pPr>
            <a:r>
              <a:rPr lang="en-US" sz="1050" b="1" u="sng">
                <a:solidFill>
                  <a:srgbClr val="000000"/>
                </a:solidFill>
                <a:latin typeface="Arial" pitchFamily="34" charset="0"/>
                <a:cs typeface="Arial" pitchFamily="34" charset="0"/>
              </a:rPr>
              <a:t>Goal</a:t>
            </a:r>
            <a:r>
              <a:rPr lang="en-US" sz="1050" b="1">
                <a:solidFill>
                  <a:srgbClr val="000000"/>
                </a:solidFill>
                <a:latin typeface="Arial" pitchFamily="34" charset="0"/>
                <a:cs typeface="Arial" pitchFamily="34" charset="0"/>
              </a:rPr>
              <a:t>:  </a:t>
            </a:r>
            <a:r>
              <a:rPr lang="en-US" sz="1050" b="1">
                <a:latin typeface="Arial" pitchFamily="34" charset="0"/>
              </a:rPr>
              <a:t>Establish RMI Accounts for 90% of Marines and Civilian Marines </a:t>
            </a:r>
          </a:p>
          <a:p>
            <a:pPr fontAlgn="base">
              <a:spcBef>
                <a:spcPct val="0"/>
              </a:spcBef>
              <a:spcAft>
                <a:spcPct val="0"/>
              </a:spcAft>
            </a:pPr>
            <a:r>
              <a:rPr lang="en-US" sz="1050" b="1" u="sng">
                <a:latin typeface="Arial" pitchFamily="34" charset="0"/>
                <a:cs typeface="Arial" pitchFamily="34" charset="0"/>
              </a:rPr>
              <a:t>Target Date</a:t>
            </a:r>
            <a:r>
              <a:rPr lang="en-US" sz="1050" b="1">
                <a:latin typeface="Arial" pitchFamily="34" charset="0"/>
                <a:cs typeface="Arial" pitchFamily="34" charset="0"/>
              </a:rPr>
              <a:t>:  30 June 2026</a:t>
            </a:r>
          </a:p>
          <a:p>
            <a:pPr fontAlgn="base">
              <a:spcBef>
                <a:spcPct val="0"/>
              </a:spcBef>
              <a:spcAft>
                <a:spcPct val="0"/>
              </a:spcAft>
            </a:pPr>
            <a:r>
              <a:rPr lang="en-US" sz="1050" b="1" u="sng">
                <a:latin typeface="Arial" pitchFamily="34" charset="0"/>
                <a:cs typeface="Arial" pitchFamily="34" charset="0"/>
              </a:rPr>
              <a:t>Goal Leader</a:t>
            </a:r>
            <a:r>
              <a:rPr lang="en-US" sz="1050" b="1">
                <a:latin typeface="Arial" pitchFamily="34" charset="0"/>
                <a:cs typeface="Arial" pitchFamily="34" charset="0"/>
              </a:rPr>
              <a:t>:  Division Directors, Special Staff and HQ Company Commander </a:t>
            </a:r>
          </a:p>
          <a:p>
            <a:pPr fontAlgn="base">
              <a:spcBef>
                <a:spcPct val="0"/>
              </a:spcBef>
              <a:spcAft>
                <a:spcPct val="0"/>
              </a:spcAft>
            </a:pPr>
            <a:r>
              <a:rPr lang="en-US" sz="1050" b="1" u="sng">
                <a:latin typeface="Arial" pitchFamily="34" charset="0"/>
                <a:cs typeface="Arial" pitchFamily="34" charset="0"/>
              </a:rPr>
              <a:t>Goal Progress Reporting</a:t>
            </a:r>
            <a:r>
              <a:rPr lang="en-US" sz="1050" b="1">
                <a:latin typeface="Arial" pitchFamily="34" charset="0"/>
                <a:cs typeface="Arial" pitchFamily="34" charset="0"/>
              </a:rPr>
              <a:t>:  Division Directors and HQ Company Commander will brief the progress of this goal at the Commanding Officer’s Quarterly Safety Council.</a:t>
            </a:r>
          </a:p>
        </p:txBody>
      </p:sp>
      <p:graphicFrame>
        <p:nvGraphicFramePr>
          <p:cNvPr id="6" name="Table 5"/>
          <p:cNvGraphicFramePr>
            <a:graphicFrameLocks noGrp="1"/>
          </p:cNvGraphicFramePr>
          <p:nvPr>
            <p:extLst>
              <p:ext uri="{D42A27DB-BD31-4B8C-83A1-F6EECF244321}">
                <p14:modId xmlns:p14="http://schemas.microsoft.com/office/powerpoint/2010/main" val="3307428905"/>
              </p:ext>
            </p:extLst>
          </p:nvPr>
        </p:nvGraphicFramePr>
        <p:xfrm>
          <a:off x="286973" y="3122104"/>
          <a:ext cx="8642776" cy="2510223"/>
        </p:xfrm>
        <a:graphic>
          <a:graphicData uri="http://schemas.openxmlformats.org/drawingml/2006/table">
            <a:tbl>
              <a:tblPr>
                <a:tableStyleId>{5C22544A-7EE6-4342-B048-85BDC9FD1C3A}</a:tableStyleId>
              </a:tblPr>
              <a:tblGrid>
                <a:gridCol w="440079">
                  <a:extLst>
                    <a:ext uri="{9D8B030D-6E8A-4147-A177-3AD203B41FA5}">
                      <a16:colId xmlns:a16="http://schemas.microsoft.com/office/drawing/2014/main" val="20000"/>
                    </a:ext>
                  </a:extLst>
                </a:gridCol>
                <a:gridCol w="5189743">
                  <a:extLst>
                    <a:ext uri="{9D8B030D-6E8A-4147-A177-3AD203B41FA5}">
                      <a16:colId xmlns:a16="http://schemas.microsoft.com/office/drawing/2014/main" val="20001"/>
                    </a:ext>
                  </a:extLst>
                </a:gridCol>
                <a:gridCol w="1577715">
                  <a:extLst>
                    <a:ext uri="{9D8B030D-6E8A-4147-A177-3AD203B41FA5}">
                      <a16:colId xmlns:a16="http://schemas.microsoft.com/office/drawing/2014/main" val="20002"/>
                    </a:ext>
                  </a:extLst>
                </a:gridCol>
                <a:gridCol w="1435239">
                  <a:extLst>
                    <a:ext uri="{9D8B030D-6E8A-4147-A177-3AD203B41FA5}">
                      <a16:colId xmlns:a16="http://schemas.microsoft.com/office/drawing/2014/main" val="20003"/>
                    </a:ext>
                  </a:extLst>
                </a:gridCol>
              </a:tblGrid>
              <a:tr h="249942">
                <a:tc>
                  <a:txBody>
                    <a:bodyPr/>
                    <a:lstStyle/>
                    <a:p>
                      <a:pPr algn="ctr"/>
                      <a:endParaRPr lang="en-US" sz="12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kern="1200" baseline="0">
                          <a:solidFill>
                            <a:schemeClr val="tx1"/>
                          </a:solidFill>
                          <a:latin typeface="Arial" pitchFamily="34" charset="0"/>
                          <a:ea typeface="+mn-ea"/>
                          <a:cs typeface="Arial" pitchFamily="34" charset="0"/>
                        </a:rPr>
                        <a:t>Objective</a:t>
                      </a:r>
                      <a:endParaRPr lang="en-US" sz="12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kern="1200" baseline="0">
                          <a:solidFill>
                            <a:schemeClr val="tx1"/>
                          </a:solidFill>
                          <a:latin typeface="Arial" pitchFamily="34" charset="0"/>
                          <a:ea typeface="+mn-ea"/>
                          <a:cs typeface="Arial" pitchFamily="34" charset="0"/>
                        </a:rPr>
                        <a:t>Objective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kern="1200" baseline="0">
                          <a:solidFill>
                            <a:schemeClr val="tx1"/>
                          </a:solidFill>
                          <a:latin typeface="Arial" pitchFamily="34" charset="0"/>
                          <a:ea typeface="+mn-ea"/>
                          <a:cs typeface="Arial" pitchFamily="34" charset="0"/>
                        </a:rPr>
                        <a:t>Completion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99883">
                <a:tc>
                  <a:txBody>
                    <a:bodyPr/>
                    <a:lstStyle/>
                    <a:p>
                      <a:pPr algn="ctr"/>
                      <a:r>
                        <a:rPr lang="en-US" sz="1200" b="1">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Provide a tool to assist in the setup and establishment of individual RMI accounts to ensure an efficient process for account creation.</a:t>
                      </a:r>
                      <a:endParaRPr lang="en-US" sz="1000" b="1">
                        <a:solidFill>
                          <a:schemeClr val="tx1"/>
                        </a:solidFill>
                        <a:highlight>
                          <a:srgbClr val="FFFF00"/>
                        </a:highligh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Arial" pitchFamily="34" charset="0"/>
                          <a:ea typeface="+mn-ea"/>
                          <a:cs typeface="Arial" pitchFamily="34" charset="0"/>
                        </a:rPr>
                        <a:t>Risk Management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a:solidFill>
                            <a:schemeClr val="tx1"/>
                          </a:solidFill>
                          <a:latin typeface="Arial" pitchFamily="34" charset="0"/>
                          <a:cs typeface="Arial" pitchFamily="34" charset="0"/>
                        </a:rPr>
                        <a:t>30 January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2352108629"/>
                  </a:ext>
                </a:extLst>
              </a:tr>
              <a:tr h="499883">
                <a:tc>
                  <a:txBody>
                    <a:bodyPr/>
                    <a:lstStyle/>
                    <a:p>
                      <a:pPr algn="ctr"/>
                      <a:r>
                        <a:rPr lang="en-US" sz="1200" b="1">
                          <a:latin typeface="Arial" pitchFamily="34" charset="0"/>
                          <a:cs typeface="Arial"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a:solidFill>
                            <a:schemeClr val="tx1"/>
                          </a:solidFill>
                          <a:latin typeface="Arial" pitchFamily="34" charset="0"/>
                          <a:cs typeface="Arial" pitchFamily="34" charset="0"/>
                        </a:rPr>
                        <a:t>Create and assign individual RMI accounts to Marines and Civilian Marines to ensure all can access and use the system for mishap reporting.</a:t>
                      </a:r>
                      <a:endParaRPr lang="en-US" sz="1000" b="1">
                        <a:solidFill>
                          <a:schemeClr val="tx1"/>
                        </a:solidFill>
                        <a:highlight>
                          <a:srgbClr val="FFFF00"/>
                        </a:highligh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endParaRPr kumimoji="0" lang="en-US" sz="1000" b="0" i="0" u="none" strike="noStrike" kern="1200" cap="none" spc="0" normalizeH="0" baseline="0" noProof="0">
                        <a:ln>
                          <a:noFill/>
                        </a:ln>
                        <a:solidFill>
                          <a:srgbClr val="000000"/>
                        </a:solidFill>
                        <a:effectLst/>
                        <a:uLnTx/>
                        <a:uFillTx/>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a:solidFill>
                            <a:schemeClr val="tx1"/>
                          </a:solidFill>
                          <a:latin typeface="Arial" pitchFamily="34" charset="0"/>
                          <a:cs typeface="Arial" pitchFamily="34" charset="0"/>
                        </a:rPr>
                        <a:t>27 February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9883">
                <a:tc>
                  <a:txBody>
                    <a:bodyPr/>
                    <a:lstStyle/>
                    <a:p>
                      <a:pPr algn="ctr"/>
                      <a:r>
                        <a:rPr lang="en-US" sz="1200" b="1">
                          <a:latin typeface="Arial" pitchFamily="34" charset="0"/>
                          <a:cs typeface="Arial"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Assign the appropriate access levels to supervisors and unit safety representatives to ensure they have the necessary permissions to manage and oversee mishap reporting, safety data, and safety program management in RMI.</a:t>
                      </a:r>
                      <a:endParaRPr lang="en-US" sz="1000" b="1" baseline="0">
                        <a:solidFill>
                          <a:schemeClr val="tx1"/>
                        </a:solidFill>
                        <a:highlight>
                          <a:srgbClr val="FFFF00"/>
                        </a:highligh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a:solidFill>
                            <a:schemeClr val="tx1"/>
                          </a:solidFill>
                          <a:latin typeface="Arial" pitchFamily="34" charset="0"/>
                          <a:cs typeface="Arial" pitchFamily="34" charset="0"/>
                        </a:rPr>
                        <a:t>31 March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8740">
                <a:tc>
                  <a:txBody>
                    <a:bodyPr/>
                    <a:lstStyle/>
                    <a:p>
                      <a:pPr algn="ctr"/>
                      <a:r>
                        <a:rPr lang="en-US" sz="1200" b="1">
                          <a:latin typeface="Arial" pitchFamily="34" charset="0"/>
                          <a:cs typeface="Arial"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000" b="1" baseline="0">
                          <a:solidFill>
                            <a:schemeClr val="tx1"/>
                          </a:solidFill>
                          <a:latin typeface="Arial" pitchFamily="34" charset="0"/>
                          <a:cs typeface="Arial" pitchFamily="34" charset="0"/>
                        </a:rPr>
                        <a:t>Provide training to supervisors and unit safety representatives on how to properly submit mishaps in RMI to ensure they understand the correct procedures for accurate and timely reporting.</a:t>
                      </a:r>
                      <a:endParaRPr lang="en-US" sz="1000" b="1" baseline="0">
                        <a:solidFill>
                          <a:schemeClr val="tx1"/>
                        </a:solidFill>
                        <a:highlight>
                          <a:srgbClr val="FFFF00"/>
                        </a:highligh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Division Directors, Special Staff and HQ Company Commander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a:solidFill>
                            <a:schemeClr val="tx1"/>
                          </a:solidFill>
                          <a:latin typeface="Arial" pitchFamily="34" charset="0"/>
                          <a:cs typeface="Arial" pitchFamily="34" charset="0"/>
                        </a:rPr>
                        <a:t>30 June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276011" y="5791200"/>
          <a:ext cx="3080949" cy="777240"/>
        </p:xfrm>
        <a:graphic>
          <a:graphicData uri="http://schemas.openxmlformats.org/drawingml/2006/table">
            <a:tbl>
              <a:tblPr firstRow="1" bandRow="1">
                <a:tableStyleId>{5C22544A-7EE6-4342-B048-85BDC9FD1C3A}</a:tableStyleId>
              </a:tblPr>
              <a:tblGrid>
                <a:gridCol w="1026983">
                  <a:extLst>
                    <a:ext uri="{9D8B030D-6E8A-4147-A177-3AD203B41FA5}">
                      <a16:colId xmlns:a16="http://schemas.microsoft.com/office/drawing/2014/main" val="20000"/>
                    </a:ext>
                  </a:extLst>
                </a:gridCol>
                <a:gridCol w="1026983">
                  <a:extLst>
                    <a:ext uri="{9D8B030D-6E8A-4147-A177-3AD203B41FA5}">
                      <a16:colId xmlns:a16="http://schemas.microsoft.com/office/drawing/2014/main" val="20001"/>
                    </a:ext>
                  </a:extLst>
                </a:gridCol>
                <a:gridCol w="1026983">
                  <a:extLst>
                    <a:ext uri="{9D8B030D-6E8A-4147-A177-3AD203B41FA5}">
                      <a16:colId xmlns:a16="http://schemas.microsoft.com/office/drawing/2014/main" val="20002"/>
                    </a:ext>
                  </a:extLst>
                </a:gridCol>
              </a:tblGrid>
              <a:tr h="238819">
                <a:tc gridSpan="3">
                  <a:txBody>
                    <a:bodyPr/>
                    <a:lstStyle/>
                    <a:p>
                      <a:pPr algn="ctr"/>
                      <a:r>
                        <a:rPr lang="en-US" sz="1050">
                          <a:solidFill>
                            <a:schemeClr val="tx1"/>
                          </a:solidFill>
                          <a:latin typeface="Arial" pitchFamily="34" charset="0"/>
                          <a:cs typeface="Arial" pitchFamily="34" charset="0"/>
                        </a:rPr>
                        <a:t>Assessment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8819">
                <a:tc>
                  <a:txBody>
                    <a:bodyPr/>
                    <a:lstStyle/>
                    <a:p>
                      <a:pPr algn="ctr"/>
                      <a:r>
                        <a:rPr lang="en-US" sz="1050">
                          <a:solidFill>
                            <a:schemeClr val="tx1"/>
                          </a:solidFill>
                          <a:latin typeface="Arial" pitchFamily="34" charset="0"/>
                          <a:cs typeface="Arial" pitchFamily="34" charset="0"/>
                        </a:rPr>
                        <a:t>No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a:solidFill>
                            <a:schemeClr val="tx1"/>
                          </a:solidFill>
                          <a:latin typeface="Arial" pitchFamily="34" charset="0"/>
                          <a:cs typeface="Arial" pitchFamily="34" charset="0"/>
                        </a:rPr>
                        <a:t>In-Progress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a:solidFill>
                            <a:schemeClr val="tx1"/>
                          </a:solidFill>
                          <a:latin typeface="Arial" pitchFamily="34" charset="0"/>
                          <a:cs typeface="Arial" pitchFamily="34" charset="0"/>
                        </a:rPr>
                        <a:t>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7105">
                <a:tc>
                  <a:txBody>
                    <a:bodyPr/>
                    <a:lstStyle/>
                    <a:p>
                      <a:endParaRPr lang="en-US" sz="12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2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2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0002"/>
                  </a:ext>
                </a:extLst>
              </a:tr>
            </a:tbl>
          </a:graphicData>
        </a:graphic>
      </p:graphicFrame>
      <p:sp>
        <p:nvSpPr>
          <p:cNvPr id="42032" name="Text Box 8"/>
          <p:cNvSpPr txBox="1">
            <a:spLocks noChangeArrowheads="1"/>
          </p:cNvSpPr>
          <p:nvPr/>
        </p:nvSpPr>
        <p:spPr bwMode="auto">
          <a:xfrm>
            <a:off x="1306511" y="7144"/>
            <a:ext cx="6550025" cy="830997"/>
          </a:xfrm>
          <a:prstGeom prst="rect">
            <a:avLst/>
          </a:prstGeom>
          <a:noFill/>
          <a:ln w="9525">
            <a:noFill/>
            <a:miter lim="800000"/>
            <a:headEnd/>
            <a:tailEnd/>
          </a:ln>
        </p:spPr>
        <p:txBody>
          <a:bodyPr>
            <a:spAutoFit/>
          </a:bodyPr>
          <a:lstStyle/>
          <a:p>
            <a:pPr algn="ctr" fontAlgn="base">
              <a:spcBef>
                <a:spcPct val="50000"/>
              </a:spcBef>
              <a:spcAft>
                <a:spcPct val="0"/>
              </a:spcAft>
            </a:pPr>
            <a:r>
              <a:rPr lang="en-US" sz="2400" b="1">
                <a:solidFill>
                  <a:srgbClr val="0000FF"/>
                </a:solidFill>
                <a:latin typeface="Arial" pitchFamily="34" charset="0"/>
              </a:rPr>
              <a:t>CY26 Command Safety Program Goal</a:t>
            </a:r>
            <a:br>
              <a:rPr lang="en-US" sz="2400" b="1">
                <a:solidFill>
                  <a:srgbClr val="0000FF"/>
                </a:solidFill>
                <a:latin typeface="Arial" pitchFamily="34" charset="0"/>
                <a:cs typeface="Arial" pitchFamily="34" charset="0"/>
              </a:rPr>
            </a:br>
            <a:r>
              <a:rPr lang="en-US" sz="2400" b="1">
                <a:solidFill>
                  <a:srgbClr val="0000FF"/>
                </a:solidFill>
                <a:latin typeface="Arial" pitchFamily="34" charset="0"/>
                <a:cs typeface="Arial" pitchFamily="34" charset="0"/>
              </a:rPr>
              <a:t> MCLB Albany</a:t>
            </a:r>
          </a:p>
        </p:txBody>
      </p:sp>
      <p:pic>
        <p:nvPicPr>
          <p:cNvPr id="42034" name="Picture 13" descr="baselogo"/>
          <p:cNvPicPr>
            <a:picLocks noChangeAspect="1" noChangeArrowheads="1"/>
          </p:cNvPicPr>
          <p:nvPr/>
        </p:nvPicPr>
        <p:blipFill>
          <a:blip r:embed="rId2" cstate="print"/>
          <a:srcRect/>
          <a:stretch>
            <a:fillRect/>
          </a:stretch>
        </p:blipFill>
        <p:spPr bwMode="auto">
          <a:xfrm>
            <a:off x="88897" y="7144"/>
            <a:ext cx="785812" cy="793750"/>
          </a:xfrm>
          <a:prstGeom prst="rect">
            <a:avLst/>
          </a:prstGeom>
          <a:noFill/>
          <a:ln w="9525">
            <a:noFill/>
            <a:miter lim="800000"/>
            <a:headEnd/>
            <a:tailEnd/>
          </a:ln>
        </p:spPr>
      </p:pic>
      <p:sp>
        <p:nvSpPr>
          <p:cNvPr id="8" name="Slide Number Placeholder 7"/>
          <p:cNvSpPr>
            <a:spLocks noGrp="1"/>
          </p:cNvSpPr>
          <p:nvPr>
            <p:ph type="sldNum" sz="quarter" idx="12"/>
          </p:nvPr>
        </p:nvSpPr>
        <p:spPr>
          <a:xfrm>
            <a:off x="7151688" y="6515913"/>
            <a:ext cx="1905000" cy="457200"/>
          </a:xfrm>
        </p:spPr>
        <p:txBody>
          <a:bodyPr/>
          <a:lstStyle/>
          <a:p>
            <a:pPr>
              <a:defRPr/>
            </a:pPr>
            <a:fld id="{D55A5138-1860-4BAF-88AF-A7DB669DDA71}" type="slidenum">
              <a:rPr lang="en-US" smtClean="0">
                <a:solidFill>
                  <a:srgbClr val="000000"/>
                </a:solidFill>
              </a:rPr>
              <a:pPr>
                <a:defRPr/>
              </a:pPr>
              <a:t>4</a:t>
            </a:fld>
            <a:endParaRPr lang="en-US">
              <a:solidFill>
                <a:srgbClr val="000000"/>
              </a:solidFill>
            </a:endParaRPr>
          </a:p>
        </p:txBody>
      </p:sp>
      <p:pic>
        <p:nvPicPr>
          <p:cNvPr id="1026" name="Picture 2">
            <a:extLst>
              <a:ext uri="{FF2B5EF4-FFF2-40B4-BE49-F238E27FC236}">
                <a16:creationId xmlns:a16="http://schemas.microsoft.com/office/drawing/2014/main" id="{4750886E-E8F9-3D51-1A6A-C1350AA3C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503" y="5791200"/>
            <a:ext cx="1036246" cy="719989"/>
          </a:xfrm>
          <a:prstGeom prst="rect">
            <a:avLst/>
          </a:prstGeom>
          <a:noFill/>
          <a:extLst>
            <a:ext uri="{909E8E84-426E-40DD-AFC4-6F175D3DCCD1}">
              <a14:hiddenFill xmlns:a14="http://schemas.microsoft.com/office/drawing/2010/main">
                <a:solidFill>
                  <a:srgbClr val="FFFFFF"/>
                </a:solidFill>
              </a14:hiddenFill>
            </a:ext>
          </a:extLst>
        </p:spPr>
      </p:pic>
      <p:grpSp>
        <p:nvGrpSpPr>
          <p:cNvPr id="42031" name="Group 9"/>
          <p:cNvGrpSpPr>
            <a:grpSpLocks/>
          </p:cNvGrpSpPr>
          <p:nvPr/>
        </p:nvGrpSpPr>
        <p:grpSpPr bwMode="auto">
          <a:xfrm>
            <a:off x="8288338" y="60297"/>
            <a:ext cx="745724" cy="723241"/>
            <a:chOff x="8288338" y="87313"/>
            <a:chExt cx="768350" cy="776287"/>
          </a:xfrm>
        </p:grpSpPr>
        <p:pic>
          <p:nvPicPr>
            <p:cNvPr id="42035" name="Picture 77" descr="LOGO 2 bl"/>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288338" y="87313"/>
              <a:ext cx="768350" cy="776287"/>
            </a:xfrm>
            <a:prstGeom prst="rect">
              <a:avLst/>
            </a:prstGeom>
            <a:noFill/>
            <a:ln w="9525">
              <a:noFill/>
              <a:miter lim="800000"/>
              <a:headEnd/>
              <a:tailEnd/>
            </a:ln>
          </p:spPr>
        </p:pic>
        <p:pic>
          <p:nvPicPr>
            <p:cNvPr id="42036" name="Picture 105" descr="VPP-Log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429625" y="295275"/>
              <a:ext cx="519586" cy="336550"/>
            </a:xfrm>
            <a:prstGeom prst="rect">
              <a:avLst/>
            </a:prstGeom>
            <a:noFill/>
            <a:ln w="9525">
              <a:noFill/>
              <a:miter lim="800000"/>
              <a:headEnd/>
              <a:tailEnd/>
            </a:ln>
          </p:spPr>
        </p:pic>
      </p:grpSp>
    </p:spTree>
    <p:extLst>
      <p:ext uri="{BB962C8B-B14F-4D97-AF65-F5344CB8AC3E}">
        <p14:creationId xmlns:p14="http://schemas.microsoft.com/office/powerpoint/2010/main" val="307875323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74123" y="6105095"/>
            <a:ext cx="2381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defTabSz="514350" eaLnBrk="0" fontAlgn="base" hangingPunct="0">
              <a:spcBef>
                <a:spcPct val="0"/>
              </a:spcBef>
              <a:spcAft>
                <a:spcPct val="0"/>
              </a:spcAft>
              <a:defRPr/>
            </a:pPr>
            <a:r>
              <a:rPr lang="en-US" altLang="en-US" sz="1200">
                <a:solidFill>
                  <a:srgbClr val="000000"/>
                </a:solidFill>
                <a:cs typeface="Arial" panose="020B0604020202020204" pitchFamily="34" charset="0"/>
              </a:rPr>
              <a:t>Whitney Hendrix</a:t>
            </a:r>
          </a:p>
          <a:p>
            <a:pPr defTabSz="514350" eaLnBrk="0" fontAlgn="base" hangingPunct="0">
              <a:spcBef>
                <a:spcPct val="0"/>
              </a:spcBef>
              <a:spcAft>
                <a:spcPct val="0"/>
              </a:spcAft>
              <a:defRPr/>
            </a:pPr>
            <a:r>
              <a:rPr lang="en-US" altLang="en-US" sz="1200">
                <a:solidFill>
                  <a:srgbClr val="000000"/>
                </a:solidFill>
                <a:cs typeface="Arial" panose="020B0604020202020204" pitchFamily="34" charset="0"/>
              </a:rPr>
              <a:t>Ergonomics Program Manager</a:t>
            </a:r>
          </a:p>
          <a:p>
            <a:pPr defTabSz="514350" eaLnBrk="0" fontAlgn="base" hangingPunct="0">
              <a:spcBef>
                <a:spcPct val="0"/>
              </a:spcBef>
              <a:spcAft>
                <a:spcPct val="0"/>
              </a:spcAft>
              <a:defRPr/>
            </a:pPr>
            <a:r>
              <a:rPr lang="en-US" altLang="en-US" sz="1200">
                <a:solidFill>
                  <a:srgbClr val="000000"/>
                </a:solidFill>
                <a:cs typeface="Arial" panose="020B0604020202020204" pitchFamily="34" charset="0"/>
              </a:rPr>
              <a:t>(229) 639-7052</a:t>
            </a:r>
          </a:p>
        </p:txBody>
      </p:sp>
      <p:grpSp>
        <p:nvGrpSpPr>
          <p:cNvPr id="16" name="Group 7"/>
          <p:cNvGrpSpPr>
            <a:grpSpLocks/>
          </p:cNvGrpSpPr>
          <p:nvPr/>
        </p:nvGrpSpPr>
        <p:grpSpPr bwMode="auto">
          <a:xfrm>
            <a:off x="231992" y="204199"/>
            <a:ext cx="8660805" cy="873423"/>
            <a:chOff x="61913" y="-10474"/>
            <a:chExt cx="8994775" cy="904609"/>
          </a:xfrm>
        </p:grpSpPr>
        <p:sp>
          <p:nvSpPr>
            <p:cNvPr id="21" name="Rectangle 8"/>
            <p:cNvSpPr>
              <a:spLocks noChangeArrowheads="1"/>
            </p:cNvSpPr>
            <p:nvPr/>
          </p:nvSpPr>
          <p:spPr bwMode="auto">
            <a:xfrm>
              <a:off x="440863" y="-10474"/>
              <a:ext cx="8475937" cy="90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496" tIns="36248" rIns="72496" bIns="36248">
              <a:spAutoFit/>
            </a:bodyPr>
            <a:lstStyle>
              <a:lvl1pPr defTabSz="966788">
                <a:defRPr sz="2400">
                  <a:solidFill>
                    <a:srgbClr val="000099"/>
                  </a:solidFill>
                  <a:latin typeface="Arial" panose="020B0604020202020204" pitchFamily="34" charset="0"/>
                </a:defRPr>
              </a:lvl1pPr>
              <a:lvl2pPr marL="742950" indent="-285750" defTabSz="966788">
                <a:defRPr sz="2400">
                  <a:solidFill>
                    <a:srgbClr val="000099"/>
                  </a:solidFill>
                  <a:latin typeface="Arial" panose="020B0604020202020204" pitchFamily="34" charset="0"/>
                </a:defRPr>
              </a:lvl2pPr>
              <a:lvl3pPr marL="1143000" indent="-228600" defTabSz="966788">
                <a:defRPr sz="2400">
                  <a:solidFill>
                    <a:srgbClr val="000099"/>
                  </a:solidFill>
                  <a:latin typeface="Arial" panose="020B0604020202020204" pitchFamily="34" charset="0"/>
                </a:defRPr>
              </a:lvl3pPr>
              <a:lvl4pPr marL="1600200" indent="-228600" defTabSz="966788">
                <a:defRPr sz="2400">
                  <a:solidFill>
                    <a:srgbClr val="000099"/>
                  </a:solidFill>
                  <a:latin typeface="Arial" panose="020B0604020202020204" pitchFamily="34" charset="0"/>
                </a:defRPr>
              </a:lvl4pPr>
              <a:lvl5pPr marL="2057400" indent="-228600" defTabSz="966788">
                <a:defRPr sz="2400">
                  <a:solidFill>
                    <a:srgbClr val="000099"/>
                  </a:solidFill>
                  <a:latin typeface="Arial" panose="020B0604020202020204" pitchFamily="34" charset="0"/>
                </a:defRPr>
              </a:lvl5pPr>
              <a:lvl6pPr marL="2514600" indent="-228600" defTabSz="966788" eaLnBrk="0" fontAlgn="base" hangingPunct="0">
                <a:spcBef>
                  <a:spcPct val="0"/>
                </a:spcBef>
                <a:spcAft>
                  <a:spcPct val="0"/>
                </a:spcAft>
                <a:defRPr sz="2400">
                  <a:solidFill>
                    <a:srgbClr val="000099"/>
                  </a:solidFill>
                  <a:latin typeface="Arial" panose="020B0604020202020204" pitchFamily="34" charset="0"/>
                </a:defRPr>
              </a:lvl6pPr>
              <a:lvl7pPr marL="2971800" indent="-228600" defTabSz="966788" eaLnBrk="0" fontAlgn="base" hangingPunct="0">
                <a:spcBef>
                  <a:spcPct val="0"/>
                </a:spcBef>
                <a:spcAft>
                  <a:spcPct val="0"/>
                </a:spcAft>
                <a:defRPr sz="2400">
                  <a:solidFill>
                    <a:srgbClr val="000099"/>
                  </a:solidFill>
                  <a:latin typeface="Arial" panose="020B0604020202020204" pitchFamily="34" charset="0"/>
                </a:defRPr>
              </a:lvl7pPr>
              <a:lvl8pPr marL="3429000" indent="-228600" defTabSz="966788" eaLnBrk="0" fontAlgn="base" hangingPunct="0">
                <a:spcBef>
                  <a:spcPct val="0"/>
                </a:spcBef>
                <a:spcAft>
                  <a:spcPct val="0"/>
                </a:spcAft>
                <a:defRPr sz="2400">
                  <a:solidFill>
                    <a:srgbClr val="000099"/>
                  </a:solidFill>
                  <a:latin typeface="Arial" panose="020B0604020202020204" pitchFamily="34" charset="0"/>
                </a:defRPr>
              </a:lvl8pPr>
              <a:lvl9pPr marL="3886200" indent="-228600" defTabSz="966788" eaLnBrk="0" fontAlgn="base" hangingPunct="0">
                <a:spcBef>
                  <a:spcPct val="0"/>
                </a:spcBef>
                <a:spcAft>
                  <a:spcPct val="0"/>
                </a:spcAft>
                <a:defRPr sz="2400">
                  <a:solidFill>
                    <a:srgbClr val="000099"/>
                  </a:solidFill>
                  <a:latin typeface="Arial" panose="020B0604020202020204" pitchFamily="34" charset="0"/>
                </a:defRPr>
              </a:lvl9pPr>
            </a:lstStyle>
            <a:p>
              <a:pPr algn="ctr" defTabSz="725091" eaLnBrk="0" fontAlgn="base" hangingPunct="0">
                <a:spcBef>
                  <a:spcPct val="20000"/>
                </a:spcBef>
                <a:spcAft>
                  <a:spcPct val="0"/>
                </a:spcAft>
                <a:defRPr/>
              </a:pPr>
              <a:r>
                <a:rPr lang="en-US" altLang="en-US" sz="2800" b="1">
                  <a:solidFill>
                    <a:srgbClr val="0000FF"/>
                  </a:solidFill>
                  <a:cs typeface="Arial" panose="020B0604020202020204" pitchFamily="34" charset="0"/>
                </a:rPr>
                <a:t>Ergonomics</a:t>
              </a:r>
            </a:p>
            <a:p>
              <a:pPr algn="ctr" defTabSz="725091" eaLnBrk="0" fontAlgn="base" hangingPunct="0">
                <a:spcBef>
                  <a:spcPct val="20000"/>
                </a:spcBef>
                <a:spcAft>
                  <a:spcPct val="0"/>
                </a:spcAft>
                <a:defRPr/>
              </a:pPr>
              <a:endParaRPr lang="en-US" sz="2000" b="1" i="1">
                <a:cs typeface="Arial" panose="020B0604020202020204" pitchFamily="34" charset="0"/>
              </a:endParaRPr>
            </a:p>
          </p:txBody>
        </p:sp>
        <p:grpSp>
          <p:nvGrpSpPr>
            <p:cNvPr id="22" name="Group 6"/>
            <p:cNvGrpSpPr>
              <a:grpSpLocks noChangeAspect="1"/>
            </p:cNvGrpSpPr>
            <p:nvPr/>
          </p:nvGrpSpPr>
          <p:grpSpPr bwMode="auto">
            <a:xfrm>
              <a:off x="8313738" y="77790"/>
              <a:ext cx="742950" cy="750887"/>
              <a:chOff x="8288347" y="87313"/>
              <a:chExt cx="768350" cy="776287"/>
            </a:xfrm>
          </p:grpSpPr>
          <p:pic>
            <p:nvPicPr>
              <p:cNvPr id="24" name="Picture 77" descr="LOGO 2 bl"/>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47"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5" descr="VPP-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9"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797431" cy="8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Slide Number Placeholder 1"/>
          <p:cNvSpPr>
            <a:spLocks noGrp="1"/>
          </p:cNvSpPr>
          <p:nvPr>
            <p:ph type="sldNum" sz="quarter" idx="12"/>
          </p:nvPr>
        </p:nvSpPr>
        <p:spPr bwMode="auto">
          <a:xfrm>
            <a:off x="8483347" y="6399560"/>
            <a:ext cx="49932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None/>
              <a:defRPr/>
            </a:pPr>
            <a:r>
              <a:rPr lang="en-US" altLang="en-US" sz="1200" dirty="0">
                <a:solidFill>
                  <a:prstClr val="black"/>
                </a:solidFill>
                <a:latin typeface="Arial" panose="020B0604020202020204" pitchFamily="34" charset="0"/>
                <a:cs typeface="Arial" panose="020B0604020202020204" pitchFamily="34" charset="0"/>
              </a:rPr>
              <a:t>40</a:t>
            </a:r>
          </a:p>
        </p:txBody>
      </p:sp>
      <p:sp>
        <p:nvSpPr>
          <p:cNvPr id="9" name="TextBox 8">
            <a:extLst>
              <a:ext uri="{FF2B5EF4-FFF2-40B4-BE49-F238E27FC236}">
                <a16:creationId xmlns:a16="http://schemas.microsoft.com/office/drawing/2014/main" id="{C50A1BD3-EEFD-C0DD-0917-5BE2A2625FB9}"/>
              </a:ext>
            </a:extLst>
          </p:cNvPr>
          <p:cNvSpPr txBox="1"/>
          <p:nvPr/>
        </p:nvSpPr>
        <p:spPr>
          <a:xfrm>
            <a:off x="252917" y="5784744"/>
            <a:ext cx="8511483" cy="307777"/>
          </a:xfrm>
          <a:prstGeom prst="rect">
            <a:avLst/>
          </a:prstGeom>
          <a:solidFill>
            <a:srgbClr val="92D050"/>
          </a:solidFill>
          <a:ln>
            <a:solidFill>
              <a:schemeClr val="tx1"/>
            </a:solidFill>
          </a:ln>
        </p:spPr>
        <p:txBody>
          <a:bodyPr wrap="square">
            <a:spAutoFit/>
          </a:bodyPr>
          <a:lstStyle/>
          <a:p>
            <a:pPr algn="ctr" defTabSz="457200">
              <a:defRPr/>
            </a:pPr>
            <a:r>
              <a:rPr lang="en-US" sz="1400" i="1">
                <a:solidFill>
                  <a:prstClr val="black"/>
                </a:solidFill>
                <a:latin typeface="Calibri" panose="020F0502020204030204"/>
              </a:rPr>
              <a:t>Resource: University of Colorado</a:t>
            </a:r>
          </a:p>
        </p:txBody>
      </p:sp>
      <p:pic>
        <p:nvPicPr>
          <p:cNvPr id="11" name="Picture 10">
            <a:extLst>
              <a:ext uri="{FF2B5EF4-FFF2-40B4-BE49-F238E27FC236}">
                <a16:creationId xmlns:a16="http://schemas.microsoft.com/office/drawing/2014/main" id="{56E0D276-C3F3-8C3D-4C45-571026FDC5A2}"/>
              </a:ext>
            </a:extLst>
          </p:cNvPr>
          <p:cNvPicPr>
            <a:picLocks noChangeAspect="1"/>
          </p:cNvPicPr>
          <p:nvPr/>
        </p:nvPicPr>
        <p:blipFill>
          <a:blip r:embed="rId6"/>
          <a:stretch>
            <a:fillRect/>
          </a:stretch>
        </p:blipFill>
        <p:spPr>
          <a:xfrm>
            <a:off x="0" y="71112834"/>
            <a:ext cx="9144000" cy="6098977"/>
          </a:xfrm>
          <a:prstGeom prst="rect">
            <a:avLst/>
          </a:prstGeom>
        </p:spPr>
      </p:pic>
      <p:sp>
        <p:nvSpPr>
          <p:cNvPr id="7" name="Rectangle 4">
            <a:extLst>
              <a:ext uri="{FF2B5EF4-FFF2-40B4-BE49-F238E27FC236}">
                <a16:creationId xmlns:a16="http://schemas.microsoft.com/office/drawing/2014/main" id="{CDC856A8-80D3-C0D0-18DB-6A904F000777}"/>
              </a:ext>
            </a:extLst>
          </p:cNvPr>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defRPr/>
            </a:pPr>
            <a:endParaRPr lang="en-US">
              <a:solidFill>
                <a:prstClr val="black"/>
              </a:solidFill>
              <a:latin typeface="Calibri" panose="020F0502020204030204"/>
            </a:endParaRPr>
          </a:p>
        </p:txBody>
      </p:sp>
      <p:sp>
        <p:nvSpPr>
          <p:cNvPr id="8" name="Rectangle 5">
            <a:extLst>
              <a:ext uri="{FF2B5EF4-FFF2-40B4-BE49-F238E27FC236}">
                <a16:creationId xmlns:a16="http://schemas.microsoft.com/office/drawing/2014/main" id="{863B8E02-64A7-8A98-D48E-D2F333452985}"/>
              </a:ext>
            </a:extLst>
          </p:cNvPr>
          <p:cNvSpPr>
            <a:spLocks noChangeArrowheads="1"/>
          </p:cNvSpPr>
          <p:nvPr/>
        </p:nvSpPr>
        <p:spPr bwMode="auto">
          <a:xfrm>
            <a:off x="2" y="3330589"/>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br>
              <a:rPr lang="en-US" altLang="en-US" sz="1100">
                <a:solidFill>
                  <a:prstClr val="black"/>
                </a:solidFill>
                <a:latin typeface="Arial" panose="020B0604020202020204" pitchFamily="34" charset="0"/>
                <a:ea typeface="Times New Roman" panose="02020603050405020304" pitchFamily="18" charset="0"/>
              </a:rPr>
            </a:br>
            <a:br>
              <a:rPr lang="en-US" altLang="en-US" sz="1100">
                <a:solidFill>
                  <a:prstClr val="black"/>
                </a:solidFill>
                <a:latin typeface="Arial" panose="020B0604020202020204" pitchFamily="34" charset="0"/>
                <a:ea typeface="Times New Roman" panose="02020603050405020304" pitchFamily="18" charset="0"/>
              </a:rPr>
            </a:br>
            <a:endParaRPr lang="en-US" altLang="en-US" sz="300">
              <a:solidFill>
                <a:prstClr val="black"/>
              </a:solidFill>
              <a:latin typeface="Arial" panose="020B0604020202020204" pitchFamily="34" charset="0"/>
            </a:endParaRPr>
          </a:p>
          <a:p>
            <a:pPr eaLnBrk="0" fontAlgn="base" hangingPunct="0">
              <a:spcBef>
                <a:spcPct val="0"/>
              </a:spcBef>
              <a:spcAft>
                <a:spcPct val="0"/>
              </a:spcAft>
              <a:defRPr/>
            </a:pPr>
            <a:endParaRPr lang="en-US" altLang="en-US">
              <a:solidFill>
                <a:prstClr val="black"/>
              </a:solidFill>
              <a:latin typeface="Arial" panose="020B0604020202020204" pitchFamily="34" charset="0"/>
            </a:endParaRPr>
          </a:p>
        </p:txBody>
      </p:sp>
      <p:sp>
        <p:nvSpPr>
          <p:cNvPr id="15" name="Rectangle 6">
            <a:extLst>
              <a:ext uri="{FF2B5EF4-FFF2-40B4-BE49-F238E27FC236}">
                <a16:creationId xmlns:a16="http://schemas.microsoft.com/office/drawing/2014/main" id="{BE91FBA5-1161-33B6-94F0-22007D79FB02}"/>
              </a:ext>
            </a:extLst>
          </p:cNvPr>
          <p:cNvSpPr>
            <a:spLocks noChangeArrowheads="1"/>
          </p:cNvSpPr>
          <p:nvPr/>
        </p:nvSpPr>
        <p:spPr bwMode="auto">
          <a:xfrm>
            <a:off x="2" y="609997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br>
              <a:rPr lang="en-US" altLang="en-US" sz="1100">
                <a:solidFill>
                  <a:prstClr val="black"/>
                </a:solidFill>
                <a:latin typeface="Arial" panose="020B0604020202020204" pitchFamily="34" charset="0"/>
                <a:ea typeface="Times New Roman" panose="02020603050405020304" pitchFamily="18" charset="0"/>
              </a:rPr>
            </a:br>
            <a:br>
              <a:rPr lang="en-US" altLang="en-US" sz="1100">
                <a:solidFill>
                  <a:prstClr val="black"/>
                </a:solidFill>
                <a:latin typeface="Arial" panose="020B0604020202020204" pitchFamily="34" charset="0"/>
                <a:ea typeface="Times New Roman" panose="02020603050405020304" pitchFamily="18" charset="0"/>
              </a:rPr>
            </a:br>
            <a:endParaRPr lang="en-US" altLang="en-US" sz="300">
              <a:solidFill>
                <a:prstClr val="black"/>
              </a:solidFill>
              <a:latin typeface="Arial" panose="020B0604020202020204" pitchFamily="34" charset="0"/>
            </a:endParaRPr>
          </a:p>
          <a:p>
            <a:pPr eaLnBrk="0" fontAlgn="base" hangingPunct="0">
              <a:spcBef>
                <a:spcPct val="0"/>
              </a:spcBef>
              <a:spcAft>
                <a:spcPct val="0"/>
              </a:spcAft>
              <a:defRPr/>
            </a:pPr>
            <a:endParaRPr lang="en-US" altLang="en-US">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id="{CD37C051-7C46-541D-0F6A-73447330E97A}"/>
              </a:ext>
            </a:extLst>
          </p:cNvPr>
          <p:cNvSpPr txBox="1"/>
          <p:nvPr/>
        </p:nvSpPr>
        <p:spPr>
          <a:xfrm>
            <a:off x="3441242" y="787879"/>
            <a:ext cx="2472486" cy="646331"/>
          </a:xfrm>
          <a:prstGeom prst="rect">
            <a:avLst/>
          </a:prstGeom>
          <a:noFill/>
          <a:ln>
            <a:solidFill>
              <a:schemeClr val="accent1"/>
            </a:solidFill>
          </a:ln>
        </p:spPr>
        <p:txBody>
          <a:bodyPr wrap="square" rtlCol="0">
            <a:spAutoFit/>
          </a:bodyPr>
          <a:lstStyle/>
          <a:p>
            <a:pPr algn="ctr" defTabSz="457200">
              <a:defRPr/>
            </a:pPr>
            <a:r>
              <a:rPr lang="en-US" b="1">
                <a:solidFill>
                  <a:prstClr val="black"/>
                </a:solidFill>
                <a:latin typeface="Calibri" panose="020F0502020204030204"/>
              </a:rPr>
              <a:t>FY26 Council Theme:</a:t>
            </a:r>
          </a:p>
          <a:p>
            <a:pPr algn="ctr" defTabSz="457200">
              <a:defRPr/>
            </a:pPr>
            <a:r>
              <a:rPr lang="en-US" b="1">
                <a:solidFill>
                  <a:srgbClr val="4472C4">
                    <a:lumMod val="75000"/>
                  </a:srgbClr>
                </a:solidFill>
                <a:latin typeface="Calibri" panose="020F0502020204030204"/>
              </a:rPr>
              <a:t>Workplace Risk Factors</a:t>
            </a:r>
          </a:p>
        </p:txBody>
      </p:sp>
      <p:sp>
        <p:nvSpPr>
          <p:cNvPr id="12" name="TextBox 11">
            <a:extLst>
              <a:ext uri="{FF2B5EF4-FFF2-40B4-BE49-F238E27FC236}">
                <a16:creationId xmlns:a16="http://schemas.microsoft.com/office/drawing/2014/main" id="{DF33DB25-47A1-B6F9-705D-E9A39C927F77}"/>
              </a:ext>
            </a:extLst>
          </p:cNvPr>
          <p:cNvSpPr txBox="1"/>
          <p:nvPr/>
        </p:nvSpPr>
        <p:spPr>
          <a:xfrm>
            <a:off x="3194263" y="35563824"/>
            <a:ext cx="4572000" cy="1754326"/>
          </a:xfrm>
          <a:prstGeom prst="rect">
            <a:avLst/>
          </a:prstGeom>
          <a:noFill/>
        </p:spPr>
        <p:txBody>
          <a:bodyPr wrap="square">
            <a:spAutoFit/>
          </a:bodyPr>
          <a:lstStyle/>
          <a:p>
            <a:pPr defTabSz="457200">
              <a:defRPr/>
            </a:pPr>
            <a:r>
              <a:rPr lang="en-US">
                <a:solidFill>
                  <a:prstClr val="black"/>
                </a:solidFill>
                <a:latin typeface="Calibri" panose="020F0502020204030204"/>
              </a:rPr>
              <a:t>ergonomics is the practice of fitting the workplace to the worker, not fitting the worker to the workplace. Ergonomics considers body dimensions, mobility, and the body’s stress behavior in the design of jobs, equipment, and work tasks</a:t>
            </a:r>
          </a:p>
        </p:txBody>
      </p:sp>
      <p:sp>
        <p:nvSpPr>
          <p:cNvPr id="19" name="TextBox 18">
            <a:extLst>
              <a:ext uri="{FF2B5EF4-FFF2-40B4-BE49-F238E27FC236}">
                <a16:creationId xmlns:a16="http://schemas.microsoft.com/office/drawing/2014/main" id="{F9A5BCD2-29EA-8924-1699-6D7AC1A42BC1}"/>
              </a:ext>
            </a:extLst>
          </p:cNvPr>
          <p:cNvSpPr txBox="1"/>
          <p:nvPr/>
        </p:nvSpPr>
        <p:spPr>
          <a:xfrm>
            <a:off x="698351" y="1790800"/>
            <a:ext cx="873957" cy="461665"/>
          </a:xfrm>
          <a:prstGeom prst="rect">
            <a:avLst/>
          </a:prstGeom>
          <a:noFill/>
        </p:spPr>
        <p:txBody>
          <a:bodyPr wrap="none" rtlCol="0">
            <a:spAutoFit/>
          </a:bodyPr>
          <a:lstStyle/>
          <a:p>
            <a:pPr defTabSz="457200">
              <a:defRPr/>
            </a:pPr>
            <a:r>
              <a:rPr lang="en-US" sz="2400">
                <a:solidFill>
                  <a:srgbClr val="0000FF"/>
                </a:solidFill>
                <a:latin typeface="Calibri" panose="020F0502020204030204"/>
              </a:rPr>
              <a:t>          </a:t>
            </a:r>
            <a:endParaRPr lang="en-US" sz="1600">
              <a:solidFill>
                <a:srgbClr val="0000FF"/>
              </a:solidFill>
              <a:latin typeface="Calibri" panose="020F0502020204030204"/>
            </a:endParaRPr>
          </a:p>
        </p:txBody>
      </p:sp>
      <p:pic>
        <p:nvPicPr>
          <p:cNvPr id="3" name="Picture 2">
            <a:extLst>
              <a:ext uri="{FF2B5EF4-FFF2-40B4-BE49-F238E27FC236}">
                <a16:creationId xmlns:a16="http://schemas.microsoft.com/office/drawing/2014/main" id="{7E7189EC-E565-D877-284B-31F45256CFAE}"/>
              </a:ext>
            </a:extLst>
          </p:cNvPr>
          <p:cNvPicPr>
            <a:picLocks noChangeAspect="1"/>
          </p:cNvPicPr>
          <p:nvPr/>
        </p:nvPicPr>
        <p:blipFill>
          <a:blip r:embed="rId7"/>
          <a:stretch>
            <a:fillRect/>
          </a:stretch>
        </p:blipFill>
        <p:spPr>
          <a:xfrm>
            <a:off x="252917" y="2017890"/>
            <a:ext cx="3196590" cy="2531650"/>
          </a:xfrm>
          <a:prstGeom prst="rect">
            <a:avLst/>
          </a:prstGeom>
        </p:spPr>
      </p:pic>
      <p:sp>
        <p:nvSpPr>
          <p:cNvPr id="4" name="TextBox 3">
            <a:extLst>
              <a:ext uri="{FF2B5EF4-FFF2-40B4-BE49-F238E27FC236}">
                <a16:creationId xmlns:a16="http://schemas.microsoft.com/office/drawing/2014/main" id="{6CCA52E5-BEBC-ED3E-B033-3ABE487411D3}"/>
              </a:ext>
            </a:extLst>
          </p:cNvPr>
          <p:cNvSpPr txBox="1"/>
          <p:nvPr/>
        </p:nvSpPr>
        <p:spPr>
          <a:xfrm>
            <a:off x="3517691" y="1477256"/>
            <a:ext cx="5373392" cy="4739759"/>
          </a:xfrm>
          <a:prstGeom prst="rect">
            <a:avLst/>
          </a:prstGeom>
          <a:noFill/>
        </p:spPr>
        <p:txBody>
          <a:bodyPr wrap="square" lIns="91440" tIns="45720" rIns="91440" bIns="45720" rtlCol="0" anchor="t">
            <a:spAutoFit/>
          </a:bodyPr>
          <a:lstStyle/>
          <a:p>
            <a:pPr algn="ctr"/>
            <a:r>
              <a:rPr lang="en-US" b="1"/>
              <a:t>Ergonomics and Digital Eye Strain</a:t>
            </a:r>
          </a:p>
          <a:p>
            <a:endParaRPr lang="en-US" sz="1400" b="1">
              <a:latin typeface="Abadi" panose="020B0604020104020204" pitchFamily="34" charset="0"/>
            </a:endParaRPr>
          </a:p>
          <a:p>
            <a:pPr algn="ctr"/>
            <a:r>
              <a:rPr lang="en-US" sz="1400" b="1">
                <a:latin typeface="Abadi"/>
              </a:rPr>
              <a:t>Digital eye strain, also know as computer vision syndrome, is a group of eye- and vision-related problems that result from prolonged use of digital screens. It can lead to symptoms such as blurred vision, headaches, dry eyes, neck or shoulder pain, and difficulty focusing. To prevent digital eye strain, it is essential to follow ergonomic guidelines and make simple adjustments.</a:t>
            </a:r>
          </a:p>
          <a:p>
            <a:pPr algn="ctr"/>
            <a:endParaRPr lang="en-US" sz="1050" b="1">
              <a:latin typeface="Abadi" panose="020B0604020104020204" pitchFamily="34" charset="0"/>
            </a:endParaRPr>
          </a:p>
          <a:p>
            <a:pPr marL="285750" indent="-285750">
              <a:buFont typeface="Arial" panose="020B0604020202020204" pitchFamily="34" charset="0"/>
              <a:buChar char="•"/>
            </a:pPr>
            <a:r>
              <a:rPr lang="en-US" sz="1400" b="1" u="sng">
                <a:latin typeface="Abadi" panose="020B0604020104020204" pitchFamily="34" charset="0"/>
              </a:rPr>
              <a:t>Monitor Placement</a:t>
            </a:r>
            <a:r>
              <a:rPr lang="en-US" sz="1400" b="1">
                <a:latin typeface="Abadi" panose="020B0604020104020204" pitchFamily="34" charset="0"/>
              </a:rPr>
              <a:t>: Keep your screen 20-28 inches away.</a:t>
            </a:r>
          </a:p>
          <a:p>
            <a:pPr marL="285750" indent="-285750">
              <a:buFont typeface="Arial" panose="020B0604020202020204" pitchFamily="34" charset="0"/>
              <a:buChar char="•"/>
            </a:pPr>
            <a:r>
              <a:rPr lang="en-US" sz="1400" b="1" u="sng">
                <a:latin typeface="Abadi"/>
              </a:rPr>
              <a:t>Screen Brightness and Contrast</a:t>
            </a:r>
            <a:r>
              <a:rPr lang="en-US" sz="1400" b="1">
                <a:latin typeface="Abadi"/>
              </a:rPr>
              <a:t>: Adjust screen brightness to avoid glare and make it easier to read.</a:t>
            </a:r>
          </a:p>
          <a:p>
            <a:pPr marL="285750" indent="-285750">
              <a:buFont typeface="Arial" panose="020B0604020202020204" pitchFamily="34" charset="0"/>
              <a:buChar char="•"/>
            </a:pPr>
            <a:r>
              <a:rPr lang="en-US" sz="1400" b="1" u="sng">
                <a:latin typeface="Abadi" panose="020B0604020104020204" pitchFamily="34" charset="0"/>
              </a:rPr>
              <a:t>Blinking</a:t>
            </a:r>
            <a:r>
              <a:rPr lang="en-US" sz="1400" b="1">
                <a:latin typeface="Abadi" panose="020B0604020104020204" pitchFamily="34" charset="0"/>
              </a:rPr>
              <a:t>: Remember to blink more often, especially when using screens to keep your eyes moist and comfortable.</a:t>
            </a:r>
          </a:p>
          <a:p>
            <a:pPr marL="285750" indent="-285750">
              <a:buFont typeface="Arial" panose="020B0604020202020204" pitchFamily="34" charset="0"/>
              <a:buChar char="•"/>
            </a:pPr>
            <a:r>
              <a:rPr lang="en-US" sz="1400" b="1" u="sng">
                <a:latin typeface="Abadi" panose="020B0604020104020204" pitchFamily="34" charset="0"/>
              </a:rPr>
              <a:t>Blue Light Filters</a:t>
            </a:r>
            <a:r>
              <a:rPr lang="en-US" sz="1400" b="1">
                <a:latin typeface="Abadi" panose="020B0604020104020204" pitchFamily="34" charset="0"/>
              </a:rPr>
              <a:t>: Consider using blue light filters or </a:t>
            </a:r>
            <a:r>
              <a:rPr lang="en-US" sz="1400" b="1" err="1">
                <a:latin typeface="Abadi" panose="020B0604020104020204" pitchFamily="34" charset="0"/>
              </a:rPr>
              <a:t>anit</a:t>
            </a:r>
            <a:r>
              <a:rPr lang="en-US" sz="1400" b="1">
                <a:latin typeface="Abadi" panose="020B0604020104020204" pitchFamily="34" charset="0"/>
              </a:rPr>
              <a:t>-reflective coatings on your screen to reduce exposure to harmful blue light.</a:t>
            </a:r>
          </a:p>
          <a:p>
            <a:pPr marL="285750" indent="-285750">
              <a:buFont typeface="Arial" panose="020B0604020202020204" pitchFamily="34" charset="0"/>
              <a:buChar char="•"/>
            </a:pPr>
            <a:r>
              <a:rPr lang="en-US" sz="1400" b="1" u="sng">
                <a:latin typeface="Abadi" panose="020B0604020104020204" pitchFamily="34" charset="0"/>
              </a:rPr>
              <a:t>20-20-20 Rule</a:t>
            </a:r>
            <a:r>
              <a:rPr lang="en-US" sz="1400" b="1">
                <a:latin typeface="Abadi" panose="020B0604020104020204" pitchFamily="34" charset="0"/>
              </a:rPr>
              <a:t>: Every 20 minutes, look at something 20 feet away for 20 seconds to refresh your eyes.</a:t>
            </a:r>
          </a:p>
          <a:p>
            <a:endParaRPr lang="en-US" b="1"/>
          </a:p>
        </p:txBody>
      </p:sp>
    </p:spTree>
    <p:extLst>
      <p:ext uri="{BB962C8B-B14F-4D97-AF65-F5344CB8AC3E}">
        <p14:creationId xmlns:p14="http://schemas.microsoft.com/office/powerpoint/2010/main" val="1262502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7"/>
          <p:cNvSpPr txBox="1">
            <a:spLocks noChangeArrowheads="1"/>
          </p:cNvSpPr>
          <p:nvPr/>
        </p:nvSpPr>
        <p:spPr bwMode="auto">
          <a:xfrm>
            <a:off x="1304933" y="291471"/>
            <a:ext cx="6534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Explosives Safety</a:t>
            </a:r>
          </a:p>
        </p:txBody>
      </p:sp>
      <p:grpSp>
        <p:nvGrpSpPr>
          <p:cNvPr id="285699" name="Group 6"/>
          <p:cNvGrpSpPr>
            <a:grpSpLocks noChangeAspect="1"/>
          </p:cNvGrpSpPr>
          <p:nvPr/>
        </p:nvGrpSpPr>
        <p:grpSpPr bwMode="auto">
          <a:xfrm>
            <a:off x="8204777" y="128508"/>
            <a:ext cx="795339" cy="803275"/>
            <a:chOff x="8288338" y="87313"/>
            <a:chExt cx="768350" cy="776287"/>
          </a:xfrm>
        </p:grpSpPr>
        <p:pic>
          <p:nvPicPr>
            <p:cNvPr id="285704"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5"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5700" name="Picture 16"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75" y="65670"/>
            <a:ext cx="889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772151" y="2070133"/>
            <a:ext cx="7599699" cy="707886"/>
          </a:xfrm>
          <a:prstGeom prst="rect">
            <a:avLst/>
          </a:prstGeom>
          <a:noFill/>
        </p:spPr>
        <p:txBody>
          <a:bodyPr wrap="square">
            <a:spAutoFit/>
          </a:bodyPr>
          <a:lstStyle/>
          <a:p>
            <a:pPr eaLnBrk="0" fontAlgn="base" hangingPunct="0">
              <a:spcBef>
                <a:spcPct val="0"/>
              </a:spcBef>
              <a:spcAft>
                <a:spcPct val="0"/>
              </a:spcAft>
              <a:defRPr/>
            </a:pPr>
            <a:endParaRPr lang="en-US" sz="2000">
              <a:solidFill>
                <a:prstClr val="black"/>
              </a:solidFill>
              <a:latin typeface="Arial" panose="020B0604020202020204" pitchFamily="34" charset="0"/>
              <a:cs typeface="Arial" panose="020B0604020202020204" pitchFamily="34" charset="0"/>
            </a:endParaRPr>
          </a:p>
          <a:p>
            <a:pPr marL="285744" indent="-285744" eaLnBrk="0" fontAlgn="base" hangingPunct="0">
              <a:spcBef>
                <a:spcPct val="0"/>
              </a:spcBef>
              <a:spcAft>
                <a:spcPct val="0"/>
              </a:spcAft>
              <a:buBlip>
                <a:blip r:embed="rId6"/>
              </a:buBlip>
              <a:defRPr/>
            </a:pPr>
            <a:r>
              <a:rPr lang="en-US" sz="2000">
                <a:solidFill>
                  <a:prstClr val="black"/>
                </a:solidFill>
                <a:latin typeface="Arial" panose="020B0604020202020204" pitchFamily="34" charset="0"/>
                <a:cs typeface="Arial" panose="020B0604020202020204" pitchFamily="34" charset="0"/>
              </a:rPr>
              <a:t>Explosive Safety Inspection (ESI) rescheduled for 6-10 Apr 26 </a:t>
            </a:r>
          </a:p>
        </p:txBody>
      </p:sp>
      <p:sp>
        <p:nvSpPr>
          <p:cNvPr id="10" name="Text Box 6"/>
          <p:cNvSpPr txBox="1">
            <a:spLocks noChangeArrowheads="1"/>
          </p:cNvSpPr>
          <p:nvPr/>
        </p:nvSpPr>
        <p:spPr bwMode="auto">
          <a:xfrm>
            <a:off x="32945" y="6012002"/>
            <a:ext cx="3614737" cy="83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marL="361950" indent="-361950" defTabSz="9667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667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667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667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667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r>
              <a:rPr lang="en-US" altLang="en-US" sz="1200">
                <a:solidFill>
                  <a:prstClr val="black"/>
                </a:solidFill>
                <a:latin typeface="Arial" panose="020B0604020202020204" pitchFamily="34" charset="0"/>
                <a:cs typeface="Arial" panose="020B0604020202020204" pitchFamily="34" charset="0"/>
              </a:rPr>
              <a:t>Explosives Safety Officer</a:t>
            </a:r>
          </a:p>
          <a:p>
            <a:pPr eaLnBrk="0" fontAlgn="base" hangingPunct="0">
              <a:lnSpc>
                <a:spcPct val="100000"/>
              </a:lnSpc>
              <a:spcBef>
                <a:spcPct val="0"/>
              </a:spcBef>
              <a:spcAft>
                <a:spcPct val="0"/>
              </a:spcAft>
              <a:buNone/>
              <a:defRPr/>
            </a:pPr>
            <a:r>
              <a:rPr lang="en-US" altLang="en-US" sz="1200">
                <a:solidFill>
                  <a:prstClr val="black"/>
                </a:solidFill>
                <a:latin typeface="Arial" panose="020B0604020202020204" pitchFamily="34" charset="0"/>
                <a:cs typeface="Arial" panose="020B0604020202020204" pitchFamily="34" charset="0"/>
              </a:rPr>
              <a:t>Rashode L. Best</a:t>
            </a:r>
          </a:p>
          <a:p>
            <a:pPr eaLnBrk="0" fontAlgn="base" hangingPunct="0">
              <a:lnSpc>
                <a:spcPct val="100000"/>
              </a:lnSpc>
              <a:spcBef>
                <a:spcPct val="0"/>
              </a:spcBef>
              <a:spcAft>
                <a:spcPct val="0"/>
              </a:spcAft>
              <a:buNone/>
              <a:defRPr/>
            </a:pPr>
            <a:r>
              <a:rPr lang="en-US" altLang="en-US" sz="1200">
                <a:solidFill>
                  <a:prstClr val="black"/>
                </a:solidFill>
                <a:latin typeface="Arial" panose="020B0604020202020204" pitchFamily="34" charset="0"/>
                <a:cs typeface="Arial" panose="020B0604020202020204" pitchFamily="34" charset="0"/>
              </a:rPr>
              <a:t>(229) 639-6215</a:t>
            </a:r>
          </a:p>
          <a:p>
            <a:pPr eaLnBrk="0" fontAlgn="base" hangingPunct="0">
              <a:lnSpc>
                <a:spcPct val="100000"/>
              </a:lnSpc>
              <a:spcBef>
                <a:spcPct val="0"/>
              </a:spcBef>
              <a:spcAft>
                <a:spcPct val="0"/>
              </a:spcAft>
              <a:buNone/>
              <a:defRPr/>
            </a:pPr>
            <a:endParaRPr lang="en-US" altLang="en-US" sz="120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520E9F0-39CD-CCD7-389F-F01C1A409C9A}"/>
              </a:ext>
            </a:extLst>
          </p:cNvPr>
          <p:cNvSpPr>
            <a:spLocks noGrp="1"/>
          </p:cNvSpPr>
          <p:nvPr>
            <p:ph type="sldNum" sz="quarter" idx="12"/>
          </p:nvPr>
        </p:nvSpPr>
        <p:spPr>
          <a:xfrm>
            <a:off x="7206055" y="6400800"/>
            <a:ext cx="1905000" cy="457200"/>
          </a:xfrm>
        </p:spPr>
        <p:txBody>
          <a:bodyPr/>
          <a:lstStyle/>
          <a:p>
            <a:pPr>
              <a:defRPr/>
            </a:pPr>
            <a:fld id="{8C828E91-8EFF-4D2A-82BD-5CDD04A333EA}" type="slidenum">
              <a:rPr lang="en-US" smtClean="0"/>
              <a:pPr>
                <a:defRPr/>
              </a:pPr>
              <a:t>41</a:t>
            </a:fld>
            <a:endParaRPr lang="en-US"/>
          </a:p>
        </p:txBody>
      </p:sp>
    </p:spTree>
    <p:extLst>
      <p:ext uri="{BB962C8B-B14F-4D97-AF65-F5344CB8AC3E}">
        <p14:creationId xmlns:p14="http://schemas.microsoft.com/office/powerpoint/2010/main" val="421761759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4"/>
          <p:cNvSpPr>
            <a:spLocks noChangeArrowheads="1"/>
          </p:cNvSpPr>
          <p:nvPr/>
        </p:nvSpPr>
        <p:spPr bwMode="auto">
          <a:xfrm>
            <a:off x="2769801" y="77805"/>
            <a:ext cx="4102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66788">
              <a:defRPr sz="2400">
                <a:solidFill>
                  <a:srgbClr val="000099"/>
                </a:solidFill>
                <a:latin typeface="Arial" panose="020B0604020202020204" pitchFamily="34" charset="0"/>
              </a:defRPr>
            </a:lvl1pPr>
            <a:lvl2pPr marL="742950" indent="-285750" defTabSz="966788">
              <a:defRPr sz="2400">
                <a:solidFill>
                  <a:srgbClr val="000099"/>
                </a:solidFill>
                <a:latin typeface="Arial" panose="020B0604020202020204" pitchFamily="34" charset="0"/>
              </a:defRPr>
            </a:lvl2pPr>
            <a:lvl3pPr marL="1143000" indent="-228600" defTabSz="966788">
              <a:defRPr sz="2400">
                <a:solidFill>
                  <a:srgbClr val="000099"/>
                </a:solidFill>
                <a:latin typeface="Arial" panose="020B0604020202020204" pitchFamily="34" charset="0"/>
              </a:defRPr>
            </a:lvl3pPr>
            <a:lvl4pPr marL="1600200" indent="-228600" defTabSz="966788">
              <a:defRPr sz="2400">
                <a:solidFill>
                  <a:srgbClr val="000099"/>
                </a:solidFill>
                <a:latin typeface="Arial" panose="020B0604020202020204" pitchFamily="34" charset="0"/>
              </a:defRPr>
            </a:lvl4pPr>
            <a:lvl5pPr marL="2057400" indent="-228600" defTabSz="966788">
              <a:defRPr sz="2400">
                <a:solidFill>
                  <a:srgbClr val="000099"/>
                </a:solidFill>
                <a:latin typeface="Arial" panose="020B0604020202020204" pitchFamily="34" charset="0"/>
              </a:defRPr>
            </a:lvl5pPr>
            <a:lvl6pPr marL="2514600" indent="-228600" defTabSz="966788" eaLnBrk="0" fontAlgn="base" hangingPunct="0">
              <a:spcBef>
                <a:spcPct val="0"/>
              </a:spcBef>
              <a:spcAft>
                <a:spcPct val="0"/>
              </a:spcAft>
              <a:defRPr sz="2400">
                <a:solidFill>
                  <a:srgbClr val="000099"/>
                </a:solidFill>
                <a:latin typeface="Arial" panose="020B0604020202020204" pitchFamily="34" charset="0"/>
              </a:defRPr>
            </a:lvl6pPr>
            <a:lvl7pPr marL="2971800" indent="-228600" defTabSz="966788" eaLnBrk="0" fontAlgn="base" hangingPunct="0">
              <a:spcBef>
                <a:spcPct val="0"/>
              </a:spcBef>
              <a:spcAft>
                <a:spcPct val="0"/>
              </a:spcAft>
              <a:defRPr sz="2400">
                <a:solidFill>
                  <a:srgbClr val="000099"/>
                </a:solidFill>
                <a:latin typeface="Arial" panose="020B0604020202020204" pitchFamily="34" charset="0"/>
              </a:defRPr>
            </a:lvl7pPr>
            <a:lvl8pPr marL="3429000" indent="-228600" defTabSz="966788" eaLnBrk="0" fontAlgn="base" hangingPunct="0">
              <a:spcBef>
                <a:spcPct val="0"/>
              </a:spcBef>
              <a:spcAft>
                <a:spcPct val="0"/>
              </a:spcAft>
              <a:defRPr sz="2400">
                <a:solidFill>
                  <a:srgbClr val="000099"/>
                </a:solidFill>
                <a:latin typeface="Arial" panose="020B0604020202020204" pitchFamily="34" charset="0"/>
              </a:defRPr>
            </a:lvl8pPr>
            <a:lvl9pPr marL="3886200" indent="-228600" defTabSz="966788" eaLnBrk="0" fontAlgn="base" hangingPunct="0">
              <a:spcBef>
                <a:spcPct val="0"/>
              </a:spcBef>
              <a:spcAft>
                <a:spcPct val="0"/>
              </a:spcAft>
              <a:defRPr sz="2400">
                <a:solidFill>
                  <a:srgbClr val="000099"/>
                </a:solidFill>
                <a:latin typeface="Arial" panose="020B0604020202020204" pitchFamily="34" charset="0"/>
              </a:defRPr>
            </a:lvl9pPr>
          </a:lstStyle>
          <a:p>
            <a:pPr algn="ctr" eaLnBrk="0" fontAlgn="base" hangingPunct="0">
              <a:spcBef>
                <a:spcPct val="0"/>
              </a:spcBef>
              <a:spcAft>
                <a:spcPct val="0"/>
              </a:spcAft>
              <a:defRPr/>
            </a:pPr>
            <a:r>
              <a:rPr lang="en-US" altLang="en-US" b="1">
                <a:solidFill>
                  <a:srgbClr val="0000FF"/>
                </a:solidFill>
                <a:cs typeface="Arial" panose="020B0604020202020204" pitchFamily="34" charset="0"/>
              </a:rPr>
              <a:t>Hearing Conservation</a:t>
            </a:r>
          </a:p>
          <a:p>
            <a:pPr algn="ctr" eaLnBrk="0" fontAlgn="base" hangingPunct="0">
              <a:spcBef>
                <a:spcPct val="0"/>
              </a:spcBef>
              <a:spcAft>
                <a:spcPct val="0"/>
              </a:spcAft>
              <a:defRPr/>
            </a:pPr>
            <a:r>
              <a:rPr lang="en-US" altLang="en-US" sz="1600" b="1">
                <a:solidFill>
                  <a:srgbClr val="0000FF"/>
                </a:solidFill>
                <a:cs typeface="Arial" panose="020B0604020202020204" pitchFamily="34" charset="0"/>
              </a:rPr>
              <a:t>Hearing Readiness Metrics CY25</a:t>
            </a:r>
          </a:p>
          <a:p>
            <a:pPr algn="ctr" eaLnBrk="0" fontAlgn="base" hangingPunct="0">
              <a:spcBef>
                <a:spcPct val="0"/>
              </a:spcBef>
              <a:spcAft>
                <a:spcPct val="0"/>
              </a:spcAft>
              <a:defRPr/>
            </a:pPr>
            <a:r>
              <a:rPr lang="en-US" altLang="en-US" sz="1400" b="1">
                <a:solidFill>
                  <a:srgbClr val="0000FF"/>
                </a:solidFill>
                <a:cs typeface="Arial" panose="020B0604020202020204" pitchFamily="34" charset="0"/>
              </a:rPr>
              <a:t>(as of 26 Jan 26)</a:t>
            </a:r>
          </a:p>
        </p:txBody>
      </p:sp>
      <p:graphicFrame>
        <p:nvGraphicFramePr>
          <p:cNvPr id="295939" name="Chart 1"/>
          <p:cNvGraphicFramePr>
            <a:graphicFrameLocks/>
          </p:cNvGraphicFramePr>
          <p:nvPr/>
        </p:nvGraphicFramePr>
        <p:xfrm>
          <a:off x="2732094" y="1046169"/>
          <a:ext cx="6279795" cy="3482975"/>
        </p:xfrm>
        <a:graphic>
          <a:graphicData uri="http://schemas.openxmlformats.org/presentationml/2006/ole">
            <mc:AlternateContent xmlns:mc="http://schemas.openxmlformats.org/markup-compatibility/2006">
              <mc:Choice xmlns:v="urn:schemas-microsoft-com:vml" Requires="v">
                <p:oleObj name="Worksheet" r:id="rId3" imgW="6324600" imgH="3295650" progId="Excel.Sheet.8">
                  <p:embed/>
                </p:oleObj>
              </mc:Choice>
              <mc:Fallback>
                <p:oleObj name="Worksheet" r:id="rId3" imgW="6324600" imgH="3295650" progId="Excel.Sheet.8">
                  <p:embed/>
                  <p:pic>
                    <p:nvPicPr>
                      <p:cNvPr id="295939" name="Chart 1"/>
                      <p:cNvPicPr>
                        <a:picLocks noChangeArrowheads="1"/>
                      </p:cNvPicPr>
                      <p:nvPr/>
                    </p:nvPicPr>
                    <p:blipFill>
                      <a:blip r:embed="rId4"/>
                      <a:srcRect/>
                      <a:stretch>
                        <a:fillRect/>
                      </a:stretch>
                    </p:blipFill>
                    <p:spPr bwMode="auto">
                      <a:xfrm>
                        <a:off x="2732094" y="1046169"/>
                        <a:ext cx="6279795" cy="3482975"/>
                      </a:xfrm>
                      <a:prstGeom prst="rect">
                        <a:avLst/>
                      </a:prstGeom>
                      <a:noFill/>
                      <a:ln>
                        <a:noFill/>
                      </a:ln>
                    </p:spPr>
                  </p:pic>
                </p:oleObj>
              </mc:Fallback>
            </mc:AlternateContent>
          </a:graphicData>
        </a:graphic>
      </p:graphicFrame>
      <p:graphicFrame>
        <p:nvGraphicFramePr>
          <p:cNvPr id="295940" name="Object 3"/>
          <p:cNvGraphicFramePr>
            <a:graphicFrameLocks noChangeAspect="1"/>
          </p:cNvGraphicFramePr>
          <p:nvPr/>
        </p:nvGraphicFramePr>
        <p:xfrm>
          <a:off x="168277" y="4529140"/>
          <a:ext cx="8836025" cy="1741487"/>
        </p:xfrm>
        <a:graphic>
          <a:graphicData uri="http://schemas.openxmlformats.org/presentationml/2006/ole">
            <mc:AlternateContent xmlns:mc="http://schemas.openxmlformats.org/markup-compatibility/2006">
              <mc:Choice xmlns:v="urn:schemas-microsoft-com:vml" Requires="v">
                <p:oleObj name="Worksheet" r:id="rId5" imgW="5476875" imgH="1152525" progId="Excel.Sheet.8">
                  <p:embed/>
                </p:oleObj>
              </mc:Choice>
              <mc:Fallback>
                <p:oleObj name="Worksheet" r:id="rId5" imgW="5476875" imgH="1152525" progId="Excel.Sheet.8">
                  <p:embed/>
                  <p:pic>
                    <p:nvPicPr>
                      <p:cNvPr id="295940" name="Object 3"/>
                      <p:cNvPicPr>
                        <a:picLocks noChangeAspect="1" noChangeArrowheads="1"/>
                      </p:cNvPicPr>
                      <p:nvPr/>
                    </p:nvPicPr>
                    <p:blipFill>
                      <a:blip r:embed="rId6"/>
                      <a:srcRect/>
                      <a:stretch>
                        <a:fillRect/>
                      </a:stretch>
                    </p:blipFill>
                    <p:spPr bwMode="auto">
                      <a:xfrm>
                        <a:off x="168277" y="4529140"/>
                        <a:ext cx="8836025" cy="1741487"/>
                      </a:xfrm>
                      <a:prstGeom prst="rect">
                        <a:avLst/>
                      </a:prstGeom>
                      <a:noFill/>
                      <a:ln>
                        <a:noFill/>
                      </a:ln>
                    </p:spPr>
                  </p:pic>
                </p:oleObj>
              </mc:Fallback>
            </mc:AlternateContent>
          </a:graphicData>
        </a:graphic>
      </p:graphicFrame>
      <p:sp>
        <p:nvSpPr>
          <p:cNvPr id="3" name="TextBox 2"/>
          <p:cNvSpPr txBox="1"/>
          <p:nvPr/>
        </p:nvSpPr>
        <p:spPr>
          <a:xfrm>
            <a:off x="175864" y="1044870"/>
            <a:ext cx="2451463" cy="3693319"/>
          </a:xfrm>
          <a:prstGeom prst="rect">
            <a:avLst/>
          </a:prstGeom>
          <a:noFill/>
          <a:ln w="12700">
            <a:solidFill>
              <a:schemeClr val="tx1"/>
            </a:solidFill>
          </a:ln>
        </p:spPr>
        <p:txBody>
          <a:bodyPr wrap="square">
            <a:spAutoFit/>
          </a:bodyPr>
          <a:lstStyle/>
          <a:p>
            <a:pPr eaLnBrk="0" fontAlgn="base" hangingPunct="0">
              <a:spcBef>
                <a:spcPct val="0"/>
              </a:spcBef>
              <a:spcAft>
                <a:spcPct val="0"/>
              </a:spcAft>
              <a:defRPr/>
            </a:pPr>
            <a:r>
              <a:rPr lang="en-US" sz="1300">
                <a:solidFill>
                  <a:srgbClr val="000099"/>
                </a:solidFill>
                <a:latin typeface="Arial" panose="020B0604020202020204" pitchFamily="34" charset="0"/>
                <a:cs typeface="Arial" panose="020B0604020202020204" pitchFamily="34" charset="0"/>
              </a:rPr>
              <a:t>Reference: </a:t>
            </a:r>
            <a:r>
              <a:rPr lang="en-US" sz="1300" b="1">
                <a:solidFill>
                  <a:srgbClr val="000099"/>
                </a:solidFill>
                <a:latin typeface="Arial" panose="020B0604020202020204" pitchFamily="34" charset="0"/>
                <a:cs typeface="Arial" panose="020B0604020202020204" pitchFamily="34" charset="0"/>
              </a:rPr>
              <a:t>MCO 6260.3A</a:t>
            </a:r>
            <a:r>
              <a:rPr lang="en-US" sz="1300">
                <a:solidFill>
                  <a:srgbClr val="000099"/>
                </a:solidFill>
                <a:latin typeface="Arial" panose="020B0604020202020204" pitchFamily="34" charset="0"/>
                <a:cs typeface="Arial" panose="020B0604020202020204" pitchFamily="34" charset="0"/>
              </a:rPr>
              <a:t>, Marine Corps Hearing Conservation Program</a:t>
            </a:r>
          </a:p>
          <a:p>
            <a:pPr eaLnBrk="0" fontAlgn="base" hangingPunct="0">
              <a:spcBef>
                <a:spcPct val="0"/>
              </a:spcBef>
              <a:spcAft>
                <a:spcPct val="0"/>
              </a:spcAft>
              <a:defRPr/>
            </a:pPr>
            <a:endParaRPr lang="en-US" sz="900">
              <a:solidFill>
                <a:srgbClr val="000099"/>
              </a:solidFill>
              <a:latin typeface="Arial" panose="020B0604020202020204" pitchFamily="34" charset="0"/>
              <a:cs typeface="Arial" panose="020B0604020202020204" pitchFamily="34" charset="0"/>
            </a:endParaRPr>
          </a:p>
          <a:p>
            <a:pPr marL="176209" indent="-176209" eaLnBrk="0" fontAlgn="base" hangingPunct="0">
              <a:spcBef>
                <a:spcPct val="0"/>
              </a:spcBef>
              <a:spcAft>
                <a:spcPct val="0"/>
              </a:spcAft>
              <a:buFontTx/>
              <a:buAutoNum type="arabicPeriod"/>
              <a:defRPr/>
            </a:pPr>
            <a:r>
              <a:rPr lang="en-US" sz="1300">
                <a:solidFill>
                  <a:srgbClr val="000099"/>
                </a:solidFill>
                <a:latin typeface="Arial" panose="020B0604020202020204" pitchFamily="34" charset="0"/>
                <a:cs typeface="Arial" panose="020B0604020202020204" pitchFamily="34" charset="0"/>
              </a:rPr>
              <a:t>Training requirements</a:t>
            </a:r>
          </a:p>
          <a:p>
            <a:pPr marL="176209" indent="-176209" eaLnBrk="0" fontAlgn="base" hangingPunct="0">
              <a:spcBef>
                <a:spcPct val="0"/>
              </a:spcBef>
              <a:spcAft>
                <a:spcPct val="0"/>
              </a:spcAft>
              <a:buFontTx/>
              <a:buAutoNum type="arabicPeriod"/>
              <a:defRPr/>
            </a:pPr>
            <a:endParaRPr lang="en-US" sz="900">
              <a:solidFill>
                <a:srgbClr val="000099"/>
              </a:solidFill>
              <a:latin typeface="Arial" panose="020B0604020202020204" pitchFamily="34" charset="0"/>
              <a:cs typeface="Arial" panose="020B0604020202020204" pitchFamily="34" charset="0"/>
            </a:endParaRPr>
          </a:p>
          <a:p>
            <a:pPr marL="176209" indent="-176209" eaLnBrk="0" fontAlgn="base" hangingPunct="0">
              <a:spcBef>
                <a:spcPct val="0"/>
              </a:spcBef>
              <a:spcAft>
                <a:spcPct val="0"/>
              </a:spcAft>
              <a:buFontTx/>
              <a:buAutoNum type="arabicPeriod"/>
              <a:defRPr/>
            </a:pPr>
            <a:r>
              <a:rPr lang="en-US" sz="1300">
                <a:solidFill>
                  <a:srgbClr val="000099"/>
                </a:solidFill>
                <a:latin typeface="Arial" panose="020B0604020202020204" pitchFamily="34" charset="0"/>
                <a:cs typeface="Arial" panose="020B0604020202020204" pitchFamily="34" charset="0"/>
              </a:rPr>
              <a:t>Audiogram (Baseline, Annual, and Termination)</a:t>
            </a:r>
          </a:p>
          <a:p>
            <a:pPr marL="176209" indent="-176209" eaLnBrk="0" fontAlgn="base" hangingPunct="0">
              <a:spcBef>
                <a:spcPct val="0"/>
              </a:spcBef>
              <a:spcAft>
                <a:spcPct val="0"/>
              </a:spcAft>
              <a:buFontTx/>
              <a:buAutoNum type="arabicPeriod"/>
              <a:defRPr/>
            </a:pPr>
            <a:endParaRPr lang="en-US" sz="1400">
              <a:solidFill>
                <a:srgbClr val="000099"/>
              </a:solidFill>
              <a:latin typeface="Arial" panose="020B0604020202020204" pitchFamily="34" charset="0"/>
              <a:cs typeface="Arial" panose="020B0604020202020204" pitchFamily="34" charset="0"/>
            </a:endParaRPr>
          </a:p>
          <a:p>
            <a:pPr marL="176209" indent="-176209" eaLnBrk="0" fontAlgn="base" hangingPunct="0">
              <a:spcBef>
                <a:spcPct val="0"/>
              </a:spcBef>
              <a:spcAft>
                <a:spcPct val="0"/>
              </a:spcAft>
              <a:buFontTx/>
              <a:buAutoNum type="arabicPeriod"/>
              <a:defRPr/>
            </a:pPr>
            <a:r>
              <a:rPr lang="en-US" sz="1300">
                <a:solidFill>
                  <a:srgbClr val="000099"/>
                </a:solidFill>
                <a:latin typeface="Arial" panose="020B0604020202020204" pitchFamily="34" charset="0"/>
                <a:cs typeface="Arial" panose="020B0604020202020204" pitchFamily="34" charset="0"/>
              </a:rPr>
              <a:t>STS/PTS</a:t>
            </a:r>
          </a:p>
          <a:p>
            <a:pPr marL="176209" indent="-176209" eaLnBrk="0" fontAlgn="base" hangingPunct="0">
              <a:spcBef>
                <a:spcPct val="0"/>
              </a:spcBef>
              <a:spcAft>
                <a:spcPct val="0"/>
              </a:spcAft>
              <a:buFontTx/>
              <a:buAutoNum type="arabicPeriod"/>
              <a:defRPr/>
            </a:pPr>
            <a:endParaRPr lang="en-US" sz="1400">
              <a:solidFill>
                <a:srgbClr val="000099"/>
              </a:solidFill>
              <a:latin typeface="Arial" panose="020B0604020202020204" pitchFamily="34" charset="0"/>
              <a:cs typeface="Arial" panose="020B0604020202020204" pitchFamily="34" charset="0"/>
            </a:endParaRPr>
          </a:p>
          <a:p>
            <a:pPr marL="176209" indent="-176209" eaLnBrk="0" fontAlgn="base" hangingPunct="0">
              <a:spcBef>
                <a:spcPct val="0"/>
              </a:spcBef>
              <a:spcAft>
                <a:spcPct val="0"/>
              </a:spcAft>
              <a:buFontTx/>
              <a:buAutoNum type="arabicPeriod"/>
              <a:defRPr/>
            </a:pPr>
            <a:r>
              <a:rPr lang="en-US" sz="1300">
                <a:solidFill>
                  <a:srgbClr val="000099"/>
                </a:solidFill>
                <a:latin typeface="Arial" panose="020B0604020202020204" pitchFamily="34" charset="0"/>
                <a:cs typeface="Arial" panose="020B0604020202020204" pitchFamily="34" charset="0"/>
              </a:rPr>
              <a:t>Fit Testing</a:t>
            </a:r>
          </a:p>
          <a:p>
            <a:pPr marL="176209" indent="-176209" eaLnBrk="0" fontAlgn="base" hangingPunct="0">
              <a:spcBef>
                <a:spcPct val="0"/>
              </a:spcBef>
              <a:spcAft>
                <a:spcPct val="0"/>
              </a:spcAft>
              <a:buFontTx/>
              <a:buAutoNum type="arabicPeriod"/>
              <a:defRPr/>
            </a:pPr>
            <a:endParaRPr lang="en-US" sz="1300">
              <a:solidFill>
                <a:srgbClr val="000099"/>
              </a:solidFill>
              <a:latin typeface="Arial" panose="020B0604020202020204" pitchFamily="34" charset="0"/>
              <a:cs typeface="Arial" panose="020B0604020202020204" pitchFamily="34" charset="0"/>
            </a:endParaRPr>
          </a:p>
          <a:p>
            <a:pPr marL="176209" indent="-176209" eaLnBrk="0" fontAlgn="base" hangingPunct="0">
              <a:spcBef>
                <a:spcPct val="0"/>
              </a:spcBef>
              <a:spcAft>
                <a:spcPct val="0"/>
              </a:spcAft>
              <a:buFontTx/>
              <a:buAutoNum type="arabicPeriod"/>
              <a:defRPr/>
            </a:pPr>
            <a:r>
              <a:rPr lang="en-US" sz="1300">
                <a:solidFill>
                  <a:srgbClr val="000099"/>
                </a:solidFill>
                <a:latin typeface="Arial" panose="020B0604020202020204" pitchFamily="34" charset="0"/>
                <a:cs typeface="Arial" panose="020B0604020202020204" pitchFamily="34" charset="0"/>
              </a:rPr>
              <a:t>Identifying noise hazardous area and equipment</a:t>
            </a:r>
          </a:p>
          <a:p>
            <a:pPr marL="176209" indent="-176209" eaLnBrk="0" fontAlgn="base" hangingPunct="0">
              <a:spcBef>
                <a:spcPct val="0"/>
              </a:spcBef>
              <a:spcAft>
                <a:spcPct val="0"/>
              </a:spcAft>
              <a:buFontTx/>
              <a:buAutoNum type="arabicPeriod"/>
              <a:defRPr/>
            </a:pPr>
            <a:endParaRPr lang="en-US" sz="1000">
              <a:solidFill>
                <a:srgbClr val="000099"/>
              </a:solidFill>
              <a:latin typeface="Arial" panose="020B0604020202020204" pitchFamily="34" charset="0"/>
              <a:cs typeface="Arial" panose="020B0604020202020204" pitchFamily="34" charset="0"/>
            </a:endParaRPr>
          </a:p>
          <a:p>
            <a:pPr marL="176209" indent="-176209" eaLnBrk="0" fontAlgn="base" hangingPunct="0">
              <a:spcBef>
                <a:spcPct val="0"/>
              </a:spcBef>
              <a:spcAft>
                <a:spcPct val="0"/>
              </a:spcAft>
              <a:buFontTx/>
              <a:buAutoNum type="arabicPeriod"/>
              <a:defRPr/>
            </a:pPr>
            <a:r>
              <a:rPr lang="en-US" sz="1300">
                <a:solidFill>
                  <a:srgbClr val="000099"/>
                </a:solidFill>
                <a:latin typeface="Arial" panose="020B0604020202020204" pitchFamily="34" charset="0"/>
                <a:cs typeface="Arial" panose="020B0604020202020204" pitchFamily="34" charset="0"/>
              </a:rPr>
              <a:t>Best way to manage the military is by using MRRS</a:t>
            </a:r>
          </a:p>
        </p:txBody>
      </p:sp>
      <p:grpSp>
        <p:nvGrpSpPr>
          <p:cNvPr id="295942" name="Group 6"/>
          <p:cNvGrpSpPr>
            <a:grpSpLocks noChangeAspect="1"/>
          </p:cNvGrpSpPr>
          <p:nvPr/>
        </p:nvGrpSpPr>
        <p:grpSpPr bwMode="auto">
          <a:xfrm>
            <a:off x="8281865" y="77813"/>
            <a:ext cx="774847" cy="750887"/>
            <a:chOff x="8288338" y="87313"/>
            <a:chExt cx="768350" cy="776287"/>
          </a:xfrm>
        </p:grpSpPr>
        <p:pic>
          <p:nvPicPr>
            <p:cNvPr id="295945" name="Picture 77" descr="LOGO 2 bl"/>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946" name="Picture 105" descr="VPP-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5943" name="Picture 22" descr="base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69" y="6"/>
            <a:ext cx="820388"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110007" y="6270631"/>
            <a:ext cx="2622087" cy="6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6661" tIns="48331" rIns="96661" bIns="48331">
            <a:spAutoFit/>
          </a:bodyPr>
          <a:lstStyle>
            <a:lvl1pPr marL="361950" indent="-361950" defTabSz="9667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667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667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667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667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667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r>
              <a:rPr lang="en-US" altLang="en-US" sz="1100">
                <a:solidFill>
                  <a:srgbClr val="000000"/>
                </a:solidFill>
                <a:latin typeface="Arial" panose="020B0604020202020204" pitchFamily="34" charset="0"/>
                <a:cs typeface="Arial" panose="020B0604020202020204" pitchFamily="34" charset="0"/>
              </a:rPr>
              <a:t>Alisha Montieth</a:t>
            </a:r>
          </a:p>
          <a:p>
            <a:pPr eaLnBrk="0" fontAlgn="base" hangingPunct="0">
              <a:lnSpc>
                <a:spcPct val="100000"/>
              </a:lnSpc>
              <a:spcBef>
                <a:spcPct val="0"/>
              </a:spcBef>
              <a:spcAft>
                <a:spcPct val="0"/>
              </a:spcAft>
              <a:buNone/>
              <a:defRPr/>
            </a:pPr>
            <a:r>
              <a:rPr lang="en-US" altLang="en-US" sz="1100">
                <a:solidFill>
                  <a:srgbClr val="000000"/>
                </a:solidFill>
                <a:latin typeface="Arial" panose="020B0604020202020204" pitchFamily="34" charset="0"/>
                <a:cs typeface="Arial" panose="020B0604020202020204" pitchFamily="34" charset="0"/>
              </a:rPr>
              <a:t>Safety Specialist </a:t>
            </a:r>
          </a:p>
          <a:p>
            <a:pPr eaLnBrk="0" fontAlgn="base" hangingPunct="0">
              <a:lnSpc>
                <a:spcPct val="100000"/>
              </a:lnSpc>
              <a:spcBef>
                <a:spcPct val="0"/>
              </a:spcBef>
              <a:spcAft>
                <a:spcPct val="0"/>
              </a:spcAft>
              <a:buNone/>
              <a:defRPr/>
            </a:pPr>
            <a:r>
              <a:rPr lang="en-US" altLang="en-US" sz="1100">
                <a:solidFill>
                  <a:srgbClr val="000000"/>
                </a:solidFill>
                <a:latin typeface="Arial" panose="020B0604020202020204" pitchFamily="34" charset="0"/>
                <a:cs typeface="Arial" panose="020B0604020202020204" pitchFamily="34" charset="0"/>
              </a:rPr>
              <a:t>639-7272</a:t>
            </a:r>
          </a:p>
        </p:txBody>
      </p:sp>
      <p:sp>
        <p:nvSpPr>
          <p:cNvPr id="2" name="Slide Number Placeholder 1">
            <a:extLst>
              <a:ext uri="{FF2B5EF4-FFF2-40B4-BE49-F238E27FC236}">
                <a16:creationId xmlns:a16="http://schemas.microsoft.com/office/drawing/2014/main" id="{670E6D25-DF42-12BC-255E-0501C7EEEB1C}"/>
              </a:ext>
            </a:extLst>
          </p:cNvPr>
          <p:cNvSpPr>
            <a:spLocks noGrp="1"/>
          </p:cNvSpPr>
          <p:nvPr>
            <p:ph type="sldNum" sz="quarter" idx="12"/>
          </p:nvPr>
        </p:nvSpPr>
        <p:spPr>
          <a:xfrm>
            <a:off x="7086600" y="6492885"/>
            <a:ext cx="2057400" cy="365125"/>
          </a:xfrm>
        </p:spPr>
        <p:txBody>
          <a:bodyPr/>
          <a:lstStyle/>
          <a:p>
            <a:pPr>
              <a:defRPr/>
            </a:pPr>
            <a:fld id="{8C828E91-8EFF-4D2A-82BD-5CDD04A333EA}" type="slidenum">
              <a:rPr lang="en-US" smtClean="0"/>
              <a:pPr>
                <a:defRPr/>
              </a:pPr>
              <a:t>42</a:t>
            </a:fld>
            <a:endParaRPr lang="en-US"/>
          </a:p>
        </p:txBody>
      </p:sp>
    </p:spTree>
    <p:extLst>
      <p:ext uri="{BB962C8B-B14F-4D97-AF65-F5344CB8AC3E}">
        <p14:creationId xmlns:p14="http://schemas.microsoft.com/office/powerpoint/2010/main" val="952071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F61ECB0-FC88-9545-160E-A36C745A98C6}"/>
              </a:ext>
            </a:extLst>
          </p:cNvPr>
          <p:cNvGraphicFramePr>
            <a:graphicFrameLocks/>
          </p:cNvGraphicFramePr>
          <p:nvPr/>
        </p:nvGraphicFramePr>
        <p:xfrm>
          <a:off x="422215" y="1462715"/>
          <a:ext cx="8092542" cy="409389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7" descr="baselogo">
            <a:extLst>
              <a:ext uri="{FF2B5EF4-FFF2-40B4-BE49-F238E27FC236}">
                <a16:creationId xmlns:a16="http://schemas.microsoft.com/office/drawing/2014/main" id="{8622E5E2-E5BB-461F-85CE-2415EA1C3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15" y="262380"/>
            <a:ext cx="739276"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56CF07ED-55A1-3DD7-5925-B241B12F396C}"/>
              </a:ext>
            </a:extLst>
          </p:cNvPr>
          <p:cNvGrpSpPr>
            <a:grpSpLocks noChangeAspect="1"/>
          </p:cNvGrpSpPr>
          <p:nvPr/>
        </p:nvGrpSpPr>
        <p:grpSpPr bwMode="auto">
          <a:xfrm>
            <a:off x="8030748" y="336376"/>
            <a:ext cx="663761" cy="671239"/>
            <a:chOff x="8288338" y="87313"/>
            <a:chExt cx="768350" cy="776287"/>
          </a:xfrm>
        </p:grpSpPr>
        <p:pic>
          <p:nvPicPr>
            <p:cNvPr id="7" name="Picture 77" descr="LOGO 2 bl">
              <a:extLst>
                <a:ext uri="{FF2B5EF4-FFF2-40B4-BE49-F238E27FC236}">
                  <a16:creationId xmlns:a16="http://schemas.microsoft.com/office/drawing/2014/main" id="{44410F5E-75DC-99AE-3AC8-176EB132D008}"/>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5" descr="VPP-Logo">
              <a:extLst>
                <a:ext uri="{FF2B5EF4-FFF2-40B4-BE49-F238E27FC236}">
                  <a16:creationId xmlns:a16="http://schemas.microsoft.com/office/drawing/2014/main" id="{7F7556ED-E20A-D7AA-4F5A-D4CBECFAD51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Straight Connector 2">
            <a:extLst>
              <a:ext uri="{FF2B5EF4-FFF2-40B4-BE49-F238E27FC236}">
                <a16:creationId xmlns:a16="http://schemas.microsoft.com/office/drawing/2014/main" id="{28E8AB1A-8F50-1FB8-A605-0F7C926B2414}"/>
              </a:ext>
            </a:extLst>
          </p:cNvPr>
          <p:cNvCxnSpPr>
            <a:cxnSpLocks/>
          </p:cNvCxnSpPr>
          <p:nvPr/>
        </p:nvCxnSpPr>
        <p:spPr>
          <a:xfrm>
            <a:off x="1311216" y="2244469"/>
            <a:ext cx="7229154" cy="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BB4227E-C4A4-BCA1-BFA3-595B7100406F}"/>
              </a:ext>
            </a:extLst>
          </p:cNvPr>
          <p:cNvGrpSpPr/>
          <p:nvPr/>
        </p:nvGrpSpPr>
        <p:grpSpPr>
          <a:xfrm>
            <a:off x="5175855" y="5634064"/>
            <a:ext cx="3381773" cy="1073399"/>
            <a:chOff x="6257915" y="5166271"/>
            <a:chExt cx="2244304" cy="1073399"/>
          </a:xfrm>
        </p:grpSpPr>
        <p:sp>
          <p:nvSpPr>
            <p:cNvPr id="2" name="TextBox 1">
              <a:extLst>
                <a:ext uri="{FF2B5EF4-FFF2-40B4-BE49-F238E27FC236}">
                  <a16:creationId xmlns:a16="http://schemas.microsoft.com/office/drawing/2014/main" id="{64E56EAD-B5C8-8081-258E-80454938E52B}"/>
                </a:ext>
              </a:extLst>
            </p:cNvPr>
            <p:cNvSpPr txBox="1"/>
            <p:nvPr/>
          </p:nvSpPr>
          <p:spPr>
            <a:xfrm>
              <a:off x="6257915" y="5215617"/>
              <a:ext cx="185737" cy="369332"/>
            </a:xfrm>
            <a:prstGeom prst="rect">
              <a:avLst/>
            </a:prstGeom>
            <a:solidFill>
              <a:srgbClr val="00B050"/>
            </a:solidFill>
          </p:spPr>
          <p:txBody>
            <a:bodyPr wrap="square" rtlCol="0">
              <a:spAutoFit/>
            </a:bodyPr>
            <a:lstStyle/>
            <a:p>
              <a:endParaRPr lang="en-US"/>
            </a:p>
          </p:txBody>
        </p:sp>
        <p:grpSp>
          <p:nvGrpSpPr>
            <p:cNvPr id="17" name="Group 16">
              <a:extLst>
                <a:ext uri="{FF2B5EF4-FFF2-40B4-BE49-F238E27FC236}">
                  <a16:creationId xmlns:a16="http://schemas.microsoft.com/office/drawing/2014/main" id="{5C8A9957-058E-CA75-633E-E6584EAC5073}"/>
                </a:ext>
              </a:extLst>
            </p:cNvPr>
            <p:cNvGrpSpPr/>
            <p:nvPr/>
          </p:nvGrpSpPr>
          <p:grpSpPr>
            <a:xfrm>
              <a:off x="6257915" y="5166271"/>
              <a:ext cx="2244304" cy="1073399"/>
              <a:chOff x="6257915" y="5166271"/>
              <a:chExt cx="2244304" cy="1073399"/>
            </a:xfrm>
          </p:grpSpPr>
          <p:sp>
            <p:nvSpPr>
              <p:cNvPr id="14" name="TextBox 13">
                <a:extLst>
                  <a:ext uri="{FF2B5EF4-FFF2-40B4-BE49-F238E27FC236}">
                    <a16:creationId xmlns:a16="http://schemas.microsoft.com/office/drawing/2014/main" id="{F0D7C862-CEA6-943F-3E15-3D7A5E671C7D}"/>
                  </a:ext>
                </a:extLst>
              </p:cNvPr>
              <p:cNvSpPr txBox="1"/>
              <p:nvPr/>
            </p:nvSpPr>
            <p:spPr>
              <a:xfrm>
                <a:off x="6257915" y="5528261"/>
                <a:ext cx="185737" cy="369332"/>
              </a:xfrm>
              <a:prstGeom prst="rect">
                <a:avLst/>
              </a:prstGeom>
              <a:solidFill>
                <a:srgbClr val="FFFF00"/>
              </a:solidFill>
            </p:spPr>
            <p:txBody>
              <a:bodyPr wrap="square" rtlCol="0">
                <a:spAutoFit/>
              </a:bodyPr>
              <a:lstStyle/>
              <a:p>
                <a:endParaRPr lang="en-US"/>
              </a:p>
            </p:txBody>
          </p:sp>
          <p:sp>
            <p:nvSpPr>
              <p:cNvPr id="15" name="TextBox 14">
                <a:extLst>
                  <a:ext uri="{FF2B5EF4-FFF2-40B4-BE49-F238E27FC236}">
                    <a16:creationId xmlns:a16="http://schemas.microsoft.com/office/drawing/2014/main" id="{BAE43497-7467-B037-BDD3-4FAD7DCD4070}"/>
                  </a:ext>
                </a:extLst>
              </p:cNvPr>
              <p:cNvSpPr txBox="1"/>
              <p:nvPr/>
            </p:nvSpPr>
            <p:spPr>
              <a:xfrm>
                <a:off x="6257915" y="5870338"/>
                <a:ext cx="185737" cy="369332"/>
              </a:xfrm>
              <a:prstGeom prst="rect">
                <a:avLst/>
              </a:prstGeom>
              <a:solidFill>
                <a:srgbClr val="FF0000"/>
              </a:solidFill>
            </p:spPr>
            <p:txBody>
              <a:bodyPr wrap="square" rtlCol="0">
                <a:spAutoFit/>
              </a:bodyPr>
              <a:lstStyle/>
              <a:p>
                <a:endParaRPr lang="en-US"/>
              </a:p>
            </p:txBody>
          </p:sp>
          <p:sp>
            <p:nvSpPr>
              <p:cNvPr id="16" name="TextBox 15">
                <a:extLst>
                  <a:ext uri="{FF2B5EF4-FFF2-40B4-BE49-F238E27FC236}">
                    <a16:creationId xmlns:a16="http://schemas.microsoft.com/office/drawing/2014/main" id="{89517DA7-6A2B-D050-3ECE-CF54BB0DD04F}"/>
                  </a:ext>
                </a:extLst>
              </p:cNvPr>
              <p:cNvSpPr txBox="1"/>
              <p:nvPr/>
            </p:nvSpPr>
            <p:spPr>
              <a:xfrm>
                <a:off x="6443652" y="5166271"/>
                <a:ext cx="2058567" cy="938719"/>
              </a:xfrm>
              <a:prstGeom prst="rect">
                <a:avLst/>
              </a:prstGeom>
              <a:noFill/>
            </p:spPr>
            <p:txBody>
              <a:bodyPr wrap="square" rtlCol="0">
                <a:spAutoFit/>
              </a:bodyPr>
              <a:lstStyle/>
              <a:p>
                <a:r>
                  <a:rPr lang="en-US" sz="1100"/>
                  <a:t>MCLBA Compliant (90% or &gt;)</a:t>
                </a:r>
              </a:p>
              <a:p>
                <a:endParaRPr lang="en-US" sz="1100"/>
              </a:p>
              <a:p>
                <a:r>
                  <a:rPr lang="en-US" sz="1100"/>
                  <a:t>Marine Corps Compliant (85% or &gt;, but &lt;90%)</a:t>
                </a:r>
              </a:p>
              <a:p>
                <a:endParaRPr lang="en-US" sz="1100"/>
              </a:p>
              <a:p>
                <a:r>
                  <a:rPr lang="en-US" sz="1100"/>
                  <a:t>Non-Compliant (&lt;85%)</a:t>
                </a:r>
              </a:p>
            </p:txBody>
          </p:sp>
        </p:grpSp>
      </p:grpSp>
      <p:sp>
        <p:nvSpPr>
          <p:cNvPr id="30" name="TextBox 29">
            <a:extLst>
              <a:ext uri="{FF2B5EF4-FFF2-40B4-BE49-F238E27FC236}">
                <a16:creationId xmlns:a16="http://schemas.microsoft.com/office/drawing/2014/main" id="{3665653D-FDF9-D5D2-462D-E2F6AC40DD2D}"/>
              </a:ext>
            </a:extLst>
          </p:cNvPr>
          <p:cNvSpPr txBox="1"/>
          <p:nvPr/>
        </p:nvSpPr>
        <p:spPr>
          <a:xfrm>
            <a:off x="367176" y="5574740"/>
            <a:ext cx="4572000" cy="369332"/>
          </a:xfrm>
          <a:prstGeom prst="rect">
            <a:avLst/>
          </a:prstGeom>
          <a:noFill/>
        </p:spPr>
        <p:txBody>
          <a:bodyPr wrap="square">
            <a:spAutoFit/>
          </a:bodyPr>
          <a:lstStyle/>
          <a:p>
            <a:pPr eaLnBrk="0" fontAlgn="base" hangingPunct="0">
              <a:spcBef>
                <a:spcPct val="0"/>
              </a:spcBef>
              <a:spcAft>
                <a:spcPct val="0"/>
              </a:spcAft>
            </a:pPr>
            <a:r>
              <a:rPr lang="en-US" altLang="en-US" b="1">
                <a:latin typeface="Arial" panose="020B0604020202020204" pitchFamily="34" charset="0"/>
              </a:rPr>
              <a:t>Total % Compliant:  </a:t>
            </a:r>
            <a:r>
              <a:rPr lang="en-US" altLang="en-US" b="1">
                <a:solidFill>
                  <a:srgbClr val="00B050"/>
                </a:solidFill>
                <a:latin typeface="Arial" panose="020B0604020202020204" pitchFamily="34" charset="0"/>
              </a:rPr>
              <a:t>92.1</a:t>
            </a:r>
            <a:r>
              <a:rPr lang="en-US" altLang="en-US" b="1">
                <a:solidFill>
                  <a:srgbClr val="000000"/>
                </a:solidFill>
                <a:latin typeface="Arial" panose="020B0604020202020204" pitchFamily="34" charset="0"/>
              </a:rPr>
              <a:t> (445/483)</a:t>
            </a:r>
            <a:endParaRPr lang="en-US" altLang="en-US">
              <a:latin typeface="Arial" panose="020B0604020202020204" pitchFamily="34" charset="0"/>
            </a:endParaRPr>
          </a:p>
        </p:txBody>
      </p:sp>
      <p:sp>
        <p:nvSpPr>
          <p:cNvPr id="10" name="Text Box 6">
            <a:extLst>
              <a:ext uri="{FF2B5EF4-FFF2-40B4-BE49-F238E27FC236}">
                <a16:creationId xmlns:a16="http://schemas.microsoft.com/office/drawing/2014/main" id="{C99233F3-6B52-CAF4-F0F4-67D079251E8C}"/>
              </a:ext>
            </a:extLst>
          </p:cNvPr>
          <p:cNvSpPr txBox="1">
            <a:spLocks noChangeArrowheads="1"/>
          </p:cNvSpPr>
          <p:nvPr/>
        </p:nvSpPr>
        <p:spPr bwMode="auto">
          <a:xfrm>
            <a:off x="367176" y="5946771"/>
            <a:ext cx="2888088" cy="466938"/>
          </a:xfrm>
          <a:prstGeom prst="rect">
            <a:avLst/>
          </a:prstGeom>
          <a:noFill/>
          <a:ln w="9525" algn="ctr">
            <a:noFill/>
            <a:miter lim="800000"/>
            <a:headEnd/>
            <a:tailEnd/>
          </a:ln>
        </p:spPr>
        <p:txBody>
          <a:bodyPr wrap="square" lIns="96661" tIns="48331" rIns="96661" bIns="48331">
            <a:spAutoFit/>
          </a:bodyPr>
          <a:lstStyle/>
          <a:p>
            <a:pPr marL="361950" indent="-361950" defTabSz="966788"/>
            <a:r>
              <a:rPr lang="en-US" sz="1200">
                <a:solidFill>
                  <a:srgbClr val="000000"/>
                </a:solidFill>
                <a:cs typeface="Arial" pitchFamily="34" charset="0"/>
              </a:rPr>
              <a:t>Occupational Health Program Manager</a:t>
            </a:r>
          </a:p>
          <a:p>
            <a:pPr marL="361950" indent="-361950" defTabSz="966788"/>
            <a:r>
              <a:rPr lang="en-US" sz="1200">
                <a:solidFill>
                  <a:srgbClr val="000000"/>
                </a:solidFill>
                <a:cs typeface="Arial" pitchFamily="34" charset="0"/>
              </a:rPr>
              <a:t>(229)639-7272 </a:t>
            </a:r>
          </a:p>
        </p:txBody>
      </p:sp>
      <p:sp>
        <p:nvSpPr>
          <p:cNvPr id="12" name="TextBox 11">
            <a:extLst>
              <a:ext uri="{FF2B5EF4-FFF2-40B4-BE49-F238E27FC236}">
                <a16:creationId xmlns:a16="http://schemas.microsoft.com/office/drawing/2014/main" id="{BDAE7219-E3E2-4CE2-8662-734BCE932B72}"/>
              </a:ext>
            </a:extLst>
          </p:cNvPr>
          <p:cNvSpPr txBox="1"/>
          <p:nvPr/>
        </p:nvSpPr>
        <p:spPr>
          <a:xfrm>
            <a:off x="1670224" y="710976"/>
            <a:ext cx="5800254" cy="553998"/>
          </a:xfrm>
          <a:prstGeom prst="rect">
            <a:avLst/>
          </a:prstGeom>
          <a:noFill/>
        </p:spPr>
        <p:txBody>
          <a:bodyPr wrap="square">
            <a:spAutoFit/>
          </a:bodyPr>
          <a:lstStyle/>
          <a:p>
            <a:pPr algn="ctr" eaLnBrk="0" fontAlgn="base" hangingPunct="0">
              <a:spcBef>
                <a:spcPct val="0"/>
              </a:spcBef>
              <a:spcAft>
                <a:spcPct val="0"/>
              </a:spcAft>
            </a:pPr>
            <a:r>
              <a:rPr lang="en-US" altLang="en-US" b="1">
                <a:latin typeface="Arial" panose="020B0604020202020204" pitchFamily="34" charset="0"/>
              </a:rPr>
              <a:t>MCLB Albany Medical Surveillance Program</a:t>
            </a:r>
          </a:p>
          <a:p>
            <a:pPr algn="ctr" eaLnBrk="0" fontAlgn="base" hangingPunct="0">
              <a:spcBef>
                <a:spcPct val="0"/>
              </a:spcBef>
              <a:spcAft>
                <a:spcPct val="0"/>
              </a:spcAft>
            </a:pPr>
            <a:r>
              <a:rPr lang="en-US" altLang="en-US" sz="1200" b="1">
                <a:latin typeface="Arial" panose="020B0604020202020204" pitchFamily="34" charset="0"/>
              </a:rPr>
              <a:t>(As of 26 Jan 26)</a:t>
            </a:r>
            <a:endParaRPr lang="en-US" altLang="en-US" sz="1200">
              <a:latin typeface="Arial" panose="020B0604020202020204" pitchFamily="34" charset="0"/>
            </a:endParaRPr>
          </a:p>
        </p:txBody>
      </p:sp>
      <p:sp>
        <p:nvSpPr>
          <p:cNvPr id="9" name="Slide Number Placeholder 8">
            <a:extLst>
              <a:ext uri="{FF2B5EF4-FFF2-40B4-BE49-F238E27FC236}">
                <a16:creationId xmlns:a16="http://schemas.microsoft.com/office/drawing/2014/main" id="{F3D43E36-919F-C656-CA79-40215FC17101}"/>
              </a:ext>
            </a:extLst>
          </p:cNvPr>
          <p:cNvSpPr>
            <a:spLocks noGrp="1"/>
          </p:cNvSpPr>
          <p:nvPr>
            <p:ph type="sldNum" sz="quarter" idx="12"/>
          </p:nvPr>
        </p:nvSpPr>
        <p:spPr>
          <a:xfrm>
            <a:off x="7002044" y="6488572"/>
            <a:ext cx="2057400" cy="365125"/>
          </a:xfrm>
        </p:spPr>
        <p:txBody>
          <a:bodyPr/>
          <a:lstStyle/>
          <a:p>
            <a:fld id="{9C08AA6C-1689-4401-800C-F3F6A184D025}" type="slidenum">
              <a:rPr lang="en-US" smtClean="0"/>
              <a:t>43</a:t>
            </a:fld>
            <a:endParaRPr lang="en-US"/>
          </a:p>
        </p:txBody>
      </p:sp>
    </p:spTree>
    <p:extLst>
      <p:ext uri="{BB962C8B-B14F-4D97-AF65-F5344CB8AC3E}">
        <p14:creationId xmlns:p14="http://schemas.microsoft.com/office/powerpoint/2010/main" val="428014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1" name="Rectangle 2"/>
          <p:cNvSpPr>
            <a:spLocks noGrp="1" noChangeArrowheads="1"/>
          </p:cNvSpPr>
          <p:nvPr>
            <p:ph idx="1"/>
          </p:nvPr>
        </p:nvSpPr>
        <p:spPr>
          <a:xfrm>
            <a:off x="1028349" y="150372"/>
            <a:ext cx="6924414" cy="990686"/>
          </a:xfrm>
        </p:spPr>
        <p:txBody>
          <a:bodyPr>
            <a:normAutofit/>
          </a:bodyPr>
          <a:lstStyle/>
          <a:p>
            <a:pPr algn="ctr">
              <a:buFontTx/>
              <a:buNone/>
              <a:defRPr/>
            </a:pPr>
            <a:r>
              <a:rPr lang="en-US" altLang="en-US" sz="2400" b="1">
                <a:solidFill>
                  <a:srgbClr val="0000FF"/>
                </a:solidFill>
                <a:latin typeface="Arial" panose="020B0604020202020204" pitchFamily="34" charset="0"/>
                <a:cs typeface="Arial" panose="020B0604020202020204" pitchFamily="34" charset="0"/>
              </a:rPr>
              <a:t>Naval Medicine Readiness Training Unit </a:t>
            </a:r>
          </a:p>
          <a:p>
            <a:pPr algn="ctr">
              <a:buFontTx/>
              <a:buNone/>
              <a:defRPr/>
            </a:pPr>
            <a:r>
              <a:rPr lang="en-US" altLang="en-US" sz="2400" b="1">
                <a:solidFill>
                  <a:srgbClr val="0000FF"/>
                </a:solidFill>
                <a:latin typeface="Arial" panose="020B0604020202020204" pitchFamily="34" charset="0"/>
                <a:cs typeface="Arial" panose="020B0604020202020204" pitchFamily="34" charset="0"/>
              </a:rPr>
              <a:t>Albany, GA </a:t>
            </a:r>
          </a:p>
        </p:txBody>
      </p:sp>
      <p:sp>
        <p:nvSpPr>
          <p:cNvPr id="3" name="Slide Number Placeholder 2">
            <a:extLst>
              <a:ext uri="{FF2B5EF4-FFF2-40B4-BE49-F238E27FC236}">
                <a16:creationId xmlns:a16="http://schemas.microsoft.com/office/drawing/2014/main" id="{15BEC06C-72F4-6F42-CE32-25451A517961}"/>
              </a:ext>
            </a:extLst>
          </p:cNvPr>
          <p:cNvSpPr>
            <a:spLocks noGrp="1"/>
          </p:cNvSpPr>
          <p:nvPr>
            <p:ph type="sldNum" sz="quarter" idx="12"/>
          </p:nvPr>
        </p:nvSpPr>
        <p:spPr>
          <a:xfrm>
            <a:off x="7088192" y="6507574"/>
            <a:ext cx="2057400" cy="365125"/>
          </a:xfrm>
        </p:spPr>
        <p:txBody>
          <a:bodyPr/>
          <a:lstStyle/>
          <a:p>
            <a:pPr>
              <a:defRPr/>
            </a:pPr>
            <a:fld id="{AAADB608-4662-40A5-9E20-A1CD6DB0DAC7}" type="slidenum">
              <a:rPr lang="en-US" smtClean="0"/>
              <a:pPr>
                <a:defRPr/>
              </a:pPr>
              <a:t>44</a:t>
            </a:fld>
            <a:endParaRPr lang="en-US"/>
          </a:p>
        </p:txBody>
      </p:sp>
      <p:sp>
        <p:nvSpPr>
          <p:cNvPr id="297988" name="Rectangle 5"/>
          <p:cNvSpPr>
            <a:spLocks noChangeArrowheads="1"/>
          </p:cNvSpPr>
          <p:nvPr/>
        </p:nvSpPr>
        <p:spPr bwMode="auto">
          <a:xfrm>
            <a:off x="2171706" y="42869"/>
            <a:ext cx="4797425"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lvl1pPr defTabSz="966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482600" indent="-303213" defTabSz="966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966788" indent="-241300" defTabSz="966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449388" indent="-242888" defTabSz="966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933575" indent="-241300" defTabSz="966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390775" indent="-2413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847975" indent="-2413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305175" indent="-2413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762375" indent="-241300" defTabSz="966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defRPr/>
            </a:pPr>
            <a:endParaRPr lang="en-US" altLang="en-US" sz="2000">
              <a:solidFill>
                <a:prstClr val="black"/>
              </a:solidFill>
              <a:latin typeface="Arial" panose="020B0604020202020204" pitchFamily="34" charset="0"/>
            </a:endParaRPr>
          </a:p>
        </p:txBody>
      </p:sp>
      <p:pic>
        <p:nvPicPr>
          <p:cNvPr id="297990" name="Picture 12" descr="bas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4" y="30163"/>
            <a:ext cx="809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6894" y="103188"/>
            <a:ext cx="93503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94" name="Rectangle 2"/>
          <p:cNvSpPr>
            <a:spLocks noChangeArrowheads="1"/>
          </p:cNvSpPr>
          <p:nvPr/>
        </p:nvSpPr>
        <p:spPr bwMode="auto">
          <a:xfrm>
            <a:off x="776377" y="6200814"/>
            <a:ext cx="1726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r>
              <a:rPr lang="en-US" altLang="en-US" sz="800">
                <a:solidFill>
                  <a:prstClr val="black"/>
                </a:solidFill>
                <a:latin typeface="Arial" panose="020B0604020202020204" pitchFamily="34" charset="0"/>
                <a:cs typeface="Arial" panose="020B0604020202020204" pitchFamily="34" charset="0"/>
              </a:rPr>
              <a:t>LADONNA SCHEURER</a:t>
            </a:r>
          </a:p>
          <a:p>
            <a:pPr fontAlgn="base">
              <a:spcBef>
                <a:spcPct val="0"/>
              </a:spcBef>
              <a:spcAft>
                <a:spcPct val="0"/>
              </a:spcAft>
              <a:buNone/>
              <a:defRPr/>
            </a:pPr>
            <a:r>
              <a:rPr lang="en-US" altLang="en-US" sz="800">
                <a:solidFill>
                  <a:prstClr val="black"/>
                </a:solidFill>
                <a:latin typeface="Arial" panose="020B0604020202020204" pitchFamily="34" charset="0"/>
                <a:cs typeface="Arial" panose="020B0604020202020204" pitchFamily="34" charset="0"/>
              </a:rPr>
              <a:t>INDUSTRIAL HYGIENIST</a:t>
            </a:r>
          </a:p>
          <a:p>
            <a:pPr fontAlgn="base">
              <a:spcBef>
                <a:spcPct val="0"/>
              </a:spcBef>
              <a:spcAft>
                <a:spcPct val="0"/>
              </a:spcAft>
              <a:buNone/>
              <a:defRPr/>
            </a:pPr>
            <a:r>
              <a:rPr lang="en-US" altLang="en-US" sz="800">
                <a:solidFill>
                  <a:prstClr val="black"/>
                </a:solidFill>
                <a:latin typeface="Arial" panose="020B0604020202020204" pitchFamily="34" charset="0"/>
                <a:cs typeface="Arial" panose="020B0604020202020204" pitchFamily="34" charset="0"/>
              </a:rPr>
              <a:t>229-639-8458 </a:t>
            </a:r>
          </a:p>
        </p:txBody>
      </p:sp>
      <p:sp>
        <p:nvSpPr>
          <p:cNvPr id="2" name="Rectangle 1"/>
          <p:cNvSpPr/>
          <p:nvPr/>
        </p:nvSpPr>
        <p:spPr>
          <a:xfrm>
            <a:off x="1698204" y="1037799"/>
            <a:ext cx="5584703" cy="461665"/>
          </a:xfrm>
          <a:prstGeom prst="rect">
            <a:avLst/>
          </a:prstGeom>
        </p:spPr>
        <p:txBody>
          <a:bodyPr wrap="square">
            <a:spAutoFit/>
          </a:bodyPr>
          <a:lstStyle/>
          <a:p>
            <a:pPr algn="ctr" fontAlgn="base">
              <a:spcBef>
                <a:spcPct val="0"/>
              </a:spcBef>
              <a:spcAft>
                <a:spcPct val="0"/>
              </a:spcAft>
              <a:defRPr/>
            </a:pPr>
            <a:r>
              <a:rPr lang="en-US" altLang="en-US" sz="2400" b="1">
                <a:solidFill>
                  <a:srgbClr val="000099"/>
                </a:solidFill>
                <a:latin typeface="Arial" panose="020B0604020202020204" pitchFamily="34" charset="0"/>
              </a:rPr>
              <a:t>Industrial Hygiene Surveys</a:t>
            </a:r>
          </a:p>
        </p:txBody>
      </p:sp>
      <p:graphicFrame>
        <p:nvGraphicFramePr>
          <p:cNvPr id="15" name="Content Placeholder 3"/>
          <p:cNvGraphicFramePr>
            <a:graphicFrameLocks/>
          </p:cNvGraphicFramePr>
          <p:nvPr/>
        </p:nvGraphicFramePr>
        <p:xfrm>
          <a:off x="849319" y="1666077"/>
          <a:ext cx="7737895" cy="4154124"/>
        </p:xfrm>
        <a:graphic>
          <a:graphicData uri="http://schemas.openxmlformats.org/drawingml/2006/table">
            <a:tbl>
              <a:tblPr firstRow="1" bandRow="1"/>
              <a:tblGrid>
                <a:gridCol w="3604713">
                  <a:extLst>
                    <a:ext uri="{9D8B030D-6E8A-4147-A177-3AD203B41FA5}">
                      <a16:colId xmlns:a16="http://schemas.microsoft.com/office/drawing/2014/main" val="20000"/>
                    </a:ext>
                  </a:extLst>
                </a:gridCol>
                <a:gridCol w="4133182">
                  <a:extLst>
                    <a:ext uri="{9D8B030D-6E8A-4147-A177-3AD203B41FA5}">
                      <a16:colId xmlns:a16="http://schemas.microsoft.com/office/drawing/2014/main" val="20002"/>
                    </a:ext>
                  </a:extLst>
                </a:gridCol>
              </a:tblGrid>
              <a:tr h="363558">
                <a:tc>
                  <a:txBody>
                    <a:bodyPr/>
                    <a:lstStyle>
                      <a:lvl1pPr marL="0" algn="l" defTabSz="914377" rtl="0" eaLnBrk="1" latinLnBrk="0" hangingPunct="1">
                        <a:defRPr sz="1800" b="1" kern="1200">
                          <a:solidFill>
                            <a:schemeClr val="dk1"/>
                          </a:solidFill>
                          <a:latin typeface="Calibri" panose="020F0502020204030204"/>
                        </a:defRPr>
                      </a:lvl1pPr>
                      <a:lvl2pPr marL="457189" algn="l" defTabSz="914377" rtl="0" eaLnBrk="1" latinLnBrk="0" hangingPunct="1">
                        <a:defRPr sz="1800" b="1" kern="1200">
                          <a:solidFill>
                            <a:schemeClr val="dk1"/>
                          </a:solidFill>
                          <a:latin typeface="Calibri" panose="020F0502020204030204"/>
                        </a:defRPr>
                      </a:lvl2pPr>
                      <a:lvl3pPr marL="914377" algn="l" defTabSz="914377" rtl="0" eaLnBrk="1" latinLnBrk="0" hangingPunct="1">
                        <a:defRPr sz="1800" b="1" kern="1200">
                          <a:solidFill>
                            <a:schemeClr val="dk1"/>
                          </a:solidFill>
                          <a:latin typeface="Calibri" panose="020F0502020204030204"/>
                        </a:defRPr>
                      </a:lvl3pPr>
                      <a:lvl4pPr marL="1371566" algn="l" defTabSz="914377" rtl="0" eaLnBrk="1" latinLnBrk="0" hangingPunct="1">
                        <a:defRPr sz="1800" b="1" kern="1200">
                          <a:solidFill>
                            <a:schemeClr val="dk1"/>
                          </a:solidFill>
                          <a:latin typeface="Calibri" panose="020F0502020204030204"/>
                        </a:defRPr>
                      </a:lvl4pPr>
                      <a:lvl5pPr marL="1828754" algn="l" defTabSz="914377" rtl="0" eaLnBrk="1" latinLnBrk="0" hangingPunct="1">
                        <a:defRPr sz="1800" b="1" kern="1200">
                          <a:solidFill>
                            <a:schemeClr val="dk1"/>
                          </a:solidFill>
                          <a:latin typeface="Calibri" panose="020F0502020204030204"/>
                        </a:defRPr>
                      </a:lvl5pPr>
                      <a:lvl6pPr marL="2285943" algn="l" defTabSz="914377" rtl="0" eaLnBrk="1" latinLnBrk="0" hangingPunct="1">
                        <a:defRPr sz="1800" b="1" kern="1200">
                          <a:solidFill>
                            <a:schemeClr val="dk1"/>
                          </a:solidFill>
                          <a:latin typeface="Calibri" panose="020F0502020204030204"/>
                        </a:defRPr>
                      </a:lvl6pPr>
                      <a:lvl7pPr marL="2743131" algn="l" defTabSz="914377" rtl="0" eaLnBrk="1" latinLnBrk="0" hangingPunct="1">
                        <a:defRPr sz="1800" b="1" kern="1200">
                          <a:solidFill>
                            <a:schemeClr val="dk1"/>
                          </a:solidFill>
                          <a:latin typeface="Calibri" panose="020F0502020204030204"/>
                        </a:defRPr>
                      </a:lvl7pPr>
                      <a:lvl8pPr marL="3200320" algn="l" defTabSz="914377" rtl="0" eaLnBrk="1" latinLnBrk="0" hangingPunct="1">
                        <a:defRPr sz="1800" b="1" kern="1200">
                          <a:solidFill>
                            <a:schemeClr val="dk1"/>
                          </a:solidFill>
                          <a:latin typeface="Calibri" panose="020F0502020204030204"/>
                        </a:defRPr>
                      </a:lvl8pPr>
                      <a:lvl9pPr marL="3657509" algn="l" defTabSz="914377" rtl="0" eaLnBrk="1" latinLnBrk="0" hangingPunct="1">
                        <a:defRPr sz="1800" b="1" kern="1200">
                          <a:solidFill>
                            <a:schemeClr val="dk1"/>
                          </a:solidFill>
                          <a:latin typeface="Calibri" panose="020F0502020204030204"/>
                        </a:defRPr>
                      </a:lvl9pPr>
                    </a:lstStyle>
                    <a:p>
                      <a:pPr algn="ctr"/>
                      <a:r>
                        <a:rPr lang="en-US" sz="1200">
                          <a:latin typeface="Arial" panose="020B0604020202020204" pitchFamily="34" charset="0"/>
                          <a:cs typeface="Arial" panose="020B0604020202020204" pitchFamily="34" charset="0"/>
                        </a:rPr>
                        <a:t>Branch/Division/Command</a:t>
                      </a:r>
                    </a:p>
                  </a:txBody>
                  <a:tcPr marL="91447" marR="91447" marT="45702" marB="45702" anchor="ctr">
                    <a:lnL w="12700" cmpd="sng">
                      <a:solidFill>
                        <a:srgbClr val="70AD47"/>
                      </a:solidFill>
                    </a:lnL>
                    <a:lnR w="12700" cmpd="sng">
                      <a:solidFill>
                        <a:srgbClr val="70AD47"/>
                      </a:solid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377" rtl="0" eaLnBrk="1" latinLnBrk="0" hangingPunct="1">
                        <a:defRPr sz="1800" b="1" kern="1200">
                          <a:solidFill>
                            <a:schemeClr val="dk1"/>
                          </a:solidFill>
                          <a:latin typeface="Calibri" panose="020F0502020204030204"/>
                        </a:defRPr>
                      </a:lvl1pPr>
                      <a:lvl2pPr marL="457189" algn="l" defTabSz="914377" rtl="0" eaLnBrk="1" latinLnBrk="0" hangingPunct="1">
                        <a:defRPr sz="1800" b="1" kern="1200">
                          <a:solidFill>
                            <a:schemeClr val="dk1"/>
                          </a:solidFill>
                          <a:latin typeface="Calibri" panose="020F0502020204030204"/>
                        </a:defRPr>
                      </a:lvl2pPr>
                      <a:lvl3pPr marL="914377" algn="l" defTabSz="914377" rtl="0" eaLnBrk="1" latinLnBrk="0" hangingPunct="1">
                        <a:defRPr sz="1800" b="1" kern="1200">
                          <a:solidFill>
                            <a:schemeClr val="dk1"/>
                          </a:solidFill>
                          <a:latin typeface="Calibri" panose="020F0502020204030204"/>
                        </a:defRPr>
                      </a:lvl3pPr>
                      <a:lvl4pPr marL="1371566" algn="l" defTabSz="914377" rtl="0" eaLnBrk="1" latinLnBrk="0" hangingPunct="1">
                        <a:defRPr sz="1800" b="1" kern="1200">
                          <a:solidFill>
                            <a:schemeClr val="dk1"/>
                          </a:solidFill>
                          <a:latin typeface="Calibri" panose="020F0502020204030204"/>
                        </a:defRPr>
                      </a:lvl4pPr>
                      <a:lvl5pPr marL="1828754" algn="l" defTabSz="914377" rtl="0" eaLnBrk="1" latinLnBrk="0" hangingPunct="1">
                        <a:defRPr sz="1800" b="1" kern="1200">
                          <a:solidFill>
                            <a:schemeClr val="dk1"/>
                          </a:solidFill>
                          <a:latin typeface="Calibri" panose="020F0502020204030204"/>
                        </a:defRPr>
                      </a:lvl5pPr>
                      <a:lvl6pPr marL="2285943" algn="l" defTabSz="914377" rtl="0" eaLnBrk="1" latinLnBrk="0" hangingPunct="1">
                        <a:defRPr sz="1800" b="1" kern="1200">
                          <a:solidFill>
                            <a:schemeClr val="dk1"/>
                          </a:solidFill>
                          <a:latin typeface="Calibri" panose="020F0502020204030204"/>
                        </a:defRPr>
                      </a:lvl6pPr>
                      <a:lvl7pPr marL="2743131" algn="l" defTabSz="914377" rtl="0" eaLnBrk="1" latinLnBrk="0" hangingPunct="1">
                        <a:defRPr sz="1800" b="1" kern="1200">
                          <a:solidFill>
                            <a:schemeClr val="dk1"/>
                          </a:solidFill>
                          <a:latin typeface="Calibri" panose="020F0502020204030204"/>
                        </a:defRPr>
                      </a:lvl7pPr>
                      <a:lvl8pPr marL="3200320" algn="l" defTabSz="914377" rtl="0" eaLnBrk="1" latinLnBrk="0" hangingPunct="1">
                        <a:defRPr sz="1800" b="1" kern="1200">
                          <a:solidFill>
                            <a:schemeClr val="dk1"/>
                          </a:solidFill>
                          <a:latin typeface="Calibri" panose="020F0502020204030204"/>
                        </a:defRPr>
                      </a:lvl8pPr>
                      <a:lvl9pPr marL="3657509" algn="l" defTabSz="914377" rtl="0" eaLnBrk="1" latinLnBrk="0" hangingPunct="1">
                        <a:defRPr sz="1800" b="1" kern="1200">
                          <a:solidFill>
                            <a:schemeClr val="dk1"/>
                          </a:solidFill>
                          <a:latin typeface="Calibri" panose="020F0502020204030204"/>
                        </a:defRPr>
                      </a:lvl9pPr>
                    </a:lstStyle>
                    <a:p>
                      <a:pPr algn="ctr"/>
                      <a:r>
                        <a:rPr lang="en-US" sz="1200">
                          <a:latin typeface="Arial" panose="020B0604020202020204" pitchFamily="34" charset="0"/>
                          <a:cs typeface="Arial" panose="020B0604020202020204" pitchFamily="34" charset="0"/>
                        </a:rPr>
                        <a:t>IH Assessment Date/Findings</a:t>
                      </a:r>
                    </a:p>
                  </a:txBody>
                  <a:tcPr marL="91447" marR="91447" marT="45702" marB="45702" anchor="ctr">
                    <a:lnL w="12700" cap="flat" cmpd="sng" algn="ctr">
                      <a:solidFill>
                        <a:srgbClr val="70AD47"/>
                      </a:solidFill>
                      <a:prstDash val="solid"/>
                      <a:round/>
                      <a:headEnd type="none" w="med" len="med"/>
                      <a:tailEnd type="none" w="med" len="med"/>
                    </a:lnL>
                    <a:lnR w="12700" cmpd="sng">
                      <a:solidFill>
                        <a:srgbClr val="70AD47"/>
                      </a:solid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20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MDMC PPA – OPS Div, Compliance Branch (CWC 130)</a:t>
                      </a:r>
                    </a:p>
                  </a:txBody>
                  <a:tcPr marL="9526" marR="9526" marT="9521"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Oct 2025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findings</a:t>
                      </a:r>
                    </a:p>
                  </a:txBody>
                  <a:tcPr marL="91447" marR="91447" marT="45702" marB="45702"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058478921"/>
                  </a:ext>
                </a:extLst>
              </a:tr>
              <a:tr h="3720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MDMC PPA – Production Support Div (CWC 310</a:t>
                      </a:r>
                    </a:p>
                  </a:txBody>
                  <a:tcPr marL="9526" marR="9526" marT="9521"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Oct 2025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findings</a:t>
                      </a:r>
                    </a:p>
                  </a:txBody>
                  <a:tcPr marL="91447" marR="91447" marT="45702" marB="45702"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103378299"/>
                  </a:ext>
                </a:extLst>
              </a:tr>
              <a:tr h="3720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MDMC PPA – Materials Management Branch (CWC 110)</a:t>
                      </a:r>
                    </a:p>
                  </a:txBody>
                  <a:tcPr marL="9526" marR="9526" marT="9521"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Oct 2025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findings</a:t>
                      </a:r>
                    </a:p>
                  </a:txBody>
                  <a:tcPr marL="91447" marR="91447" marT="45702" marB="45702"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559607705"/>
                  </a:ext>
                </a:extLst>
              </a:tr>
              <a:tr h="5152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MDMC PPA – Manufacturing Branch (CWC 240)</a:t>
                      </a:r>
                    </a:p>
                  </a:txBody>
                  <a:tcPr marL="9526" marR="9526" marT="9521"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Oct 2025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Findings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Add housekeeping measures after lead/tin solder operations</a:t>
                      </a:r>
                    </a:p>
                  </a:txBody>
                  <a:tcPr marL="91447" marR="91447" marT="45702" marB="45702"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5902335"/>
                  </a:ext>
                </a:extLst>
              </a:tr>
              <a:tr h="37208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DLA – Distribution Center</a:t>
                      </a:r>
                    </a:p>
                  </a:txBody>
                  <a:tcPr marL="9526" marR="9526" marT="9521"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Nov 2025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Findings</a:t>
                      </a:r>
                    </a:p>
                  </a:txBody>
                  <a:tcPr marL="91447" marR="91447" marT="45702" marB="45702"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885953533"/>
                  </a:ext>
                </a:extLst>
              </a:tr>
              <a:tr h="86473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MDMC Respiratory Protection Review</a:t>
                      </a:r>
                    </a:p>
                  </a:txBody>
                  <a:tcPr marL="9526" marR="9526" marT="9521"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Nov 2025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Findings</a:t>
                      </a:r>
                    </a:p>
                    <a:p>
                      <a:pPr marL="171450" marR="0" lvl="0" indent="-171450" algn="ctr" defTabSz="914377"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Personnel were not fully qualified and/or missing documentation</a:t>
                      </a:r>
                    </a:p>
                    <a:p>
                      <a:pPr marL="171450" marR="0" lvl="0" indent="-171450" algn="ctr" defTabSz="914377"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Workplace-Specific RP Plans were outdated and/or incorrect data</a:t>
                      </a:r>
                    </a:p>
                  </a:txBody>
                  <a:tcPr marL="91447" marR="91447" marT="45702" marB="45702"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837869946"/>
                  </a:ext>
                </a:extLst>
              </a:tr>
              <a:tr h="37208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MDMC PPA – Engineering Branch (CWC 120)</a:t>
                      </a:r>
                    </a:p>
                  </a:txBody>
                  <a:tcPr marL="9526" marR="9526" marT="9521"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Dec 2025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Findings</a:t>
                      </a:r>
                    </a:p>
                  </a:txBody>
                  <a:tcPr marL="91447" marR="91447" marT="45702" marB="45702"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374607256"/>
                  </a:ext>
                </a:extLst>
              </a:tr>
              <a:tr h="37208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MDMC PPA – Engineering Equipment Branch (CWC 270)</a:t>
                      </a:r>
                    </a:p>
                  </a:txBody>
                  <a:tcPr marL="9526" marR="9526" marT="9521"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Dec 2025</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 Findings</a:t>
                      </a:r>
                      <a:endPar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91447" marR="91447" marT="45702" marB="45702"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679190068"/>
                  </a:ext>
                </a:extLst>
              </a:tr>
            </a:tbl>
          </a:graphicData>
        </a:graphic>
      </p:graphicFrame>
      <p:sp>
        <p:nvSpPr>
          <p:cNvPr id="5" name="Rectangle 2">
            <a:extLst>
              <a:ext uri="{FF2B5EF4-FFF2-40B4-BE49-F238E27FC236}">
                <a16:creationId xmlns:a16="http://schemas.microsoft.com/office/drawing/2014/main" id="{04698825-B9E3-FAEB-31CD-8C16726655F1}"/>
              </a:ext>
            </a:extLst>
          </p:cNvPr>
          <p:cNvSpPr>
            <a:spLocks noChangeArrowheads="1"/>
          </p:cNvSpPr>
          <p:nvPr/>
        </p:nvSpPr>
        <p:spPr bwMode="auto">
          <a:xfrm>
            <a:off x="6788056" y="6200814"/>
            <a:ext cx="1726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r>
              <a:rPr lang="en-US" altLang="en-US" sz="800">
                <a:solidFill>
                  <a:prstClr val="black"/>
                </a:solidFill>
                <a:latin typeface="Arial" panose="020B0604020202020204" pitchFamily="34" charset="0"/>
                <a:cs typeface="Arial" panose="020B0604020202020204" pitchFamily="34" charset="0"/>
              </a:rPr>
              <a:t>JONATHAN RITTER</a:t>
            </a:r>
          </a:p>
          <a:p>
            <a:pPr fontAlgn="base">
              <a:spcBef>
                <a:spcPct val="0"/>
              </a:spcBef>
              <a:spcAft>
                <a:spcPct val="0"/>
              </a:spcAft>
              <a:buNone/>
              <a:defRPr/>
            </a:pPr>
            <a:r>
              <a:rPr lang="en-US" altLang="en-US" sz="800">
                <a:solidFill>
                  <a:prstClr val="black"/>
                </a:solidFill>
                <a:latin typeface="Arial" panose="020B0604020202020204" pitchFamily="34" charset="0"/>
                <a:cs typeface="Arial" panose="020B0604020202020204" pitchFamily="34" charset="0"/>
              </a:rPr>
              <a:t>INDUSTRIAL HYGIENIST</a:t>
            </a:r>
          </a:p>
          <a:p>
            <a:pPr fontAlgn="base">
              <a:spcBef>
                <a:spcPct val="0"/>
              </a:spcBef>
              <a:spcAft>
                <a:spcPct val="0"/>
              </a:spcAft>
              <a:buNone/>
              <a:defRPr/>
            </a:pPr>
            <a:r>
              <a:rPr lang="en-US" altLang="en-US" sz="800">
                <a:solidFill>
                  <a:prstClr val="black"/>
                </a:solidFill>
                <a:latin typeface="Arial" panose="020B0604020202020204" pitchFamily="34" charset="0"/>
                <a:cs typeface="Arial" panose="020B0604020202020204" pitchFamily="34" charset="0"/>
              </a:rPr>
              <a:t>229-639-6408 </a:t>
            </a:r>
          </a:p>
        </p:txBody>
      </p:sp>
    </p:spTree>
    <p:extLst>
      <p:ext uri="{BB962C8B-B14F-4D97-AF65-F5344CB8AC3E}">
        <p14:creationId xmlns:p14="http://schemas.microsoft.com/office/powerpoint/2010/main" val="49335021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909639" y="214619"/>
            <a:ext cx="734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defRPr/>
            </a:pPr>
            <a:r>
              <a:rPr lang="en-US" altLang="en-US" sz="2400" b="1">
                <a:solidFill>
                  <a:srgbClr val="0000FF"/>
                </a:solidFill>
                <a:latin typeface="Arial" panose="020B0604020202020204" pitchFamily="34" charset="0"/>
              </a:rPr>
              <a:t>GREAT SAFETY TRAINING OPPORTUNITIES</a:t>
            </a:r>
          </a:p>
        </p:txBody>
      </p:sp>
      <p:pic>
        <p:nvPicPr>
          <p:cNvPr id="314373" name="Picture 5" descr="bas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 y="30163"/>
            <a:ext cx="809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4376" name="Group 6"/>
          <p:cNvGrpSpPr>
            <a:grpSpLocks noChangeAspect="1"/>
          </p:cNvGrpSpPr>
          <p:nvPr/>
        </p:nvGrpSpPr>
        <p:grpSpPr bwMode="auto">
          <a:xfrm>
            <a:off x="8307389" y="74619"/>
            <a:ext cx="760412" cy="769937"/>
            <a:chOff x="8288338" y="87313"/>
            <a:chExt cx="768350" cy="776287"/>
          </a:xfrm>
        </p:grpSpPr>
        <p:pic>
          <p:nvPicPr>
            <p:cNvPr id="314426" name="Picture 77" descr="LOGO 2 bl"/>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427" name="Picture 105" descr="VPP-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 name="Group 58"/>
          <p:cNvGraphicFramePr>
            <a:graphicFrameLocks noGrp="1"/>
          </p:cNvGraphicFramePr>
          <p:nvPr>
            <p:ph idx="1"/>
            <p:extLst>
              <p:ext uri="{D42A27DB-BD31-4B8C-83A1-F6EECF244321}">
                <p14:modId xmlns:p14="http://schemas.microsoft.com/office/powerpoint/2010/main" val="1520414470"/>
              </p:ext>
            </p:extLst>
          </p:nvPr>
        </p:nvGraphicFramePr>
        <p:xfrm>
          <a:off x="304806" y="957010"/>
          <a:ext cx="8585199" cy="3864253"/>
        </p:xfrm>
        <a:graphic>
          <a:graphicData uri="http://schemas.openxmlformats.org/drawingml/2006/table">
            <a:tbl>
              <a:tblPr/>
              <a:tblGrid>
                <a:gridCol w="1071933">
                  <a:extLst>
                    <a:ext uri="{9D8B030D-6E8A-4147-A177-3AD203B41FA5}">
                      <a16:colId xmlns:a16="http://schemas.microsoft.com/office/drawing/2014/main" val="20000"/>
                    </a:ext>
                  </a:extLst>
                </a:gridCol>
                <a:gridCol w="3542396">
                  <a:extLst>
                    <a:ext uri="{9D8B030D-6E8A-4147-A177-3AD203B41FA5}">
                      <a16:colId xmlns:a16="http://schemas.microsoft.com/office/drawing/2014/main" val="20001"/>
                    </a:ext>
                  </a:extLst>
                </a:gridCol>
                <a:gridCol w="3970870">
                  <a:extLst>
                    <a:ext uri="{9D8B030D-6E8A-4147-A177-3AD203B41FA5}">
                      <a16:colId xmlns:a16="http://schemas.microsoft.com/office/drawing/2014/main" val="20002"/>
                    </a:ext>
                  </a:extLst>
                </a:gridCol>
              </a:tblGrid>
              <a:tr h="53592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cap="none" normalizeH="0" baseline="0">
                          <a:ln>
                            <a:noFill/>
                          </a:ln>
                          <a:solidFill>
                            <a:srgbClr val="009900"/>
                          </a:solidFill>
                          <a:effectLst/>
                          <a:latin typeface="Arial" charset="0"/>
                          <a:ea typeface="SimSun" pitchFamily="2" charset="-122"/>
                        </a:rPr>
                        <a:t>What:</a:t>
                      </a:r>
                      <a:endParaRPr kumimoji="0" lang="en-US" sz="1100" b="0"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FF"/>
                          </a:solidFill>
                          <a:effectLst/>
                          <a:uLnTx/>
                          <a:uFillTx/>
                          <a:latin typeface="Arial" charset="0"/>
                          <a:ea typeface="SimSun" pitchFamily="2" charset="-122"/>
                          <a:cs typeface="+mn-cs"/>
                        </a:rPr>
                        <a:t>VPP 101</a:t>
                      </a:r>
                      <a:endParaRPr kumimoji="0" lang="en-US" sz="1600" b="0" i="0" u="none" strike="noStrike" cap="none" normalizeH="0" baseline="0">
                        <a:ln>
                          <a:noFill/>
                        </a:ln>
                        <a:solidFill>
                          <a:srgbClr val="0000FF"/>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FF"/>
                          </a:solidFill>
                          <a:effectLst/>
                          <a:uLnTx/>
                          <a:uFillTx/>
                          <a:latin typeface="Arial" charset="0"/>
                          <a:ea typeface="SimSun" pitchFamily="2" charset="-122"/>
                          <a:cs typeface="+mn-cs"/>
                        </a:rPr>
                        <a:t>Safety Leaders Workshop</a:t>
                      </a:r>
                      <a:endParaRPr kumimoji="0" lang="en-US" sz="1600" b="0" i="0" u="none" strike="noStrike" cap="none" normalizeH="0" baseline="0">
                        <a:ln>
                          <a:noFill/>
                        </a:ln>
                        <a:solidFill>
                          <a:srgbClr val="0000FF"/>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62129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9900"/>
                          </a:solidFill>
                          <a:effectLst/>
                          <a:latin typeface="Arial" charset="0"/>
                          <a:ea typeface="SimSun" pitchFamily="2" charset="-122"/>
                        </a:rPr>
                        <a:t>Who:</a:t>
                      </a:r>
                      <a:endParaRPr kumimoji="0" lang="en-US" sz="1600" b="0" i="0" u="none" strike="noStrike" cap="none" normalizeH="0" baseline="0">
                        <a:ln>
                          <a:noFill/>
                        </a:ln>
                        <a:solidFill>
                          <a:srgbClr val="009900"/>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SimSun" pitchFamily="2" charset="-122"/>
                        </a:rPr>
                        <a:t>New employees and Marines that have not previously attended the course.</a:t>
                      </a:r>
                      <a:endParaRPr kumimoji="0" lang="en-US" sz="1200" b="1"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SimSun" pitchFamily="2" charset="-122"/>
                        </a:rPr>
                        <a:t>New supervisors and managers that have not previously attended the course.  Employees are encouraged to attend.</a:t>
                      </a:r>
                      <a:endParaRPr kumimoji="0" lang="en-US" sz="1200" b="1"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12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9900"/>
                          </a:solidFill>
                          <a:effectLst/>
                          <a:latin typeface="Arial" charset="0"/>
                          <a:ea typeface="SimSun" pitchFamily="2" charset="-122"/>
                        </a:rPr>
                        <a:t>When:</a:t>
                      </a:r>
                      <a:endParaRPr kumimoji="0" lang="en-US" sz="1600" b="0" i="0" u="none" strike="noStrike" cap="none" normalizeH="0" baseline="0">
                        <a:ln>
                          <a:noFill/>
                        </a:ln>
                        <a:solidFill>
                          <a:srgbClr val="009900"/>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1" i="0" u="none" strike="noStrike" cap="none" normalizeH="0" baseline="0">
                          <a:ln>
                            <a:noFill/>
                          </a:ln>
                          <a:solidFill>
                            <a:schemeClr val="tx1"/>
                          </a:solidFill>
                          <a:effectLst/>
                          <a:latin typeface="Arial" charset="0"/>
                          <a:ea typeface="SimSun" pitchFamily="2" charset="-122"/>
                        </a:rPr>
                        <a:t>5 February 2026, 0900-1000</a:t>
                      </a:r>
                    </a:p>
                    <a:p>
                      <a:pPr marL="171450" marR="0" lvl="0" indent="-1714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1" i="0" u="none" strike="noStrike" cap="none" normalizeH="0" baseline="0">
                          <a:ln>
                            <a:noFill/>
                          </a:ln>
                          <a:solidFill>
                            <a:schemeClr val="tx1"/>
                          </a:solidFill>
                          <a:effectLst/>
                          <a:latin typeface="Arial" charset="0"/>
                          <a:ea typeface="SimSun" pitchFamily="2" charset="-122"/>
                        </a:rPr>
                        <a:t>5 March 2026, 0900-1000</a:t>
                      </a:r>
                    </a:p>
                    <a:p>
                      <a:pPr marL="171450" marR="0" lvl="0" indent="-1714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1" i="0" u="none" strike="noStrike" cap="none" normalizeH="0" baseline="0">
                          <a:ln>
                            <a:noFill/>
                          </a:ln>
                          <a:solidFill>
                            <a:schemeClr val="tx1"/>
                          </a:solidFill>
                          <a:effectLst/>
                          <a:latin typeface="Arial" charset="0"/>
                          <a:ea typeface="SimSun" pitchFamily="2" charset="-122"/>
                        </a:rPr>
                        <a:t>2 April 2026, 0900-1000</a:t>
                      </a:r>
                      <a:endParaRPr kumimoji="0" lang="en-US" sz="1200" b="1"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SimSun" pitchFamily="2" charset="-122"/>
                        </a:rPr>
                        <a:t>8-9 Jul 2026</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5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9900"/>
                          </a:solidFill>
                          <a:effectLst/>
                          <a:latin typeface="Arial" charset="0"/>
                          <a:ea typeface="SimSun" pitchFamily="2" charset="-122"/>
                        </a:rPr>
                        <a:t>Where:</a:t>
                      </a:r>
                      <a:endParaRPr kumimoji="0" lang="en-US" sz="1600" b="0" i="0" u="none" strike="noStrike" cap="none" normalizeH="0" baseline="0">
                        <a:ln>
                          <a:noFill/>
                        </a:ln>
                        <a:solidFill>
                          <a:srgbClr val="009900"/>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SimSun" pitchFamily="2" charset="-122"/>
                        </a:rPr>
                        <a:t>Building 3500, Wing 500, Room 504</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SimSun" pitchFamily="2" charset="-122"/>
                        </a:rPr>
                        <a:t>I&amp;E Training Room – Bldg. 5500</a:t>
                      </a:r>
                      <a:endParaRPr kumimoji="0" lang="en-US" sz="1200" b="1" i="0" u="none" strike="noStrike" cap="none" normalizeH="0" baseline="0">
                        <a:ln>
                          <a:noFill/>
                        </a:ln>
                        <a:solidFill>
                          <a:schemeClr val="tx1"/>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6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9900"/>
                          </a:solidFill>
                          <a:effectLst/>
                          <a:latin typeface="Arial" charset="0"/>
                          <a:ea typeface="SimSun" pitchFamily="2" charset="-122"/>
                        </a:rPr>
                        <a:t>Why:</a:t>
                      </a:r>
                      <a:endParaRPr kumimoji="0" lang="en-US" sz="1600" b="0" i="0" u="none" strike="noStrike" cap="none" normalizeH="0" baseline="0">
                        <a:ln>
                          <a:noFill/>
                        </a:ln>
                        <a:solidFill>
                          <a:srgbClr val="009900"/>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SimSun" pitchFamily="2" charset="-122"/>
                        </a:rPr>
                        <a:t>MCLB Albany is an OSHA VPP Star Site, this training will help new employees and Marines understand what VPP is and learn how they can help the Command maintain Star status.</a:t>
                      </a:r>
                      <a:endParaRPr kumimoji="0" lang="en-US" sz="1200" b="1" i="0" u="none" strike="noStrike" cap="none" normalizeH="0" baseline="0">
                        <a:ln>
                          <a:noFill/>
                        </a:ln>
                        <a:solidFill>
                          <a:schemeClr val="tx1"/>
                        </a:solidFill>
                        <a:effectLst/>
                        <a:latin typeface="Arial" charset="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charset="0"/>
                          <a:ea typeface="+mn-ea"/>
                          <a:cs typeface="Times New Roman" pitchFamily="18" charset="0"/>
                        </a:rPr>
                        <a:t>To impart a stronger sense of awareness of safety issues to the workforce and increase employee’s understanding of the impact and importance of a robust and effective safety and health program.</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592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a:ln>
                            <a:noFill/>
                          </a:ln>
                          <a:solidFill>
                            <a:srgbClr val="009900"/>
                          </a:solidFill>
                          <a:effectLst/>
                          <a:latin typeface="Arial" charset="0"/>
                          <a:ea typeface="SimSun" pitchFamily="2" charset="-122"/>
                        </a:rPr>
                        <a:t>How:</a:t>
                      </a:r>
                      <a:endParaRPr kumimoji="0" lang="en-US" sz="1600" b="0" i="0" u="none" strike="noStrike" cap="none" normalizeH="0" baseline="0">
                        <a:ln>
                          <a:noFill/>
                        </a:ln>
                        <a:solidFill>
                          <a:srgbClr val="009900"/>
                        </a:solidFill>
                        <a:effectLst/>
                        <a:latin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a:solidFill>
                            <a:schemeClr val="tx1"/>
                          </a:solidFill>
                          <a:latin typeface="Arial" panose="020B0604020202020204" pitchFamily="34" charset="0"/>
                          <a:cs typeface="Arial" panose="020B0604020202020204" pitchFamily="34" charset="0"/>
                        </a:rPr>
                        <a:t>Please contact your division training coordinator to reserve your seat.  </a:t>
                      </a:r>
                      <a:endParaRPr kumimoji="0" lang="en-US" sz="1600" b="1" i="0" u="none" strike="noStrike" cap="none" normalizeH="0" baseline="0">
                        <a:ln>
                          <a:noFill/>
                        </a:ln>
                        <a:solidFill>
                          <a:schemeClr val="tx1"/>
                        </a:solidFill>
                        <a:effectLst/>
                        <a:latin typeface="Arial" charset="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charset="0"/>
                        <a:ea typeface="+mn-ea"/>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564277"/>
                  </a:ext>
                </a:extLst>
              </a:tr>
            </a:tbl>
          </a:graphicData>
        </a:graphic>
      </p:graphicFrame>
      <p:sp>
        <p:nvSpPr>
          <p:cNvPr id="5" name="Slide Number Placeholder 4">
            <a:extLst>
              <a:ext uri="{FF2B5EF4-FFF2-40B4-BE49-F238E27FC236}">
                <a16:creationId xmlns:a16="http://schemas.microsoft.com/office/drawing/2014/main" id="{F17313DB-CBEC-4799-A517-8777B80C61CD}"/>
              </a:ext>
            </a:extLst>
          </p:cNvPr>
          <p:cNvSpPr>
            <a:spLocks noGrp="1"/>
          </p:cNvSpPr>
          <p:nvPr>
            <p:ph type="sldNum" sz="quarter" idx="12"/>
          </p:nvPr>
        </p:nvSpPr>
        <p:spPr>
          <a:xfrm>
            <a:off x="7297739" y="6522237"/>
            <a:ext cx="1905000" cy="457200"/>
          </a:xfrm>
        </p:spPr>
        <p:txBody>
          <a:bodyPr/>
          <a:lstStyle/>
          <a:p>
            <a:pPr>
              <a:defRPr/>
            </a:pPr>
            <a:fld id="{AAADB608-4662-40A5-9E20-A1CD6DB0DAC7}" type="slidenum">
              <a:rPr lang="en-US" smtClean="0"/>
              <a:pPr>
                <a:defRPr/>
              </a:pPr>
              <a:t>45</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641697718"/>
              </p:ext>
            </p:extLst>
          </p:nvPr>
        </p:nvGraphicFramePr>
        <p:xfrm>
          <a:off x="304007" y="5235269"/>
          <a:ext cx="8585997" cy="1515568"/>
        </p:xfrm>
        <a:graphic>
          <a:graphicData uri="http://schemas.openxmlformats.org/drawingml/2006/table">
            <a:tbl>
              <a:tblPr firstRow="1" firstCol="1" bandRow="1"/>
              <a:tblGrid>
                <a:gridCol w="293330">
                  <a:extLst>
                    <a:ext uri="{9D8B030D-6E8A-4147-A177-3AD203B41FA5}">
                      <a16:colId xmlns:a16="http://schemas.microsoft.com/office/drawing/2014/main" val="20000"/>
                    </a:ext>
                  </a:extLst>
                </a:gridCol>
                <a:gridCol w="1823524">
                  <a:extLst>
                    <a:ext uri="{9D8B030D-6E8A-4147-A177-3AD203B41FA5}">
                      <a16:colId xmlns:a16="http://schemas.microsoft.com/office/drawing/2014/main" val="20001"/>
                    </a:ext>
                  </a:extLst>
                </a:gridCol>
                <a:gridCol w="848812">
                  <a:extLst>
                    <a:ext uri="{9D8B030D-6E8A-4147-A177-3AD203B41FA5}">
                      <a16:colId xmlns:a16="http://schemas.microsoft.com/office/drawing/2014/main" val="20002"/>
                    </a:ext>
                  </a:extLst>
                </a:gridCol>
                <a:gridCol w="293640">
                  <a:extLst>
                    <a:ext uri="{9D8B030D-6E8A-4147-A177-3AD203B41FA5}">
                      <a16:colId xmlns:a16="http://schemas.microsoft.com/office/drawing/2014/main" val="20003"/>
                    </a:ext>
                  </a:extLst>
                </a:gridCol>
                <a:gridCol w="1789774">
                  <a:extLst>
                    <a:ext uri="{9D8B030D-6E8A-4147-A177-3AD203B41FA5}">
                      <a16:colId xmlns:a16="http://schemas.microsoft.com/office/drawing/2014/main" val="20004"/>
                    </a:ext>
                  </a:extLst>
                </a:gridCol>
                <a:gridCol w="814270">
                  <a:extLst>
                    <a:ext uri="{9D8B030D-6E8A-4147-A177-3AD203B41FA5}">
                      <a16:colId xmlns:a16="http://schemas.microsoft.com/office/drawing/2014/main" val="20005"/>
                    </a:ext>
                  </a:extLst>
                </a:gridCol>
                <a:gridCol w="273468">
                  <a:extLst>
                    <a:ext uri="{9D8B030D-6E8A-4147-A177-3AD203B41FA5}">
                      <a16:colId xmlns:a16="http://schemas.microsoft.com/office/drawing/2014/main" val="20006"/>
                    </a:ext>
                  </a:extLst>
                </a:gridCol>
                <a:gridCol w="1714310">
                  <a:extLst>
                    <a:ext uri="{9D8B030D-6E8A-4147-A177-3AD203B41FA5}">
                      <a16:colId xmlns:a16="http://schemas.microsoft.com/office/drawing/2014/main" val="20007"/>
                    </a:ext>
                  </a:extLst>
                </a:gridCol>
                <a:gridCol w="734869">
                  <a:extLst>
                    <a:ext uri="{9D8B030D-6E8A-4147-A177-3AD203B41FA5}">
                      <a16:colId xmlns:a16="http://schemas.microsoft.com/office/drawing/2014/main" val="20008"/>
                    </a:ext>
                  </a:extLst>
                </a:gridCol>
              </a:tblGrid>
              <a:tr h="336856">
                <a:tc gridSpan="2">
                  <a:txBody>
                    <a:bodyPr/>
                    <a:lstStyle/>
                    <a:p>
                      <a:pPr marL="0" marR="0" algn="ctr">
                        <a:lnSpc>
                          <a:spcPct val="115000"/>
                        </a:lnSpc>
                        <a:spcBef>
                          <a:spcPts val="0"/>
                        </a:spcBef>
                        <a:spcAft>
                          <a:spcPts val="0"/>
                        </a:spcAft>
                      </a:pPr>
                      <a:r>
                        <a:rPr lang="en-US" sz="1100" b="1">
                          <a:solidFill>
                            <a:schemeClr val="tx1"/>
                          </a:solidFill>
                          <a:effectLst/>
                          <a:latin typeface="Arial" panose="020B0604020202020204" pitchFamily="34" charset="0"/>
                          <a:ea typeface="Calibri"/>
                          <a:cs typeface="Arial" panose="020B0604020202020204" pitchFamily="34" charset="0"/>
                        </a:rPr>
                        <a:t>Name</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1400" b="0">
                        <a:effectLst/>
                        <a:latin typeface="Arial" panose="020B0604020202020204" pitchFamily="34" charset="0"/>
                        <a:ea typeface="Calibri"/>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100" b="1">
                          <a:solidFill>
                            <a:schemeClr val="tx1"/>
                          </a:solidFill>
                          <a:effectLst/>
                          <a:latin typeface="Arial" panose="020B0604020202020204" pitchFamily="34" charset="0"/>
                          <a:ea typeface="Calibri"/>
                          <a:cs typeface="Arial" panose="020B0604020202020204" pitchFamily="34" charset="0"/>
                        </a:rPr>
                        <a:t>Division</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algn="ctr">
                        <a:lnSpc>
                          <a:spcPct val="115000"/>
                        </a:lnSpc>
                        <a:spcBef>
                          <a:spcPts val="0"/>
                        </a:spcBef>
                        <a:spcAft>
                          <a:spcPts val="0"/>
                        </a:spcAft>
                      </a:pPr>
                      <a:r>
                        <a:rPr lang="en-US" sz="1100" b="1">
                          <a:solidFill>
                            <a:schemeClr val="tx1"/>
                          </a:solidFill>
                          <a:effectLst/>
                          <a:latin typeface="Arial" panose="020B0604020202020204" pitchFamily="34" charset="0"/>
                          <a:ea typeface="Calibri"/>
                          <a:cs typeface="Arial" panose="020B0604020202020204" pitchFamily="34" charset="0"/>
                        </a:rPr>
                        <a:t>Name</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1400" b="0">
                        <a:effectLst/>
                        <a:latin typeface="Arial" panose="020B0604020202020204" pitchFamily="34" charset="0"/>
                        <a:ea typeface="Calibri"/>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100" b="1">
                          <a:solidFill>
                            <a:schemeClr val="tx1"/>
                          </a:solidFill>
                          <a:effectLst/>
                          <a:latin typeface="Arial" panose="020B0604020202020204" pitchFamily="34" charset="0"/>
                          <a:ea typeface="Calibri"/>
                          <a:cs typeface="Arial" panose="020B0604020202020204" pitchFamily="34" charset="0"/>
                        </a:rPr>
                        <a:t>Division</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algn="ctr">
                        <a:lnSpc>
                          <a:spcPct val="115000"/>
                        </a:lnSpc>
                        <a:spcBef>
                          <a:spcPts val="0"/>
                        </a:spcBef>
                        <a:spcAft>
                          <a:spcPts val="0"/>
                        </a:spcAft>
                      </a:pPr>
                      <a:r>
                        <a:rPr lang="en-US" sz="1100" b="1">
                          <a:solidFill>
                            <a:schemeClr val="tx1"/>
                          </a:solidFill>
                          <a:effectLst/>
                          <a:latin typeface="Arial" panose="020B0604020202020204" pitchFamily="34" charset="0"/>
                          <a:ea typeface="Calibri"/>
                          <a:cs typeface="Arial" panose="020B0604020202020204" pitchFamily="34" charset="0"/>
                        </a:rPr>
                        <a:t>Name</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1100" b="0">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100" b="1">
                          <a:solidFill>
                            <a:schemeClr val="tx1"/>
                          </a:solidFill>
                          <a:effectLst/>
                          <a:latin typeface="Arial" panose="020B0604020202020204" pitchFamily="34" charset="0"/>
                          <a:ea typeface="Calibri"/>
                          <a:cs typeface="Arial" panose="020B0604020202020204" pitchFamily="34" charset="0"/>
                        </a:rPr>
                        <a:t>Division</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96452">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1</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900" b="1">
                          <a:solidFill>
                            <a:schemeClr val="tx1"/>
                          </a:solidFill>
                          <a:latin typeface="Arial" panose="020B0604020202020204" pitchFamily="34" charset="0"/>
                          <a:cs typeface="Arial" panose="020B0604020202020204" pitchFamily="34" charset="0"/>
                        </a:rPr>
                        <a:t>Christopher Mercer</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900" b="1">
                          <a:solidFill>
                            <a:schemeClr val="tx1"/>
                          </a:solidFill>
                          <a:latin typeface="Arial" panose="020B0604020202020204" pitchFamily="34" charset="0"/>
                          <a:cs typeface="Arial" panose="020B0604020202020204" pitchFamily="34" charset="0"/>
                        </a:rPr>
                        <a:t>PSD</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7</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13</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6452">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2</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b="1">
                          <a:solidFill>
                            <a:schemeClr val="tx1"/>
                          </a:solidFill>
                          <a:effectLst/>
                          <a:latin typeface="Arial" panose="020B0604020202020204" pitchFamily="34" charset="0"/>
                          <a:ea typeface="Calibri"/>
                          <a:cs typeface="Arial" panose="020B0604020202020204" pitchFamily="34" charset="0"/>
                        </a:rPr>
                        <a:t>Col Matthew McKinney</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Special Staff</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8</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14</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96452">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3</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b="1">
                          <a:solidFill>
                            <a:schemeClr val="tx1"/>
                          </a:solidFill>
                          <a:latin typeface="Arial" panose="020B0604020202020204" pitchFamily="34" charset="0"/>
                          <a:cs typeface="Arial" panose="020B0604020202020204" pitchFamily="34" charset="0"/>
                        </a:rPr>
                        <a:t>Alejandro Nanez</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PSD</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9</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15</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96452">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4</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b="1">
                          <a:solidFill>
                            <a:schemeClr val="tx1"/>
                          </a:solidFill>
                          <a:latin typeface="Arial" panose="020B0604020202020204" pitchFamily="34" charset="0"/>
                          <a:cs typeface="Arial" panose="020B0604020202020204" pitchFamily="34" charset="0"/>
                        </a:rPr>
                        <a:t>Alejandro Nanez</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PSD</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10</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16</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4091033"/>
                  </a:ext>
                </a:extLst>
              </a:tr>
              <a:tr h="196452">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5</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900" b="1" err="1">
                          <a:solidFill>
                            <a:schemeClr val="tx1"/>
                          </a:solidFill>
                          <a:latin typeface="Arial" panose="020B0604020202020204" pitchFamily="34" charset="0"/>
                          <a:cs typeface="Arial" panose="020B0604020202020204" pitchFamily="34" charset="0"/>
                        </a:rPr>
                        <a:t>Teddrick</a:t>
                      </a:r>
                      <a:r>
                        <a:rPr lang="en-US" sz="900" b="1">
                          <a:solidFill>
                            <a:schemeClr val="tx1"/>
                          </a:solidFill>
                          <a:latin typeface="Arial" panose="020B0604020202020204" pitchFamily="34" charset="0"/>
                          <a:cs typeface="Arial" panose="020B0604020202020204" pitchFamily="34" charset="0"/>
                        </a:rPr>
                        <a:t> Parks</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900" b="1">
                          <a:solidFill>
                            <a:schemeClr val="tx1"/>
                          </a:solidFill>
                          <a:latin typeface="Arial" panose="020B0604020202020204" pitchFamily="34" charset="0"/>
                          <a:cs typeface="Arial" panose="020B0604020202020204" pitchFamily="34" charset="0"/>
                        </a:rPr>
                        <a:t>MCCS</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11</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684465"/>
                  </a:ext>
                </a:extLst>
              </a:tr>
              <a:tr h="196452">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6</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a:solidFill>
                            <a:schemeClr val="tx1"/>
                          </a:solidFill>
                          <a:effectLst/>
                          <a:latin typeface="Arial" panose="020B0604020202020204" pitchFamily="34" charset="0"/>
                          <a:ea typeface="Calibri"/>
                          <a:cs typeface="Arial" panose="020B0604020202020204" pitchFamily="34" charset="0"/>
                        </a:rPr>
                        <a:t>12</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900" b="1">
                        <a:solidFill>
                          <a:schemeClr val="tx1"/>
                        </a:solidFill>
                        <a:latin typeface="Arial" panose="020B0604020202020204" pitchFamily="34" charset="0"/>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900" b="1">
                        <a:solidFill>
                          <a:schemeClr val="tx1"/>
                        </a:solidFill>
                        <a:effectLst/>
                        <a:latin typeface="Arial" panose="020B0604020202020204" pitchFamily="34" charset="0"/>
                        <a:ea typeface="Calibri"/>
                        <a:cs typeface="Arial" panose="020B0604020202020204" pitchFamily="34"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8989344"/>
                  </a:ext>
                </a:extLst>
              </a:tr>
            </a:tbl>
          </a:graphicData>
        </a:graphic>
      </p:graphicFrame>
      <p:sp>
        <p:nvSpPr>
          <p:cNvPr id="2" name="TextBox 1"/>
          <p:cNvSpPr txBox="1"/>
          <p:nvPr/>
        </p:nvSpPr>
        <p:spPr>
          <a:xfrm>
            <a:off x="304007" y="4854691"/>
            <a:ext cx="8585997" cy="338554"/>
          </a:xfrm>
          <a:prstGeom prst="rect">
            <a:avLst/>
          </a:prstGeom>
          <a:solidFill>
            <a:srgbClr val="FFFF00"/>
          </a:solidFill>
          <a:ln>
            <a:solidFill>
              <a:schemeClr val="tx1"/>
            </a:solidFill>
          </a:ln>
        </p:spPr>
        <p:txBody>
          <a:bodyPr wrap="square" rtlCol="0">
            <a:spAutoFit/>
          </a:bodyPr>
          <a:lstStyle/>
          <a:p>
            <a:pPr algn="ctr" eaLnBrk="0" fontAlgn="base" hangingPunct="0">
              <a:spcBef>
                <a:spcPct val="0"/>
              </a:spcBef>
              <a:spcAft>
                <a:spcPct val="0"/>
              </a:spcAft>
              <a:defRPr/>
            </a:pPr>
            <a:r>
              <a:rPr lang="en-US" sz="1600" b="1">
                <a:solidFill>
                  <a:prstClr val="black"/>
                </a:solidFill>
                <a:latin typeface="Arial" panose="020B0604020202020204" pitchFamily="34" charset="0"/>
              </a:rPr>
              <a:t>Supervisors needing Safety Leader’s Workshop</a:t>
            </a:r>
          </a:p>
        </p:txBody>
      </p:sp>
    </p:spTree>
    <p:extLst>
      <p:ext uri="{BB962C8B-B14F-4D97-AF65-F5344CB8AC3E}">
        <p14:creationId xmlns:p14="http://schemas.microsoft.com/office/powerpoint/2010/main" val="133079019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
          <p:cNvSpPr>
            <a:spLocks noChangeArrowheads="1"/>
          </p:cNvSpPr>
          <p:nvPr/>
        </p:nvSpPr>
        <p:spPr bwMode="auto">
          <a:xfrm>
            <a:off x="1063627" y="188012"/>
            <a:ext cx="7097713" cy="4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ctr">
            <a:spAutoFit/>
          </a:bodyPr>
          <a:lstStyle>
            <a:lvl1pPr defTabSz="966788">
              <a:spcBef>
                <a:spcPct val="20000"/>
              </a:spcBef>
              <a:buChar char="•"/>
              <a:defRPr sz="3400">
                <a:solidFill>
                  <a:schemeClr val="tx1"/>
                </a:solidFill>
                <a:latin typeface="Times New Roman" panose="02020603050405020304" pitchFamily="18" charset="0"/>
              </a:defRPr>
            </a:lvl1pPr>
            <a:lvl2pPr marL="742950" indent="-285750" defTabSz="966788">
              <a:spcBef>
                <a:spcPct val="20000"/>
              </a:spcBef>
              <a:buChar char="–"/>
              <a:defRPr sz="3000">
                <a:solidFill>
                  <a:schemeClr val="tx1"/>
                </a:solidFill>
                <a:latin typeface="Times New Roman" panose="02020603050405020304" pitchFamily="18" charset="0"/>
              </a:defRPr>
            </a:lvl2pPr>
            <a:lvl3pPr marL="1143000" indent="-228600" defTabSz="966788">
              <a:spcBef>
                <a:spcPct val="20000"/>
              </a:spcBef>
              <a:buChar char="•"/>
              <a:defRPr sz="2500">
                <a:solidFill>
                  <a:schemeClr val="tx1"/>
                </a:solidFill>
                <a:latin typeface="Times New Roman" panose="02020603050405020304" pitchFamily="18" charset="0"/>
              </a:defRPr>
            </a:lvl3pPr>
            <a:lvl4pPr marL="1600200" indent="-228600" defTabSz="966788">
              <a:spcBef>
                <a:spcPct val="20000"/>
              </a:spcBef>
              <a:buChar char="–"/>
              <a:defRPr sz="2100">
                <a:solidFill>
                  <a:schemeClr val="tx1"/>
                </a:solidFill>
                <a:latin typeface="Times New Roman" panose="02020603050405020304" pitchFamily="18" charset="0"/>
              </a:defRPr>
            </a:lvl4pPr>
            <a:lvl5pPr marL="2057400" indent="-228600" defTabSz="966788">
              <a:spcBef>
                <a:spcPct val="20000"/>
              </a:spcBef>
              <a:buChar char="»"/>
              <a:defRPr sz="2100">
                <a:solidFill>
                  <a:schemeClr val="tx1"/>
                </a:solidFill>
                <a:latin typeface="Times New Roman" panose="02020603050405020304" pitchFamily="18" charset="0"/>
              </a:defRPr>
            </a:lvl5pPr>
            <a:lvl6pPr marL="25146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lgn="ctr" fontAlgn="base">
              <a:spcBef>
                <a:spcPct val="0"/>
              </a:spcBef>
              <a:spcAft>
                <a:spcPct val="0"/>
              </a:spcAft>
              <a:buNone/>
              <a:defRPr/>
            </a:pPr>
            <a:r>
              <a:rPr lang="en-US" altLang="en-US" sz="2400" b="1">
                <a:solidFill>
                  <a:srgbClr val="0000FF"/>
                </a:solidFill>
                <a:latin typeface="Arial" panose="020B0604020202020204" pitchFamily="34" charset="0"/>
              </a:rPr>
              <a:t>Status of Formal Safety Training by Position</a:t>
            </a:r>
          </a:p>
        </p:txBody>
      </p:sp>
      <p:sp>
        <p:nvSpPr>
          <p:cNvPr id="316420" name="Text Box 3"/>
          <p:cNvSpPr txBox="1">
            <a:spLocks noChangeArrowheads="1"/>
          </p:cNvSpPr>
          <p:nvPr/>
        </p:nvSpPr>
        <p:spPr bwMode="auto">
          <a:xfrm>
            <a:off x="300038" y="6184777"/>
            <a:ext cx="8534400" cy="5078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fontAlgn="base">
              <a:spcBef>
                <a:spcPct val="0"/>
              </a:spcBef>
              <a:spcAft>
                <a:spcPct val="0"/>
              </a:spcAft>
              <a:defRPr/>
            </a:pPr>
            <a:r>
              <a:rPr lang="en-US" altLang="en-US" sz="900" b="1">
                <a:solidFill>
                  <a:srgbClr val="000000"/>
                </a:solidFill>
                <a:cs typeface="Arial" panose="020B0604020202020204" pitchFamily="34" charset="0"/>
              </a:rPr>
              <a:t>Marine Corps Safety Management System (MCSMS) 5100.29C, Chapter 5, Para 050302.C, </a:t>
            </a:r>
            <a:r>
              <a:rPr lang="en-US" altLang="en-US" sz="900" b="1" err="1">
                <a:solidFill>
                  <a:srgbClr val="000000"/>
                </a:solidFill>
                <a:cs typeface="Arial" panose="020B0604020202020204" pitchFamily="34" charset="0"/>
              </a:rPr>
              <a:t>dtd</a:t>
            </a:r>
            <a:r>
              <a:rPr lang="en-US" altLang="en-US" sz="900" b="1">
                <a:solidFill>
                  <a:srgbClr val="000000"/>
                </a:solidFill>
                <a:cs typeface="Arial" panose="020B0604020202020204" pitchFamily="34" charset="0"/>
              </a:rPr>
              <a:t> 15 Oct 20 </a:t>
            </a:r>
          </a:p>
          <a:p>
            <a:pPr fontAlgn="base">
              <a:spcBef>
                <a:spcPct val="0"/>
              </a:spcBef>
              <a:spcAft>
                <a:spcPct val="0"/>
              </a:spcAft>
              <a:defRPr/>
            </a:pPr>
            <a:r>
              <a:rPr lang="en-US" altLang="en-US" sz="900" b="1" u="sng">
                <a:solidFill>
                  <a:srgbClr val="000000"/>
                </a:solidFill>
                <a:cs typeface="Arial" panose="020B0604020202020204" pitchFamily="34" charset="0"/>
              </a:rPr>
              <a:t>Safety Officer Training</a:t>
            </a:r>
            <a:r>
              <a:rPr lang="en-US" altLang="en-US" sz="900" b="1">
                <a:solidFill>
                  <a:srgbClr val="000000"/>
                </a:solidFill>
                <a:cs typeface="Arial" panose="020B0604020202020204" pitchFamily="34" charset="0"/>
              </a:rPr>
              <a:t>: Commanders shall ensure that safety officers attend the Ground Safety For Marines Course (CIN# A-493-0047) within 90 days of assignment.  ISMs will track and document training of all safety officers. </a:t>
            </a:r>
          </a:p>
        </p:txBody>
      </p:sp>
      <p:graphicFrame>
        <p:nvGraphicFramePr>
          <p:cNvPr id="2881693" name="Group 157"/>
          <p:cNvGraphicFramePr>
            <a:graphicFrameLocks noGrp="1"/>
          </p:cNvGraphicFramePr>
          <p:nvPr>
            <p:extLst>
              <p:ext uri="{D42A27DB-BD31-4B8C-83A1-F6EECF244321}">
                <p14:modId xmlns:p14="http://schemas.microsoft.com/office/powerpoint/2010/main" val="2942652466"/>
              </p:ext>
            </p:extLst>
          </p:nvPr>
        </p:nvGraphicFramePr>
        <p:xfrm>
          <a:off x="381000" y="839782"/>
          <a:ext cx="8382000" cy="5268258"/>
        </p:xfrm>
        <a:graphic>
          <a:graphicData uri="http://schemas.openxmlformats.org/drawingml/2006/table">
            <a:tbl>
              <a:tblPr/>
              <a:tblGrid>
                <a:gridCol w="1248624">
                  <a:extLst>
                    <a:ext uri="{9D8B030D-6E8A-4147-A177-3AD203B41FA5}">
                      <a16:colId xmlns:a16="http://schemas.microsoft.com/office/drawing/2014/main" val="20000"/>
                    </a:ext>
                  </a:extLst>
                </a:gridCol>
                <a:gridCol w="1837853">
                  <a:extLst>
                    <a:ext uri="{9D8B030D-6E8A-4147-A177-3AD203B41FA5}">
                      <a16:colId xmlns:a16="http://schemas.microsoft.com/office/drawing/2014/main" val="20001"/>
                    </a:ext>
                  </a:extLst>
                </a:gridCol>
                <a:gridCol w="1915736">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995487">
                  <a:extLst>
                    <a:ext uri="{9D8B030D-6E8A-4147-A177-3AD203B41FA5}">
                      <a16:colId xmlns:a16="http://schemas.microsoft.com/office/drawing/2014/main" val="20004"/>
                    </a:ext>
                  </a:extLst>
                </a:gridCol>
              </a:tblGrid>
              <a:tr h="181486">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Unit</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Name</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Position</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Trained</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Course Schedule</a:t>
                      </a:r>
                    </a:p>
                  </a:txBody>
                  <a:tcPr marL="91457" marR="91457" marT="45721" marB="45721"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extLst>
                  <a:ext uri="{0D108BD9-81ED-4DB2-BD59-A6C34878D82A}">
                    <a16:rowId xmlns:a16="http://schemas.microsoft.com/office/drawing/2014/main" val="10000"/>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HQ &amp; Staff</a:t>
                      </a:r>
                    </a:p>
                  </a:txBody>
                  <a:tcPr marL="0" marR="0" marT="0" marB="0"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Maj Barnard Sabin</a:t>
                      </a:r>
                    </a:p>
                  </a:txBody>
                  <a:tcPr marL="0" marR="0" marT="0" marB="0"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Command Safety Officer</a:t>
                      </a:r>
                    </a:p>
                  </a:txBody>
                  <a:tcPr marL="0" marR="0" marT="0" marB="0"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Yes</a:t>
                      </a:r>
                    </a:p>
                  </a:txBody>
                  <a:tcPr marL="0" marR="0" marT="0" marB="0"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rowSpan="8">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Ground Safety for Marines </a:t>
                      </a:r>
                      <a:endParaRPr kumimoji="0" lang="en-US" altLang="en-US" sz="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sng" strike="noStrike" cap="none" normalizeH="0" baseline="0">
                          <a:ln>
                            <a:noFill/>
                          </a:ln>
                          <a:solidFill>
                            <a:schemeClr val="tx1"/>
                          </a:solidFill>
                          <a:effectLst/>
                          <a:latin typeface="Arial" panose="020B0604020202020204" pitchFamily="34" charset="0"/>
                          <a:cs typeface="Arial" panose="020B0604020202020204" pitchFamily="34" charset="0"/>
                        </a:rPr>
                        <a:t>CY25 MCB CAMLEJ</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2 – 13 Mar 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1 – 12 Jun 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14 – 25 Sep 26</a:t>
                      </a:r>
                    </a:p>
                  </a:txBody>
                  <a:tcPr marL="91457" marR="9145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1"/>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HQ Company</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SSgt Kevin Chapman</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Company Safety Officer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26 Jul 24</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vMerge="1">
                  <a:txBody>
                    <a:bodyPr/>
                    <a:lstStyle/>
                    <a:p>
                      <a:endParaRPr lang="en-US"/>
                    </a:p>
                  </a:txBody>
                  <a:tcPr/>
                </a:tc>
                <a:extLst>
                  <a:ext uri="{0D108BD9-81ED-4DB2-BD59-A6C34878D82A}">
                    <a16:rowId xmlns:a16="http://schemas.microsoft.com/office/drawing/2014/main" val="10002"/>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Comptroller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Ms. Seketitia Jackson </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Safety Representative</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4 Jun 25</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vMerge="1">
                  <a:txBody>
                    <a:bodyPr/>
                    <a:lstStyle/>
                    <a:p>
                      <a:endParaRPr lang="en-US"/>
                    </a:p>
                  </a:txBody>
                  <a:tcPr/>
                </a:tc>
                <a:extLst>
                  <a:ext uri="{0D108BD9-81ED-4DB2-BD59-A6C34878D82A}">
                    <a16:rowId xmlns:a16="http://schemas.microsoft.com/office/drawing/2014/main" val="10003"/>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LSD</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Mr. Shane Mcintyre</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Safety Officer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7 Mar 25</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CC00"/>
                    </a:solidFill>
                  </a:tcPr>
                </a:tc>
                <a:tc vMerge="1">
                  <a:txBody>
                    <a:bodyPr/>
                    <a:lstStyle/>
                    <a:p>
                      <a:endParaRPr lang="en-US"/>
                    </a:p>
                  </a:txBody>
                  <a:tcPr/>
                </a:tc>
                <a:extLst>
                  <a:ext uri="{0D108BD9-81ED-4DB2-BD59-A6C34878D82A}">
                    <a16:rowId xmlns:a16="http://schemas.microsoft.com/office/drawing/2014/main" val="10004"/>
                  </a:ext>
                </a:extLst>
              </a:tr>
              <a:tr h="3544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OTD</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Mrs. Whitney Hendrix</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Safety Technician</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26 Apr 24</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CC00"/>
                    </a:solidFill>
                  </a:tcPr>
                </a:tc>
                <a:tc vMerge="1">
                  <a:txBody>
                    <a:bodyPr/>
                    <a:lstStyle/>
                    <a:p>
                      <a:endParaRPr lang="en-US"/>
                    </a:p>
                  </a:txBody>
                  <a:tcPr/>
                </a:tc>
                <a:extLst>
                  <a:ext uri="{0D108BD9-81ED-4DB2-BD59-A6C34878D82A}">
                    <a16:rowId xmlns:a16="http://schemas.microsoft.com/office/drawing/2014/main" val="1176742581"/>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CISD</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Mrs. Tammy Sisai</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Safety Officer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18 Dec 15</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CC00"/>
                    </a:solidFill>
                  </a:tcPr>
                </a:tc>
                <a:tc vMerge="1">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altLang="en-US" sz="3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57" marR="9145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5"/>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I&amp;E</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Mr. Frederick Peoples</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Safety Officer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17 May 24</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vMerge="1">
                  <a:txBody>
                    <a:bodyPr/>
                    <a:lstStyle/>
                    <a:p>
                      <a:endParaRPr lang="en-US"/>
                    </a:p>
                  </a:txBody>
                  <a:tcPr/>
                </a:tc>
                <a:extLst>
                  <a:ext uri="{0D108BD9-81ED-4DB2-BD59-A6C34878D82A}">
                    <a16:rowId xmlns:a16="http://schemas.microsoft.com/office/drawing/2014/main" val="10006"/>
                  </a:ext>
                </a:extLst>
              </a:tr>
              <a:tr h="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PSD</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Mr. Manual Gray</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Safety Officer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05 Feb 16</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vMerge="1">
                  <a:txBody>
                    <a:bodyPr/>
                    <a:lstStyle/>
                    <a:p>
                      <a:endParaRPr lang="en-US"/>
                    </a:p>
                  </a:txBody>
                  <a:tcPr/>
                </a:tc>
                <a:extLst>
                  <a:ext uri="{0D108BD9-81ED-4DB2-BD59-A6C34878D82A}">
                    <a16:rowId xmlns:a16="http://schemas.microsoft.com/office/drawing/2014/main" val="3953881732"/>
                  </a:ext>
                </a:extLst>
              </a:tr>
              <a:tr h="33047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Ground Mishap Investigation Course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800" b="1" i="0" u="sng"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cap="none" normalizeH="0" baseline="0">
                          <a:ln>
                            <a:noFill/>
                          </a:ln>
                          <a:solidFill>
                            <a:schemeClr val="tx1"/>
                          </a:solidFill>
                          <a:effectLst/>
                          <a:latin typeface="Arial" panose="020B0604020202020204" pitchFamily="34" charset="0"/>
                          <a:cs typeface="Arial" panose="020B0604020202020204" pitchFamily="34" charset="0"/>
                        </a:rPr>
                        <a:t>CY25 MCB CAMLEJ</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20 – 24 Apr 26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14 – 18 Sep 26 </a:t>
                      </a:r>
                    </a:p>
                  </a:txBody>
                  <a:tcPr marL="91457" marR="9145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503333866"/>
                  </a:ext>
                </a:extLst>
              </a:tr>
              <a:tr h="3544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MCCS</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Robert Rachels</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Safety Officer</a:t>
                      </a:r>
                      <a:endPar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13 Mar 26</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2441406301"/>
                  </a:ext>
                </a:extLst>
              </a:tr>
              <a:tr h="3544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PPA</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Mr. Joseph Carson</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Safety Manager </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Yes</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CC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57" marR="9145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132640583"/>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SYSCOM</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panose="020B0604020202020204" pitchFamily="34" charset="0"/>
                          <a:ea typeface="Arial Unicode MS" panose="020B0604020202020204" pitchFamily="34" charset="-128"/>
                          <a:cs typeface="Arial" panose="020B0604020202020204" pitchFamily="34" charset="0"/>
                        </a:rPr>
                        <a:t>Vacant</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Safety Officer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10"/>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MFSC</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Mr. Stacey Williams</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Safety Manager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17 Nov 20</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00CC00"/>
                    </a:solidFill>
                  </a:tcPr>
                </a:tc>
                <a:tc vMerge="1">
                  <a:txBody>
                    <a:bodyPr/>
                    <a:lstStyle/>
                    <a:p>
                      <a:endParaRPr lang="en-US"/>
                    </a:p>
                  </a:txBody>
                  <a:tcPr/>
                </a:tc>
                <a:extLst>
                  <a:ext uri="{0D108BD9-81ED-4DB2-BD59-A6C34878D82A}">
                    <a16:rowId xmlns:a16="http://schemas.microsoft.com/office/drawing/2014/main" val="10011"/>
                  </a:ext>
                </a:extLst>
              </a:tr>
              <a:tr h="354429">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DDAG</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panose="020B0604020202020204" pitchFamily="34" charset="0"/>
                          <a:ea typeface="Arial Unicode MS" panose="020B0604020202020204" pitchFamily="34" charset="-128"/>
                          <a:cs typeface="Arial" panose="020B0604020202020204" pitchFamily="34" charset="0"/>
                        </a:rPr>
                        <a:t>Vacant</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12"/>
                  </a:ext>
                </a:extLst>
              </a:tr>
              <a:tr h="354431">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General Accounts</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Cpl Christopher </a:t>
                      </a:r>
                      <a:r>
                        <a:rPr kumimoji="0" lang="en-US" altLang="en-US" sz="1200" b="0" i="0" u="none" strike="noStrike" cap="none" normalizeH="0" baseline="0" err="1">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Casilla</a:t>
                      </a:r>
                      <a:endPar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Safety Officer</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rPr>
                        <a:t>28 Oct 22 </a:t>
                      </a:r>
                    </a:p>
                  </a:txBody>
                  <a:tcPr marL="45729" marR="91457" marT="18288" marB="18288"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vMerge="1">
                  <a:txBody>
                    <a:bodyPr/>
                    <a:lstStyle/>
                    <a:p>
                      <a:endParaRPr lang="en-US"/>
                    </a:p>
                  </a:txBody>
                  <a:tcPr/>
                </a:tc>
                <a:extLst>
                  <a:ext uri="{0D108BD9-81ED-4DB2-BD59-A6C34878D82A}">
                    <a16:rowId xmlns:a16="http://schemas.microsoft.com/office/drawing/2014/main" val="10013"/>
                  </a:ext>
                </a:extLst>
              </a:tr>
            </a:tbl>
          </a:graphicData>
        </a:graphic>
      </p:graphicFrame>
      <p:grpSp>
        <p:nvGrpSpPr>
          <p:cNvPr id="316503" name="Group 6"/>
          <p:cNvGrpSpPr>
            <a:grpSpLocks noChangeAspect="1"/>
          </p:cNvGrpSpPr>
          <p:nvPr/>
        </p:nvGrpSpPr>
        <p:grpSpPr bwMode="auto">
          <a:xfrm>
            <a:off x="8348665" y="77788"/>
            <a:ext cx="708025" cy="715962"/>
            <a:chOff x="8288338" y="87313"/>
            <a:chExt cx="768350" cy="776287"/>
          </a:xfrm>
        </p:grpSpPr>
        <p:pic>
          <p:nvPicPr>
            <p:cNvPr id="316505"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506" name="Picture 105" descr="VPP-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6504" name="Picture 9"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2EE24FE-F4C6-183F-14E5-97DA9C63FC00}"/>
              </a:ext>
            </a:extLst>
          </p:cNvPr>
          <p:cNvSpPr>
            <a:spLocks noGrp="1"/>
          </p:cNvSpPr>
          <p:nvPr>
            <p:ph type="sldNum" sz="quarter" idx="12"/>
          </p:nvPr>
        </p:nvSpPr>
        <p:spPr>
          <a:xfrm>
            <a:off x="7239000" y="6498116"/>
            <a:ext cx="1905000" cy="457200"/>
          </a:xfrm>
        </p:spPr>
        <p:txBody>
          <a:bodyPr/>
          <a:lstStyle/>
          <a:p>
            <a:pPr>
              <a:defRPr/>
            </a:pPr>
            <a:fld id="{8C828E91-8EFF-4D2A-82BD-5CDD04A333EA}" type="slidenum">
              <a:rPr lang="en-US" smtClean="0"/>
              <a:pPr>
                <a:defRPr/>
              </a:pPr>
              <a:t>46</a:t>
            </a:fld>
            <a:endParaRPr lang="en-US"/>
          </a:p>
        </p:txBody>
      </p:sp>
    </p:spTree>
    <p:extLst>
      <p:ext uri="{BB962C8B-B14F-4D97-AF65-F5344CB8AC3E}">
        <p14:creationId xmlns:p14="http://schemas.microsoft.com/office/powerpoint/2010/main" val="1457995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06363"/>
            <a:ext cx="8016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0516" name="Group 6"/>
          <p:cNvGrpSpPr>
            <a:grpSpLocks noChangeAspect="1"/>
          </p:cNvGrpSpPr>
          <p:nvPr/>
        </p:nvGrpSpPr>
        <p:grpSpPr bwMode="auto">
          <a:xfrm>
            <a:off x="8301038" y="112713"/>
            <a:ext cx="747712" cy="755650"/>
            <a:chOff x="8288338" y="87313"/>
            <a:chExt cx="768350" cy="776287"/>
          </a:xfrm>
        </p:grpSpPr>
        <p:pic>
          <p:nvPicPr>
            <p:cNvPr id="320563" name="Picture 77" descr="LOGO 2 bl"/>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64" name="Picture 105" descr="VPP-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0517" name="Text Box 4"/>
          <p:cNvSpPr txBox="1">
            <a:spLocks noChangeArrowheads="1"/>
          </p:cNvSpPr>
          <p:nvPr/>
        </p:nvSpPr>
        <p:spPr bwMode="auto">
          <a:xfrm>
            <a:off x="1454945" y="275483"/>
            <a:ext cx="6291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defRPr/>
            </a:pPr>
            <a:r>
              <a:rPr lang="en-US" altLang="en-US" sz="2800" b="1">
                <a:solidFill>
                  <a:srgbClr val="0000FF"/>
                </a:solidFill>
                <a:latin typeface="Arial" panose="020B0604020202020204" pitchFamily="34" charset="0"/>
                <a:cs typeface="Arial" panose="020B0604020202020204" pitchFamily="34" charset="0"/>
              </a:rPr>
              <a:t>VPP ACTIVITIES</a:t>
            </a:r>
          </a:p>
        </p:txBody>
      </p:sp>
      <p:graphicFrame>
        <p:nvGraphicFramePr>
          <p:cNvPr id="13" name="Table 12"/>
          <p:cNvGraphicFramePr>
            <a:graphicFrameLocks noGrp="1"/>
          </p:cNvGraphicFramePr>
          <p:nvPr>
            <p:extLst>
              <p:ext uri="{D42A27DB-BD31-4B8C-83A1-F6EECF244321}">
                <p14:modId xmlns:p14="http://schemas.microsoft.com/office/powerpoint/2010/main" val="2411826137"/>
              </p:ext>
            </p:extLst>
          </p:nvPr>
        </p:nvGraphicFramePr>
        <p:xfrm>
          <a:off x="115807" y="1309895"/>
          <a:ext cx="8785226" cy="2599322"/>
        </p:xfrm>
        <a:graphic>
          <a:graphicData uri="http://schemas.openxmlformats.org/drawingml/2006/table">
            <a:tbl>
              <a:tblPr firstRow="1">
                <a:tableStyleId>{616DA210-FB5B-4158-B5E0-FEB733F419BA}</a:tableStyleId>
              </a:tblPr>
              <a:tblGrid>
                <a:gridCol w="433909">
                  <a:extLst>
                    <a:ext uri="{9D8B030D-6E8A-4147-A177-3AD203B41FA5}">
                      <a16:colId xmlns:a16="http://schemas.microsoft.com/office/drawing/2014/main" val="20000"/>
                    </a:ext>
                  </a:extLst>
                </a:gridCol>
                <a:gridCol w="8351317">
                  <a:extLst>
                    <a:ext uri="{9D8B030D-6E8A-4147-A177-3AD203B41FA5}">
                      <a16:colId xmlns:a16="http://schemas.microsoft.com/office/drawing/2014/main" val="20001"/>
                    </a:ext>
                  </a:extLst>
                </a:gridCol>
              </a:tblGrid>
              <a:tr h="424929">
                <a:tc gridSpan="2">
                  <a:txBody>
                    <a:bodyPr/>
                    <a:lstStyle/>
                    <a:p>
                      <a:pPr algn="ctr"/>
                      <a:r>
                        <a:rPr lang="en-US" sz="2000" b="1">
                          <a:solidFill>
                            <a:schemeClr val="tx1"/>
                          </a:solidFill>
                          <a:latin typeface="Arial" panose="020B0604020202020204" pitchFamily="34" charset="0"/>
                          <a:cs typeface="Arial" panose="020B0604020202020204" pitchFamily="34" charset="0"/>
                        </a:rPr>
                        <a:t>Completed for CY25</a:t>
                      </a:r>
                    </a:p>
                  </a:txBody>
                  <a:tcPr marL="91438" marR="91438" marT="45689" marB="45689">
                    <a:lnBlToTr w="12700" cap="flat" cmpd="sng" algn="ctr">
                      <a:noFill/>
                      <a:prstDash val="solid"/>
                      <a:round/>
                      <a:headEnd type="none" w="med" len="med"/>
                      <a:tailEnd type="none" w="med" len="med"/>
                    </a:lnBlToTr>
                    <a:solidFill>
                      <a:srgbClr val="92D050"/>
                    </a:solidFill>
                  </a:tcPr>
                </a:tc>
                <a:tc hMerge="1">
                  <a:txBody>
                    <a:bodyPr/>
                    <a:lstStyle/>
                    <a:p>
                      <a:endParaRPr lang="en-US" sz="1200">
                        <a:latin typeface="Arial" panose="020B0604020202020204" pitchFamily="34" charset="0"/>
                        <a:cs typeface="Arial" panose="020B0604020202020204" pitchFamily="34" charset="0"/>
                      </a:endParaRPr>
                    </a:p>
                  </a:txBody>
                  <a:tcPr marL="91438" marR="91438" marT="45689" marB="45689" anchor="ct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790046868"/>
                  </a:ext>
                </a:extLst>
              </a:tr>
              <a:tr h="355643">
                <a:tc>
                  <a:txBody>
                    <a:bodyPr/>
                    <a:lstStyle/>
                    <a:p>
                      <a:pPr algn="ctr"/>
                      <a:r>
                        <a:rPr lang="en-US" sz="1200" b="0">
                          <a:solidFill>
                            <a:schemeClr val="tx1"/>
                          </a:solidFill>
                          <a:latin typeface="Arial" panose="020B0604020202020204" pitchFamily="34" charset="0"/>
                          <a:cs typeface="Arial" panose="020B0604020202020204" pitchFamily="34" charset="0"/>
                        </a:rPr>
                        <a:t>1.</a:t>
                      </a:r>
                    </a:p>
                  </a:txBody>
                  <a:tcPr marL="91438" marR="91438" marT="45689" marB="45689">
                    <a:lnBlToTr w="12700" cap="flat" cmpd="sng" algn="ctr">
                      <a:noFill/>
                      <a:prstDash val="solid"/>
                      <a:round/>
                      <a:headEnd type="none" w="med" len="med"/>
                      <a:tailEnd type="none" w="med" len="med"/>
                    </a:lnBlToTr>
                    <a:solidFill>
                      <a:srgbClr val="92D050"/>
                    </a:solidFill>
                  </a:tcPr>
                </a:tc>
                <a:tc>
                  <a:txBody>
                    <a:bodyPr/>
                    <a:lstStyle/>
                    <a:p>
                      <a:pPr algn="l"/>
                      <a:r>
                        <a:rPr lang="en-US" sz="1200">
                          <a:latin typeface="Arial" panose="020B0604020202020204" pitchFamily="34" charset="0"/>
                          <a:cs typeface="Arial" panose="020B0604020202020204" pitchFamily="34" charset="0"/>
                        </a:rPr>
                        <a:t>OSHA VPP Self-Evaluation submitted on 4 Feb 25</a:t>
                      </a:r>
                    </a:p>
                  </a:txBody>
                  <a:tcPr marL="91438" marR="91438" marT="45689" marB="45689">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546058201"/>
                  </a:ext>
                </a:extLst>
              </a:tr>
              <a:tr h="355643">
                <a:tc>
                  <a:txBody>
                    <a:bodyPr/>
                    <a:lstStyle/>
                    <a:p>
                      <a:pPr algn="ctr"/>
                      <a:r>
                        <a:rPr lang="en-US" sz="1200" b="0">
                          <a:solidFill>
                            <a:schemeClr val="tx1"/>
                          </a:solidFill>
                          <a:latin typeface="Arial" panose="020B0604020202020204" pitchFamily="34" charset="0"/>
                          <a:cs typeface="Arial" panose="020B0604020202020204" pitchFamily="34" charset="0"/>
                        </a:rPr>
                        <a:t>2.</a:t>
                      </a:r>
                    </a:p>
                  </a:txBody>
                  <a:tcPr marL="91438" marR="91438" marT="45689" marB="45689">
                    <a:lnBlToTr w="12700" cap="flat" cmpd="sng" algn="ctr">
                      <a:noFill/>
                      <a:prstDash val="solid"/>
                      <a:round/>
                      <a:headEnd type="none" w="med" len="med"/>
                      <a:tailEnd type="none" w="med" len="med"/>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Three Risk Management personnel visited Cardinal for VPP mentorship on 8-10 April 25</a:t>
                      </a:r>
                    </a:p>
                  </a:txBody>
                  <a:tcPr marL="91438" marR="91438" marT="45689" marB="45689">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841621347"/>
                  </a:ext>
                </a:extLst>
              </a:tr>
              <a:tr h="355643">
                <a:tc>
                  <a:txBody>
                    <a:bodyPr/>
                    <a:lstStyle/>
                    <a:p>
                      <a:pPr algn="ctr"/>
                      <a:r>
                        <a:rPr lang="en-US" sz="1200" b="0">
                          <a:solidFill>
                            <a:schemeClr val="tx1"/>
                          </a:solidFill>
                          <a:latin typeface="Arial" panose="020B0604020202020204" pitchFamily="34" charset="0"/>
                          <a:cs typeface="Arial" panose="020B0604020202020204" pitchFamily="34" charset="0"/>
                        </a:rPr>
                        <a:t>3.</a:t>
                      </a:r>
                    </a:p>
                  </a:txBody>
                  <a:tcPr marL="91438" marR="91438" marT="45689" marB="45689">
                    <a:lnBlToTr w="12700" cap="flat" cmpd="sng" algn="ctr">
                      <a:noFill/>
                      <a:prstDash val="solid"/>
                      <a:round/>
                      <a:headEnd type="none" w="med" len="med"/>
                      <a:tailEnd type="none" w="med" len="med"/>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VPPPA 2025 Safety &amp; Health Excellence Conference, Stone Mountain GA, 6-8 May 25 – </a:t>
                      </a:r>
                      <a:r>
                        <a:rPr lang="en-US" sz="1200" b="1">
                          <a:solidFill>
                            <a:srgbClr val="FF0000"/>
                          </a:solidFill>
                          <a:latin typeface="Arial" panose="020B0604020202020204" pitchFamily="34" charset="0"/>
                          <a:cs typeface="Arial" panose="020B0604020202020204" pitchFamily="34" charset="0"/>
                        </a:rPr>
                        <a:t>Cancelled</a:t>
                      </a:r>
                    </a:p>
                  </a:txBody>
                  <a:tcPr marL="91438" marR="91438" marT="45689" marB="45689">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2832763682"/>
                  </a:ext>
                </a:extLst>
              </a:tr>
              <a:tr h="355643">
                <a:tc>
                  <a:txBody>
                    <a:bodyPr/>
                    <a:lstStyle/>
                    <a:p>
                      <a:pPr algn="ctr"/>
                      <a:r>
                        <a:rPr lang="en-US" sz="1200" b="0">
                          <a:solidFill>
                            <a:schemeClr val="tx1"/>
                          </a:solidFill>
                          <a:latin typeface="Arial" panose="020B0604020202020204" pitchFamily="34" charset="0"/>
                          <a:cs typeface="Arial" panose="020B0604020202020204" pitchFamily="34" charset="0"/>
                        </a:rPr>
                        <a:t>4. </a:t>
                      </a:r>
                    </a:p>
                  </a:txBody>
                  <a:tcPr marL="91438" marR="91438" marT="45689" marB="45689">
                    <a:lnBlToTr w="12700" cap="flat" cmpd="sng" algn="ctr">
                      <a:noFill/>
                      <a:prstDash val="solid"/>
                      <a:round/>
                      <a:headEnd type="none" w="med" len="med"/>
                      <a:tailEnd type="none" w="med" len="med"/>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 Two Risk Management personnel attended the VPPPA 2025 Safety Symposium, St. Louis, MO, on 11-14 August 25</a:t>
                      </a:r>
                    </a:p>
                  </a:txBody>
                  <a:tcPr marL="91438" marR="91438" marT="45689" marB="45689">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98388512"/>
                  </a:ext>
                </a:extLst>
              </a:tr>
              <a:tr h="355643">
                <a:tc gridSpan="2">
                  <a:txBody>
                    <a:bodyPr/>
                    <a:lstStyle/>
                    <a:p>
                      <a:pPr algn="ctr"/>
                      <a:r>
                        <a:rPr lang="en-US" sz="2000" b="1">
                          <a:solidFill>
                            <a:schemeClr val="tx1"/>
                          </a:solidFill>
                          <a:latin typeface="Arial" panose="020B0604020202020204" pitchFamily="34" charset="0"/>
                          <a:cs typeface="Arial" panose="020B0604020202020204" pitchFamily="34" charset="0"/>
                        </a:rPr>
                        <a:t>Scheduled for CY26</a:t>
                      </a:r>
                    </a:p>
                  </a:txBody>
                  <a:tcPr marL="91438" marR="91438" marT="45689" marB="45689">
                    <a:lnBlToTr w="12700" cap="flat" cmpd="sng" algn="ctr">
                      <a:noFill/>
                      <a:prstDash val="solid"/>
                      <a:round/>
                      <a:headEnd type="none" w="med" len="med"/>
                      <a:tailEnd type="none" w="med" len="med"/>
                    </a:lnBlToTr>
                    <a:solidFill>
                      <a:srgbClr val="00B0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marL="91438" marR="91438" marT="45689" marB="45689">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425845079"/>
                  </a:ext>
                </a:extLst>
              </a:tr>
              <a:tr h="355643">
                <a:tc>
                  <a:txBody>
                    <a:bodyPr/>
                    <a:lstStyle/>
                    <a:p>
                      <a:pPr algn="ctr"/>
                      <a:r>
                        <a:rPr lang="en-US" sz="1200" b="0">
                          <a:solidFill>
                            <a:schemeClr val="tx1"/>
                          </a:solidFill>
                          <a:latin typeface="Arial" panose="020B0604020202020204" pitchFamily="34" charset="0"/>
                          <a:cs typeface="Arial" panose="020B0604020202020204" pitchFamily="34" charset="0"/>
                        </a:rPr>
                        <a:t>1.</a:t>
                      </a:r>
                    </a:p>
                  </a:txBody>
                  <a:tcPr marL="91438" marR="91438" marT="45689" marB="45689">
                    <a:lnBlToTr w="12700" cap="flat" cmpd="sng" algn="ctr">
                      <a:noFill/>
                      <a:prstDash val="solid"/>
                      <a:round/>
                      <a:headEnd type="none" w="med" len="med"/>
                      <a:tailEnd type="none" w="med" len="med"/>
                    </a:lnBlToTr>
                    <a:solidFill>
                      <a:srgbClr val="00B0F0"/>
                    </a:solidFill>
                  </a:tcPr>
                </a:tc>
                <a:tc>
                  <a:txBody>
                    <a:bodyPr/>
                    <a:lstStyle/>
                    <a:p>
                      <a:r>
                        <a:rPr lang="en-US" sz="1200" dirty="0">
                          <a:latin typeface="Arial" panose="020B0604020202020204" pitchFamily="34" charset="0"/>
                          <a:cs typeface="Arial" panose="020B0604020202020204" pitchFamily="34" charset="0"/>
                        </a:rPr>
                        <a:t>2026 VPP Self-Evaluation for CY25 due on 1 May 26</a:t>
                      </a:r>
                    </a:p>
                  </a:txBody>
                  <a:tcPr marL="91438" marR="91438" marT="45689" marB="45689">
                    <a:lnBlToTr w="12700" cap="flat" cmpd="sng" algn="ctr">
                      <a:noFill/>
                      <a:prstDash val="solid"/>
                      <a:round/>
                      <a:headEnd type="none" w="med" len="med"/>
                      <a:tailEnd type="none" w="med" len="med"/>
                    </a:lnBlToTr>
                    <a:noFill/>
                  </a:tcPr>
                </a:tc>
                <a:extLst>
                  <a:ext uri="{0D108BD9-81ED-4DB2-BD59-A6C34878D82A}">
                    <a16:rowId xmlns:a16="http://schemas.microsoft.com/office/drawing/2014/main" val="516217132"/>
                  </a:ext>
                </a:extLst>
              </a:tr>
            </a:tbl>
          </a:graphicData>
        </a:graphic>
      </p:graphicFrame>
      <p:sp>
        <p:nvSpPr>
          <p:cNvPr id="4" name="Slide Number Placeholder 3">
            <a:extLst>
              <a:ext uri="{FF2B5EF4-FFF2-40B4-BE49-F238E27FC236}">
                <a16:creationId xmlns:a16="http://schemas.microsoft.com/office/drawing/2014/main" id="{81EDA756-B9FC-DE2C-4075-C49382E1A5B8}"/>
              </a:ext>
            </a:extLst>
          </p:cNvPr>
          <p:cNvSpPr>
            <a:spLocks noGrp="1"/>
          </p:cNvSpPr>
          <p:nvPr>
            <p:ph type="sldNum" sz="quarter" idx="12"/>
          </p:nvPr>
        </p:nvSpPr>
        <p:spPr>
          <a:xfrm>
            <a:off x="7239000" y="6448513"/>
            <a:ext cx="1905000" cy="457200"/>
          </a:xfrm>
        </p:spPr>
        <p:txBody>
          <a:bodyPr/>
          <a:lstStyle/>
          <a:p>
            <a:pPr>
              <a:defRPr/>
            </a:pPr>
            <a:fld id="{8C828E91-8EFF-4D2A-82BD-5CDD04A333EA}" type="slidenum">
              <a:rPr lang="en-US" smtClean="0"/>
              <a:pPr>
                <a:defRPr/>
              </a:pPr>
              <a:t>47</a:t>
            </a:fld>
            <a:endParaRPr lang="en-US"/>
          </a:p>
        </p:txBody>
      </p:sp>
    </p:spTree>
    <p:extLst>
      <p:ext uri="{BB962C8B-B14F-4D97-AF65-F5344CB8AC3E}">
        <p14:creationId xmlns:p14="http://schemas.microsoft.com/office/powerpoint/2010/main" val="20972036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p:cNvGrpSpPr>
            <a:grpSpLocks noChangeAspect="1"/>
          </p:cNvGrpSpPr>
          <p:nvPr/>
        </p:nvGrpSpPr>
        <p:grpSpPr bwMode="auto">
          <a:xfrm>
            <a:off x="8313751" y="58950"/>
            <a:ext cx="742951" cy="750887"/>
            <a:chOff x="8288338" y="87313"/>
            <a:chExt cx="768350" cy="776287"/>
          </a:xfrm>
        </p:grpSpPr>
        <p:pic>
          <p:nvPicPr>
            <p:cNvPr id="8" name="Picture 77" descr="LOGO 2 bl"/>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288338" y="87313"/>
              <a:ext cx="768350" cy="776287"/>
            </a:xfrm>
            <a:prstGeom prst="rect">
              <a:avLst/>
            </a:prstGeom>
            <a:noFill/>
            <a:ln w="9525">
              <a:noFill/>
              <a:miter lim="800000"/>
              <a:headEnd/>
              <a:tailEnd/>
            </a:ln>
          </p:spPr>
        </p:pic>
        <p:pic>
          <p:nvPicPr>
            <p:cNvPr id="9" name="Picture 105" descr="VPP-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429625" y="295275"/>
              <a:ext cx="519586" cy="336550"/>
            </a:xfrm>
            <a:prstGeom prst="rect">
              <a:avLst/>
            </a:prstGeom>
            <a:noFill/>
            <a:ln w="9525">
              <a:noFill/>
              <a:miter lim="800000"/>
              <a:headEnd/>
              <a:tailEnd/>
            </a:ln>
          </p:spPr>
        </p:pic>
      </p:grpSp>
      <p:pic>
        <p:nvPicPr>
          <p:cNvPr id="10" name="Picture 9" descr="baselogo"/>
          <p:cNvPicPr>
            <a:picLocks noChangeAspect="1" noChangeArrowheads="1"/>
          </p:cNvPicPr>
          <p:nvPr/>
        </p:nvPicPr>
        <p:blipFill>
          <a:blip r:embed="rId5" cstate="print"/>
          <a:srcRect/>
          <a:stretch>
            <a:fillRect/>
          </a:stretch>
        </p:blipFill>
        <p:spPr bwMode="auto">
          <a:xfrm>
            <a:off x="61914" y="14"/>
            <a:ext cx="785812" cy="793751"/>
          </a:xfrm>
          <a:prstGeom prst="rect">
            <a:avLst/>
          </a:prstGeom>
          <a:noFill/>
          <a:ln w="9525">
            <a:noFill/>
            <a:miter lim="800000"/>
            <a:headEnd/>
            <a:tailEnd/>
          </a:ln>
        </p:spPr>
      </p:pic>
      <p:graphicFrame>
        <p:nvGraphicFramePr>
          <p:cNvPr id="13" name="Table 12"/>
          <p:cNvGraphicFramePr>
            <a:graphicFrameLocks noGrp="1"/>
          </p:cNvGraphicFramePr>
          <p:nvPr/>
        </p:nvGraphicFramePr>
        <p:xfrm>
          <a:off x="2409144" y="1596949"/>
          <a:ext cx="1947219" cy="2884672"/>
        </p:xfrm>
        <a:graphic>
          <a:graphicData uri="http://schemas.openxmlformats.org/drawingml/2006/table">
            <a:tbl>
              <a:tblPr firstRow="1" bandRow="1">
                <a:tableStyleId>{5C22544A-7EE6-4342-B048-85BDC9FD1C3A}</a:tableStyleId>
              </a:tblPr>
              <a:tblGrid>
                <a:gridCol w="924628">
                  <a:extLst>
                    <a:ext uri="{9D8B030D-6E8A-4147-A177-3AD203B41FA5}">
                      <a16:colId xmlns:a16="http://schemas.microsoft.com/office/drawing/2014/main" val="20000"/>
                    </a:ext>
                  </a:extLst>
                </a:gridCol>
                <a:gridCol w="1022591">
                  <a:extLst>
                    <a:ext uri="{9D8B030D-6E8A-4147-A177-3AD203B41FA5}">
                      <a16:colId xmlns:a16="http://schemas.microsoft.com/office/drawing/2014/main" val="20001"/>
                    </a:ext>
                  </a:extLst>
                </a:gridCol>
              </a:tblGrid>
              <a:tr h="219201">
                <a:tc gridSpan="2">
                  <a:txBody>
                    <a:bodyPr/>
                    <a:lstStyle/>
                    <a:p>
                      <a:r>
                        <a:rPr lang="en-US" sz="800">
                          <a:solidFill>
                            <a:schemeClr val="tx1"/>
                          </a:solidFill>
                          <a:latin typeface="Arial" panose="020B0604020202020204" pitchFamily="34" charset="0"/>
                          <a:cs typeface="Arial" panose="020B0604020202020204" pitchFamily="34" charset="0"/>
                        </a:rPr>
                        <a:t>Table 2:  Near</a:t>
                      </a:r>
                      <a:r>
                        <a:rPr lang="en-US" sz="800" baseline="0">
                          <a:solidFill>
                            <a:schemeClr val="tx1"/>
                          </a:solidFill>
                          <a:latin typeface="Arial" panose="020B0604020202020204" pitchFamily="34" charset="0"/>
                          <a:cs typeface="Arial" panose="020B0604020202020204" pitchFamily="34" charset="0"/>
                        </a:rPr>
                        <a:t> Miss Report</a:t>
                      </a:r>
                      <a:endParaRPr lang="en-US" sz="800">
                        <a:solidFill>
                          <a:schemeClr val="tx1"/>
                        </a:solidFill>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219201">
                <a:tc>
                  <a:txBody>
                    <a:bodyPr/>
                    <a:lstStyle/>
                    <a:p>
                      <a:pPr algn="ctr"/>
                      <a:r>
                        <a:rPr lang="en-US" sz="800">
                          <a:latin typeface="Arial" panose="020B0604020202020204" pitchFamily="34" charset="0"/>
                          <a:cs typeface="Arial" panose="020B0604020202020204" pitchFamily="34" charset="0"/>
                        </a:rPr>
                        <a:t>Ranking Order</a:t>
                      </a:r>
                    </a:p>
                  </a:txBody>
                  <a:tcPr/>
                </a:tc>
                <a:tc>
                  <a:txBody>
                    <a:bodyPr/>
                    <a:lstStyle/>
                    <a:p>
                      <a:pPr algn="ctr"/>
                      <a:r>
                        <a:rPr lang="en-US" sz="8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1"/>
                  </a:ext>
                </a:extLst>
              </a:tr>
              <a:tr h="234859">
                <a:tc>
                  <a:txBody>
                    <a:bodyPr/>
                    <a:lstStyle/>
                    <a:p>
                      <a:pPr algn="ctr"/>
                      <a:r>
                        <a:rPr lang="en-US" sz="900">
                          <a:latin typeface="Arial" panose="020B0604020202020204" pitchFamily="34" charset="0"/>
                          <a:cs typeface="Arial" panose="020B0604020202020204" pitchFamily="34" charset="0"/>
                        </a:rPr>
                        <a:t>1</a:t>
                      </a:r>
                      <a:r>
                        <a:rPr lang="en-US" sz="900" baseline="30000">
                          <a:latin typeface="Arial" panose="020B0604020202020204" pitchFamily="34" charset="0"/>
                          <a:cs typeface="Arial" panose="020B0604020202020204" pitchFamily="34" charset="0"/>
                        </a:rPr>
                        <a:t>st</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10 Points</a:t>
                      </a:r>
                    </a:p>
                  </a:txBody>
                  <a:tcPr/>
                </a:tc>
                <a:extLst>
                  <a:ext uri="{0D108BD9-81ED-4DB2-BD59-A6C34878D82A}">
                    <a16:rowId xmlns:a16="http://schemas.microsoft.com/office/drawing/2014/main" val="10002"/>
                  </a:ext>
                </a:extLst>
              </a:tr>
              <a:tr h="234859">
                <a:tc>
                  <a:txBody>
                    <a:bodyPr/>
                    <a:lstStyle/>
                    <a:p>
                      <a:pPr algn="ctr"/>
                      <a:r>
                        <a:rPr lang="en-US" sz="900">
                          <a:latin typeface="Arial" panose="020B0604020202020204" pitchFamily="34" charset="0"/>
                          <a:cs typeface="Arial" panose="020B0604020202020204" pitchFamily="34" charset="0"/>
                        </a:rPr>
                        <a:t>2</a:t>
                      </a:r>
                      <a:r>
                        <a:rPr lang="en-US" sz="900" baseline="30000">
                          <a:latin typeface="Arial" panose="020B0604020202020204" pitchFamily="34" charset="0"/>
                          <a:cs typeface="Arial" panose="020B0604020202020204" pitchFamily="34" charset="0"/>
                        </a:rPr>
                        <a:t>nd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9 Points</a:t>
                      </a:r>
                    </a:p>
                  </a:txBody>
                  <a:tcPr/>
                </a:tc>
                <a:extLst>
                  <a:ext uri="{0D108BD9-81ED-4DB2-BD59-A6C34878D82A}">
                    <a16:rowId xmlns:a16="http://schemas.microsoft.com/office/drawing/2014/main" val="10003"/>
                  </a:ext>
                </a:extLst>
              </a:tr>
              <a:tr h="234859">
                <a:tc>
                  <a:txBody>
                    <a:bodyPr/>
                    <a:lstStyle/>
                    <a:p>
                      <a:pPr algn="ctr"/>
                      <a:r>
                        <a:rPr lang="en-US" sz="900">
                          <a:latin typeface="Arial" panose="020B0604020202020204" pitchFamily="34" charset="0"/>
                          <a:cs typeface="Arial" panose="020B0604020202020204" pitchFamily="34" charset="0"/>
                        </a:rPr>
                        <a:t>3</a:t>
                      </a:r>
                      <a:r>
                        <a:rPr lang="en-US" sz="900" baseline="30000">
                          <a:latin typeface="Arial" panose="020B0604020202020204" pitchFamily="34" charset="0"/>
                          <a:cs typeface="Arial" panose="020B0604020202020204" pitchFamily="34" charset="0"/>
                        </a:rPr>
                        <a:t>rd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8 Points</a:t>
                      </a:r>
                    </a:p>
                  </a:txBody>
                  <a:tcPr/>
                </a:tc>
                <a:extLst>
                  <a:ext uri="{0D108BD9-81ED-4DB2-BD59-A6C34878D82A}">
                    <a16:rowId xmlns:a16="http://schemas.microsoft.com/office/drawing/2014/main" val="10004"/>
                  </a:ext>
                </a:extLst>
              </a:tr>
              <a:tr h="234859">
                <a:tc>
                  <a:txBody>
                    <a:bodyPr/>
                    <a:lstStyle/>
                    <a:p>
                      <a:pPr algn="ctr"/>
                      <a:r>
                        <a:rPr lang="en-US" sz="900">
                          <a:latin typeface="Arial" panose="020B0604020202020204" pitchFamily="34" charset="0"/>
                          <a:cs typeface="Arial" panose="020B0604020202020204" pitchFamily="34" charset="0"/>
                        </a:rPr>
                        <a:t>4</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7 Points</a:t>
                      </a:r>
                    </a:p>
                  </a:txBody>
                  <a:tcPr/>
                </a:tc>
                <a:extLst>
                  <a:ext uri="{0D108BD9-81ED-4DB2-BD59-A6C34878D82A}">
                    <a16:rowId xmlns:a16="http://schemas.microsoft.com/office/drawing/2014/main" val="10005"/>
                  </a:ext>
                </a:extLst>
              </a:tr>
              <a:tr h="234859">
                <a:tc>
                  <a:txBody>
                    <a:bodyPr/>
                    <a:lstStyle/>
                    <a:p>
                      <a:pPr algn="ctr"/>
                      <a:r>
                        <a:rPr lang="en-US" sz="900">
                          <a:latin typeface="Arial" panose="020B0604020202020204" pitchFamily="34" charset="0"/>
                          <a:cs typeface="Arial" panose="020B0604020202020204" pitchFamily="34" charset="0"/>
                        </a:rPr>
                        <a:t>5</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6 Points</a:t>
                      </a:r>
                    </a:p>
                  </a:txBody>
                  <a:tcPr/>
                </a:tc>
                <a:extLst>
                  <a:ext uri="{0D108BD9-81ED-4DB2-BD59-A6C34878D82A}">
                    <a16:rowId xmlns:a16="http://schemas.microsoft.com/office/drawing/2014/main" val="10006"/>
                  </a:ext>
                </a:extLst>
              </a:tr>
              <a:tr h="234859">
                <a:tc>
                  <a:txBody>
                    <a:bodyPr/>
                    <a:lstStyle/>
                    <a:p>
                      <a:pPr algn="ctr"/>
                      <a:r>
                        <a:rPr lang="en-US" sz="900">
                          <a:latin typeface="Arial" panose="020B0604020202020204" pitchFamily="34" charset="0"/>
                          <a:cs typeface="Arial" panose="020B0604020202020204" pitchFamily="34" charset="0"/>
                        </a:rPr>
                        <a:t>6</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5 Points</a:t>
                      </a:r>
                    </a:p>
                  </a:txBody>
                  <a:tcPr/>
                </a:tc>
                <a:extLst>
                  <a:ext uri="{0D108BD9-81ED-4DB2-BD59-A6C34878D82A}">
                    <a16:rowId xmlns:a16="http://schemas.microsoft.com/office/drawing/2014/main" val="10007"/>
                  </a:ext>
                </a:extLst>
              </a:tr>
              <a:tr h="234859">
                <a:tc>
                  <a:txBody>
                    <a:bodyPr/>
                    <a:lstStyle/>
                    <a:p>
                      <a:pPr algn="ctr"/>
                      <a:r>
                        <a:rPr lang="en-US" sz="900">
                          <a:latin typeface="Arial" panose="020B0604020202020204" pitchFamily="34" charset="0"/>
                          <a:cs typeface="Arial" panose="020B0604020202020204" pitchFamily="34" charset="0"/>
                        </a:rPr>
                        <a:t>7</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4 Points</a:t>
                      </a:r>
                    </a:p>
                  </a:txBody>
                  <a:tcPr/>
                </a:tc>
                <a:extLst>
                  <a:ext uri="{0D108BD9-81ED-4DB2-BD59-A6C34878D82A}">
                    <a16:rowId xmlns:a16="http://schemas.microsoft.com/office/drawing/2014/main" val="10008"/>
                  </a:ext>
                </a:extLst>
              </a:tr>
              <a:tr h="234859">
                <a:tc>
                  <a:txBody>
                    <a:bodyPr/>
                    <a:lstStyle/>
                    <a:p>
                      <a:pPr algn="ctr"/>
                      <a:r>
                        <a:rPr lang="en-US" sz="900">
                          <a:latin typeface="Arial" panose="020B0604020202020204" pitchFamily="34" charset="0"/>
                          <a:cs typeface="Arial" panose="020B0604020202020204" pitchFamily="34" charset="0"/>
                        </a:rPr>
                        <a:t>8</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3 Points</a:t>
                      </a:r>
                    </a:p>
                  </a:txBody>
                  <a:tcPr/>
                </a:tc>
                <a:extLst>
                  <a:ext uri="{0D108BD9-81ED-4DB2-BD59-A6C34878D82A}">
                    <a16:rowId xmlns:a16="http://schemas.microsoft.com/office/drawing/2014/main" val="10009"/>
                  </a:ext>
                </a:extLst>
              </a:tr>
              <a:tr h="5673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No Near Miss Report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0 Points</a:t>
                      </a:r>
                    </a:p>
                    <a:p>
                      <a:pPr algn="ctr"/>
                      <a:endParaRPr lang="en-US"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bl>
          </a:graphicData>
        </a:graphic>
      </p:graphicFrame>
      <p:graphicFrame>
        <p:nvGraphicFramePr>
          <p:cNvPr id="14" name="Table 13"/>
          <p:cNvGraphicFramePr>
            <a:graphicFrameLocks noGrp="1"/>
          </p:cNvGraphicFramePr>
          <p:nvPr/>
        </p:nvGraphicFramePr>
        <p:xfrm>
          <a:off x="4702594" y="1596956"/>
          <a:ext cx="2198281" cy="2868067"/>
        </p:xfrm>
        <a:graphic>
          <a:graphicData uri="http://schemas.openxmlformats.org/drawingml/2006/table">
            <a:tbl>
              <a:tblPr firstRow="1" bandRow="1">
                <a:tableStyleId>{5C22544A-7EE6-4342-B048-85BDC9FD1C3A}</a:tableStyleId>
              </a:tblPr>
              <a:tblGrid>
                <a:gridCol w="1199026">
                  <a:extLst>
                    <a:ext uri="{9D8B030D-6E8A-4147-A177-3AD203B41FA5}">
                      <a16:colId xmlns:a16="http://schemas.microsoft.com/office/drawing/2014/main" val="20000"/>
                    </a:ext>
                  </a:extLst>
                </a:gridCol>
                <a:gridCol w="999255">
                  <a:extLst>
                    <a:ext uri="{9D8B030D-6E8A-4147-A177-3AD203B41FA5}">
                      <a16:colId xmlns:a16="http://schemas.microsoft.com/office/drawing/2014/main" val="20001"/>
                    </a:ext>
                  </a:extLst>
                </a:gridCol>
              </a:tblGrid>
              <a:tr h="211030">
                <a:tc gridSpan="2">
                  <a:txBody>
                    <a:bodyPr/>
                    <a:lstStyle/>
                    <a:p>
                      <a:r>
                        <a:rPr lang="en-US" sz="800">
                          <a:solidFill>
                            <a:schemeClr val="tx1"/>
                          </a:solidFill>
                          <a:latin typeface="Arial" panose="020B0604020202020204" pitchFamily="34" charset="0"/>
                          <a:cs typeface="Arial" panose="020B0604020202020204" pitchFamily="34" charset="0"/>
                        </a:rPr>
                        <a:t>Table 3:</a:t>
                      </a:r>
                      <a:r>
                        <a:rPr lang="en-US" sz="800" baseline="0">
                          <a:solidFill>
                            <a:schemeClr val="tx1"/>
                          </a:solidFill>
                          <a:latin typeface="Arial" panose="020B0604020202020204" pitchFamily="34" charset="0"/>
                          <a:cs typeface="Arial" panose="020B0604020202020204" pitchFamily="34" charset="0"/>
                        </a:rPr>
                        <a:t>  Hazard </a:t>
                      </a:r>
                      <a:r>
                        <a:rPr lang="en-US" sz="800">
                          <a:solidFill>
                            <a:schemeClr val="tx1"/>
                          </a:solidFill>
                          <a:latin typeface="Arial" panose="020B0604020202020204" pitchFamily="34" charset="0"/>
                          <a:cs typeface="Arial" panose="020B0604020202020204" pitchFamily="34" charset="0"/>
                        </a:rPr>
                        <a:t>Abatement </a:t>
                      </a:r>
                    </a:p>
                  </a:txBody>
                  <a:tcPr>
                    <a:solidFill>
                      <a:srgbClr val="FF7C80"/>
                    </a:solidFill>
                  </a:tcPr>
                </a:tc>
                <a:tc hMerge="1">
                  <a:txBody>
                    <a:bodyPr/>
                    <a:lstStyle/>
                    <a:p>
                      <a:endParaRPr lang="en-US"/>
                    </a:p>
                  </a:txBody>
                  <a:tcPr/>
                </a:tc>
                <a:extLst>
                  <a:ext uri="{0D108BD9-81ED-4DB2-BD59-A6C34878D82A}">
                    <a16:rowId xmlns:a16="http://schemas.microsoft.com/office/drawing/2014/main" val="10000"/>
                  </a:ext>
                </a:extLst>
              </a:tr>
              <a:tr h="216764">
                <a:tc>
                  <a:txBody>
                    <a:bodyPr/>
                    <a:lstStyle/>
                    <a:p>
                      <a:pPr algn="ctr"/>
                      <a:r>
                        <a:rPr lang="en-US" sz="800">
                          <a:latin typeface="Arial" panose="020B0604020202020204" pitchFamily="34" charset="0"/>
                          <a:cs typeface="Arial" panose="020B0604020202020204" pitchFamily="34" charset="0"/>
                        </a:rPr>
                        <a:t>Ranking Order</a:t>
                      </a:r>
                    </a:p>
                  </a:txBody>
                  <a:tcPr/>
                </a:tc>
                <a:tc>
                  <a:txBody>
                    <a:bodyPr/>
                    <a:lstStyle/>
                    <a:p>
                      <a:pPr algn="ctr"/>
                      <a:r>
                        <a:rPr lang="en-US" sz="8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1"/>
                  </a:ext>
                </a:extLst>
              </a:tr>
              <a:tr h="235612">
                <a:tc>
                  <a:txBody>
                    <a:bodyPr/>
                    <a:lstStyle/>
                    <a:p>
                      <a:pPr algn="ctr"/>
                      <a:r>
                        <a:rPr lang="en-US" sz="900">
                          <a:latin typeface="Arial" panose="020B0604020202020204" pitchFamily="34" charset="0"/>
                          <a:cs typeface="Arial" panose="020B0604020202020204" pitchFamily="34" charset="0"/>
                        </a:rPr>
                        <a:t>1</a:t>
                      </a:r>
                      <a:r>
                        <a:rPr lang="en-US" sz="900" baseline="30000">
                          <a:latin typeface="Arial" panose="020B0604020202020204" pitchFamily="34" charset="0"/>
                          <a:cs typeface="Arial" panose="020B0604020202020204" pitchFamily="34" charset="0"/>
                        </a:rPr>
                        <a:t>st</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25 Points</a:t>
                      </a:r>
                    </a:p>
                  </a:txBody>
                  <a:tcPr/>
                </a:tc>
                <a:extLst>
                  <a:ext uri="{0D108BD9-81ED-4DB2-BD59-A6C34878D82A}">
                    <a16:rowId xmlns:a16="http://schemas.microsoft.com/office/drawing/2014/main" val="10002"/>
                  </a:ext>
                </a:extLst>
              </a:tr>
              <a:tr h="236525">
                <a:tc>
                  <a:txBody>
                    <a:bodyPr/>
                    <a:lstStyle/>
                    <a:p>
                      <a:pPr algn="ctr"/>
                      <a:r>
                        <a:rPr lang="en-US" sz="900">
                          <a:latin typeface="Arial" panose="020B0604020202020204" pitchFamily="34" charset="0"/>
                          <a:cs typeface="Arial" panose="020B0604020202020204" pitchFamily="34" charset="0"/>
                        </a:rPr>
                        <a:t>2</a:t>
                      </a:r>
                      <a:r>
                        <a:rPr lang="en-US" sz="900" baseline="30000">
                          <a:latin typeface="Arial" panose="020B0604020202020204" pitchFamily="34" charset="0"/>
                          <a:cs typeface="Arial" panose="020B0604020202020204" pitchFamily="34" charset="0"/>
                        </a:rPr>
                        <a:t>nd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23 Points</a:t>
                      </a:r>
                    </a:p>
                  </a:txBody>
                  <a:tcPr/>
                </a:tc>
                <a:extLst>
                  <a:ext uri="{0D108BD9-81ED-4DB2-BD59-A6C34878D82A}">
                    <a16:rowId xmlns:a16="http://schemas.microsoft.com/office/drawing/2014/main" val="10003"/>
                  </a:ext>
                </a:extLst>
              </a:tr>
              <a:tr h="236525">
                <a:tc>
                  <a:txBody>
                    <a:bodyPr/>
                    <a:lstStyle/>
                    <a:p>
                      <a:pPr algn="ctr"/>
                      <a:r>
                        <a:rPr lang="en-US" sz="900">
                          <a:latin typeface="Arial" panose="020B0604020202020204" pitchFamily="34" charset="0"/>
                          <a:cs typeface="Arial" panose="020B0604020202020204" pitchFamily="34" charset="0"/>
                        </a:rPr>
                        <a:t>3</a:t>
                      </a:r>
                      <a:r>
                        <a:rPr lang="en-US" sz="900" baseline="30000">
                          <a:latin typeface="Arial" panose="020B0604020202020204" pitchFamily="34" charset="0"/>
                          <a:cs typeface="Arial" panose="020B0604020202020204" pitchFamily="34" charset="0"/>
                        </a:rPr>
                        <a:t>rd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21 Points</a:t>
                      </a:r>
                    </a:p>
                  </a:txBody>
                  <a:tcPr/>
                </a:tc>
                <a:extLst>
                  <a:ext uri="{0D108BD9-81ED-4DB2-BD59-A6C34878D82A}">
                    <a16:rowId xmlns:a16="http://schemas.microsoft.com/office/drawing/2014/main" val="10004"/>
                  </a:ext>
                </a:extLst>
              </a:tr>
              <a:tr h="228369">
                <a:tc>
                  <a:txBody>
                    <a:bodyPr/>
                    <a:lstStyle/>
                    <a:p>
                      <a:pPr algn="ctr"/>
                      <a:r>
                        <a:rPr lang="en-US" sz="900">
                          <a:latin typeface="Arial" panose="020B0604020202020204" pitchFamily="34" charset="0"/>
                          <a:cs typeface="Arial" panose="020B0604020202020204" pitchFamily="34" charset="0"/>
                        </a:rPr>
                        <a:t>4</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19 Points</a:t>
                      </a:r>
                    </a:p>
                  </a:txBody>
                  <a:tcPr/>
                </a:tc>
                <a:extLst>
                  <a:ext uri="{0D108BD9-81ED-4DB2-BD59-A6C34878D82A}">
                    <a16:rowId xmlns:a16="http://schemas.microsoft.com/office/drawing/2014/main" val="10005"/>
                  </a:ext>
                </a:extLst>
              </a:tr>
              <a:tr h="244680">
                <a:tc>
                  <a:txBody>
                    <a:bodyPr/>
                    <a:lstStyle/>
                    <a:p>
                      <a:pPr algn="ctr"/>
                      <a:r>
                        <a:rPr lang="en-US" sz="900">
                          <a:latin typeface="Arial" panose="020B0604020202020204" pitchFamily="34" charset="0"/>
                          <a:cs typeface="Arial" panose="020B0604020202020204" pitchFamily="34" charset="0"/>
                        </a:rPr>
                        <a:t>5</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17 Points</a:t>
                      </a:r>
                    </a:p>
                  </a:txBody>
                  <a:tcPr/>
                </a:tc>
                <a:extLst>
                  <a:ext uri="{0D108BD9-81ED-4DB2-BD59-A6C34878D82A}">
                    <a16:rowId xmlns:a16="http://schemas.microsoft.com/office/drawing/2014/main" val="10006"/>
                  </a:ext>
                </a:extLst>
              </a:tr>
              <a:tr h="244680">
                <a:tc>
                  <a:txBody>
                    <a:bodyPr/>
                    <a:lstStyle/>
                    <a:p>
                      <a:pPr algn="ctr"/>
                      <a:r>
                        <a:rPr lang="en-US" sz="900">
                          <a:latin typeface="Arial" panose="020B0604020202020204" pitchFamily="34" charset="0"/>
                          <a:cs typeface="Arial" panose="020B0604020202020204" pitchFamily="34" charset="0"/>
                        </a:rPr>
                        <a:t>6</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15 Points</a:t>
                      </a:r>
                    </a:p>
                  </a:txBody>
                  <a:tcPr/>
                </a:tc>
                <a:extLst>
                  <a:ext uri="{0D108BD9-81ED-4DB2-BD59-A6C34878D82A}">
                    <a16:rowId xmlns:a16="http://schemas.microsoft.com/office/drawing/2014/main" val="10007"/>
                  </a:ext>
                </a:extLst>
              </a:tr>
              <a:tr h="250211">
                <a:tc>
                  <a:txBody>
                    <a:bodyPr/>
                    <a:lstStyle/>
                    <a:p>
                      <a:pPr algn="ctr"/>
                      <a:r>
                        <a:rPr lang="en-US" sz="900">
                          <a:latin typeface="Arial" panose="020B0604020202020204" pitchFamily="34" charset="0"/>
                          <a:cs typeface="Arial" panose="020B0604020202020204" pitchFamily="34" charset="0"/>
                        </a:rPr>
                        <a:t>7</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13 Points</a:t>
                      </a:r>
                    </a:p>
                  </a:txBody>
                  <a:tcPr/>
                </a:tc>
                <a:extLst>
                  <a:ext uri="{0D108BD9-81ED-4DB2-BD59-A6C34878D82A}">
                    <a16:rowId xmlns:a16="http://schemas.microsoft.com/office/drawing/2014/main" val="10008"/>
                  </a:ext>
                </a:extLst>
              </a:tr>
              <a:tr h="258190">
                <a:tc>
                  <a:txBody>
                    <a:bodyPr/>
                    <a:lstStyle/>
                    <a:p>
                      <a:pPr algn="ctr"/>
                      <a:r>
                        <a:rPr lang="en-US" sz="900">
                          <a:latin typeface="Arial" panose="020B0604020202020204" pitchFamily="34" charset="0"/>
                          <a:cs typeface="Arial" panose="020B0604020202020204" pitchFamily="34" charset="0"/>
                        </a:rPr>
                        <a:t>8</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11 Points</a:t>
                      </a:r>
                    </a:p>
                  </a:txBody>
                  <a:tcPr/>
                </a:tc>
                <a:extLst>
                  <a:ext uri="{0D108BD9-81ED-4DB2-BD59-A6C34878D82A}">
                    <a16:rowId xmlns:a16="http://schemas.microsoft.com/office/drawing/2014/main" val="10009"/>
                  </a:ext>
                </a:extLst>
              </a:tr>
              <a:tr h="4974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100% Hazard Abatement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30 Points</a:t>
                      </a:r>
                    </a:p>
                  </a:txBody>
                  <a:tcPr/>
                </a:tc>
                <a:extLst>
                  <a:ext uri="{0D108BD9-81ED-4DB2-BD59-A6C34878D82A}">
                    <a16:rowId xmlns:a16="http://schemas.microsoft.com/office/drawing/2014/main" val="10010"/>
                  </a:ext>
                </a:extLst>
              </a:tr>
            </a:tbl>
          </a:graphicData>
        </a:graphic>
      </p:graphicFrame>
      <p:graphicFrame>
        <p:nvGraphicFramePr>
          <p:cNvPr id="15" name="Table 14"/>
          <p:cNvGraphicFramePr>
            <a:graphicFrameLocks noGrp="1"/>
          </p:cNvGraphicFramePr>
          <p:nvPr/>
        </p:nvGraphicFramePr>
        <p:xfrm>
          <a:off x="106255" y="1724681"/>
          <a:ext cx="1956646" cy="2767628"/>
        </p:xfrm>
        <a:graphic>
          <a:graphicData uri="http://schemas.openxmlformats.org/drawingml/2006/table">
            <a:tbl>
              <a:tblPr firstRow="1" bandRow="1">
                <a:tableStyleId>{5C22544A-7EE6-4342-B048-85BDC9FD1C3A}</a:tableStyleId>
              </a:tblPr>
              <a:tblGrid>
                <a:gridCol w="903739">
                  <a:extLst>
                    <a:ext uri="{9D8B030D-6E8A-4147-A177-3AD203B41FA5}">
                      <a16:colId xmlns:a16="http://schemas.microsoft.com/office/drawing/2014/main" val="20000"/>
                    </a:ext>
                  </a:extLst>
                </a:gridCol>
                <a:gridCol w="1052907">
                  <a:extLst>
                    <a:ext uri="{9D8B030D-6E8A-4147-A177-3AD203B41FA5}">
                      <a16:colId xmlns:a16="http://schemas.microsoft.com/office/drawing/2014/main" val="20001"/>
                    </a:ext>
                  </a:extLst>
                </a:gridCol>
              </a:tblGrid>
              <a:tr h="213360">
                <a:tc gridSpan="2">
                  <a:txBody>
                    <a:bodyPr/>
                    <a:lstStyle/>
                    <a:p>
                      <a:r>
                        <a:rPr lang="en-US" sz="800">
                          <a:solidFill>
                            <a:schemeClr val="tx1"/>
                          </a:solidFill>
                          <a:latin typeface="Arial" panose="020B0604020202020204" pitchFamily="34" charset="0"/>
                          <a:cs typeface="Arial" panose="020B0604020202020204" pitchFamily="34" charset="0"/>
                        </a:rPr>
                        <a:t>Table 1:  VPPSC Participation</a:t>
                      </a:r>
                    </a:p>
                  </a:txBody>
                  <a:tcPr>
                    <a:solidFill>
                      <a:srgbClr val="FFFF00"/>
                    </a:solidFill>
                  </a:tcPr>
                </a:tc>
                <a:tc hMerge="1">
                  <a:txBody>
                    <a:bodyPr/>
                    <a:lstStyle/>
                    <a:p>
                      <a:endParaRPr lang="en-US"/>
                    </a:p>
                  </a:txBody>
                  <a:tcPr/>
                </a:tc>
                <a:extLst>
                  <a:ext uri="{0D108BD9-81ED-4DB2-BD59-A6C34878D82A}">
                    <a16:rowId xmlns:a16="http://schemas.microsoft.com/office/drawing/2014/main" val="10000"/>
                  </a:ext>
                </a:extLst>
              </a:tr>
              <a:tr h="213360">
                <a:tc>
                  <a:txBody>
                    <a:bodyPr/>
                    <a:lstStyle/>
                    <a:p>
                      <a:pPr algn="ctr"/>
                      <a:r>
                        <a:rPr lang="en-US" sz="800">
                          <a:latin typeface="Arial" panose="020B0604020202020204" pitchFamily="34" charset="0"/>
                          <a:cs typeface="Arial" panose="020B0604020202020204" pitchFamily="34" charset="0"/>
                        </a:rPr>
                        <a:t>Ranking Order</a:t>
                      </a:r>
                    </a:p>
                  </a:txBody>
                  <a:tcPr/>
                </a:tc>
                <a:tc>
                  <a:txBody>
                    <a:bodyPr/>
                    <a:lstStyle/>
                    <a:p>
                      <a:pPr algn="ctr"/>
                      <a:r>
                        <a:rPr lang="en-US" sz="8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1"/>
                  </a:ext>
                </a:extLst>
              </a:tr>
              <a:tr h="796588">
                <a:tc gridSpan="2">
                  <a:txBody>
                    <a:bodyPr/>
                    <a:lstStyle/>
                    <a:p>
                      <a:pPr algn="ctr"/>
                      <a:r>
                        <a:rPr lang="en-US" sz="900">
                          <a:latin typeface="Arial" panose="020B0604020202020204" pitchFamily="34" charset="0"/>
                          <a:cs typeface="Arial" panose="020B0604020202020204" pitchFamily="34" charset="0"/>
                        </a:rPr>
                        <a:t>If member(s)</a:t>
                      </a:r>
                      <a:r>
                        <a:rPr lang="en-US" sz="900" baseline="0">
                          <a:latin typeface="Arial" panose="020B0604020202020204" pitchFamily="34" charset="0"/>
                          <a:cs typeface="Arial" panose="020B0604020202020204" pitchFamily="34" charset="0"/>
                        </a:rPr>
                        <a:t> from your division attend all scheduled VPPSC Meeting(s), the impact could be as much as 30 points earned.  The points earned are assessed below.</a:t>
                      </a:r>
                      <a:endParaRPr lang="en-US" sz="900">
                        <a:latin typeface="Arial" panose="020B0604020202020204" pitchFamily="34" charset="0"/>
                        <a:cs typeface="Arial" panose="020B0604020202020204" pitchFamily="34" charset="0"/>
                      </a:endParaRPr>
                    </a:p>
                  </a:txBody>
                  <a:tcPr/>
                </a:tc>
                <a:tc hMerge="1">
                  <a:txBody>
                    <a:bodyPr/>
                    <a:lstStyle/>
                    <a:p>
                      <a:pPr algn="ctr"/>
                      <a:endParaRPr lang="en-US"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33680">
                <a:tc>
                  <a:txBody>
                    <a:bodyPr/>
                    <a:lstStyle/>
                    <a:p>
                      <a:pPr algn="ctr"/>
                      <a:r>
                        <a:rPr lang="en-US" sz="900">
                          <a:latin typeface="Arial" panose="020B0604020202020204" pitchFamily="34" charset="0"/>
                          <a:cs typeface="Arial" panose="020B0604020202020204" pitchFamily="34" charset="0"/>
                        </a:rPr>
                        <a:t>Absentee</a:t>
                      </a:r>
                    </a:p>
                  </a:txBody>
                  <a:tcPr/>
                </a:tc>
                <a:tc>
                  <a:txBody>
                    <a:bodyPr/>
                    <a:lstStyle/>
                    <a:p>
                      <a:pPr algn="ctr"/>
                      <a:r>
                        <a:rPr lang="en-US" sz="9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3"/>
                  </a:ext>
                </a:extLst>
              </a:tr>
              <a:tr h="233680">
                <a:tc>
                  <a:txBody>
                    <a:bodyPr/>
                    <a:lstStyle/>
                    <a:p>
                      <a:pPr algn="ctr"/>
                      <a:r>
                        <a:rPr lang="en-US" sz="900">
                          <a:latin typeface="Arial" panose="020B0604020202020204" pitchFamily="34" charset="0"/>
                          <a:cs typeface="Arial" panose="020B0604020202020204" pitchFamily="34" charset="0"/>
                        </a:rPr>
                        <a:t>0</a:t>
                      </a:r>
                    </a:p>
                  </a:txBody>
                  <a:tcPr/>
                </a:tc>
                <a:tc>
                  <a:txBody>
                    <a:bodyPr/>
                    <a:lstStyle/>
                    <a:p>
                      <a:pPr algn="ctr"/>
                      <a:r>
                        <a:rPr lang="en-US" sz="900">
                          <a:latin typeface="Arial" panose="020B0604020202020204" pitchFamily="34" charset="0"/>
                          <a:cs typeface="Arial" panose="020B0604020202020204" pitchFamily="34" charset="0"/>
                        </a:rPr>
                        <a:t>30 Points</a:t>
                      </a:r>
                    </a:p>
                  </a:txBody>
                  <a:tcPr/>
                </a:tc>
                <a:extLst>
                  <a:ext uri="{0D108BD9-81ED-4DB2-BD59-A6C34878D82A}">
                    <a16:rowId xmlns:a16="http://schemas.microsoft.com/office/drawing/2014/main" val="10004"/>
                  </a:ext>
                </a:extLst>
              </a:tr>
              <a:tr h="233680">
                <a:tc>
                  <a:txBody>
                    <a:bodyPr/>
                    <a:lstStyle/>
                    <a:p>
                      <a:pPr algn="ctr"/>
                      <a:r>
                        <a:rPr lang="en-US" sz="900">
                          <a:latin typeface="Arial" panose="020B0604020202020204" pitchFamily="34" charset="0"/>
                          <a:cs typeface="Arial" panose="020B0604020202020204" pitchFamily="34" charset="0"/>
                        </a:rPr>
                        <a:t>1</a:t>
                      </a:r>
                    </a:p>
                  </a:txBody>
                  <a:tcPr/>
                </a:tc>
                <a:tc>
                  <a:txBody>
                    <a:bodyPr/>
                    <a:lstStyle/>
                    <a:p>
                      <a:pPr algn="ctr"/>
                      <a:r>
                        <a:rPr lang="en-US" sz="900">
                          <a:latin typeface="Arial" panose="020B0604020202020204" pitchFamily="34" charset="0"/>
                          <a:cs typeface="Arial" panose="020B0604020202020204" pitchFamily="34" charset="0"/>
                        </a:rPr>
                        <a:t>15 Points</a:t>
                      </a:r>
                    </a:p>
                  </a:txBody>
                  <a:tcPr/>
                </a:tc>
                <a:extLst>
                  <a:ext uri="{0D108BD9-81ED-4DB2-BD59-A6C34878D82A}">
                    <a16:rowId xmlns:a16="http://schemas.microsoft.com/office/drawing/2014/main" val="10005"/>
                  </a:ext>
                </a:extLst>
              </a:tr>
              <a:tr h="233680">
                <a:tc>
                  <a:txBody>
                    <a:bodyPr/>
                    <a:lstStyle/>
                    <a:p>
                      <a:pPr algn="ctr"/>
                      <a:r>
                        <a:rPr lang="en-US" sz="900">
                          <a:latin typeface="Arial" panose="020B0604020202020204" pitchFamily="34" charset="0"/>
                          <a:cs typeface="Arial" panose="020B0604020202020204" pitchFamily="34" charset="0"/>
                        </a:rPr>
                        <a:t>2</a:t>
                      </a:r>
                    </a:p>
                  </a:txBody>
                  <a:tcPr/>
                </a:tc>
                <a:tc>
                  <a:txBody>
                    <a:bodyPr/>
                    <a:lstStyle/>
                    <a:p>
                      <a:pPr algn="ctr"/>
                      <a:r>
                        <a:rPr lang="en-US" sz="900">
                          <a:latin typeface="Arial" panose="020B0604020202020204" pitchFamily="34" charset="0"/>
                          <a:cs typeface="Arial" panose="020B0604020202020204" pitchFamily="34" charset="0"/>
                        </a:rPr>
                        <a:t>5 Points</a:t>
                      </a:r>
                    </a:p>
                  </a:txBody>
                  <a:tcPr/>
                </a:tc>
                <a:extLst>
                  <a:ext uri="{0D108BD9-81ED-4DB2-BD59-A6C34878D82A}">
                    <a16:rowId xmlns:a16="http://schemas.microsoft.com/office/drawing/2014/main" val="10006"/>
                  </a:ext>
                </a:extLst>
              </a:tr>
              <a:tr h="233680">
                <a:tc>
                  <a:txBody>
                    <a:bodyPr/>
                    <a:lstStyle/>
                    <a:p>
                      <a:pPr algn="ctr"/>
                      <a:r>
                        <a:rPr lang="en-US" sz="900">
                          <a:latin typeface="Arial" panose="020B0604020202020204" pitchFamily="34" charset="0"/>
                          <a:cs typeface="Arial" panose="020B0604020202020204" pitchFamily="34" charset="0"/>
                        </a:rPr>
                        <a:t>&gt; 2</a:t>
                      </a:r>
                    </a:p>
                  </a:txBody>
                  <a:tcPr/>
                </a:tc>
                <a:tc>
                  <a:txBody>
                    <a:bodyPr/>
                    <a:lstStyle/>
                    <a:p>
                      <a:pPr algn="ctr"/>
                      <a:r>
                        <a:rPr lang="en-US" sz="900">
                          <a:latin typeface="Arial" panose="020B0604020202020204" pitchFamily="34" charset="0"/>
                          <a:cs typeface="Arial" panose="020B0604020202020204" pitchFamily="34" charset="0"/>
                        </a:rPr>
                        <a:t>0 Points</a:t>
                      </a:r>
                    </a:p>
                  </a:txBody>
                  <a:tcPr/>
                </a:tc>
                <a:extLst>
                  <a:ext uri="{0D108BD9-81ED-4DB2-BD59-A6C34878D82A}">
                    <a16:rowId xmlns:a16="http://schemas.microsoft.com/office/drawing/2014/main" val="10007"/>
                  </a:ext>
                </a:extLst>
              </a:tr>
              <a:tr h="375920">
                <a:tc>
                  <a:txBody>
                    <a:bodyPr/>
                    <a:lstStyle/>
                    <a:p>
                      <a:pPr algn="ctr"/>
                      <a:r>
                        <a:rPr lang="en-US" sz="900">
                          <a:latin typeface="Arial" panose="020B0604020202020204" pitchFamily="34" charset="0"/>
                          <a:cs typeface="Arial" panose="020B0604020202020204" pitchFamily="34" charset="0"/>
                        </a:rPr>
                        <a:t>100%</a:t>
                      </a:r>
                      <a:r>
                        <a:rPr lang="en-US" sz="900" baseline="0">
                          <a:latin typeface="Arial" panose="020B0604020202020204" pitchFamily="34" charset="0"/>
                          <a:cs typeface="Arial" panose="020B0604020202020204" pitchFamily="34" charset="0"/>
                        </a:rPr>
                        <a:t> Participation</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30 Points</a:t>
                      </a:r>
                    </a:p>
                  </a:txBody>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nvGraphicFramePr>
        <p:xfrm>
          <a:off x="7098397" y="1587524"/>
          <a:ext cx="1942411" cy="2869447"/>
        </p:xfrm>
        <a:graphic>
          <a:graphicData uri="http://schemas.openxmlformats.org/drawingml/2006/table">
            <a:tbl>
              <a:tblPr firstRow="1" bandRow="1">
                <a:tableStyleId>{5C22544A-7EE6-4342-B048-85BDC9FD1C3A}</a:tableStyleId>
              </a:tblPr>
              <a:tblGrid>
                <a:gridCol w="1036948">
                  <a:extLst>
                    <a:ext uri="{9D8B030D-6E8A-4147-A177-3AD203B41FA5}">
                      <a16:colId xmlns:a16="http://schemas.microsoft.com/office/drawing/2014/main" val="20000"/>
                    </a:ext>
                  </a:extLst>
                </a:gridCol>
                <a:gridCol w="905463">
                  <a:extLst>
                    <a:ext uri="{9D8B030D-6E8A-4147-A177-3AD203B41FA5}">
                      <a16:colId xmlns:a16="http://schemas.microsoft.com/office/drawing/2014/main" val="20001"/>
                    </a:ext>
                  </a:extLst>
                </a:gridCol>
              </a:tblGrid>
              <a:tr h="229994">
                <a:tc gridSpan="2">
                  <a:txBody>
                    <a:bodyPr/>
                    <a:lstStyle/>
                    <a:p>
                      <a:r>
                        <a:rPr lang="en-US" sz="800">
                          <a:solidFill>
                            <a:schemeClr val="tx1"/>
                          </a:solidFill>
                          <a:latin typeface="Arial" panose="020B0604020202020204" pitchFamily="34" charset="0"/>
                          <a:cs typeface="Arial" panose="020B0604020202020204" pitchFamily="34" charset="0"/>
                        </a:rPr>
                        <a:t>Table 4:  Training</a:t>
                      </a:r>
                    </a:p>
                  </a:txBody>
                  <a:tcPr>
                    <a:solidFill>
                      <a:srgbClr val="FF9933"/>
                    </a:solidFill>
                  </a:tcPr>
                </a:tc>
                <a:tc hMerge="1">
                  <a:txBody>
                    <a:bodyPr/>
                    <a:lstStyle/>
                    <a:p>
                      <a:endParaRPr lang="en-US"/>
                    </a:p>
                  </a:txBody>
                  <a:tcPr/>
                </a:tc>
                <a:extLst>
                  <a:ext uri="{0D108BD9-81ED-4DB2-BD59-A6C34878D82A}">
                    <a16:rowId xmlns:a16="http://schemas.microsoft.com/office/drawing/2014/main" val="10000"/>
                  </a:ext>
                </a:extLst>
              </a:tr>
              <a:tr h="229994">
                <a:tc>
                  <a:txBody>
                    <a:bodyPr/>
                    <a:lstStyle/>
                    <a:p>
                      <a:pPr algn="ctr"/>
                      <a:r>
                        <a:rPr lang="en-US" sz="800">
                          <a:latin typeface="Arial" panose="020B0604020202020204" pitchFamily="34" charset="0"/>
                          <a:cs typeface="Arial" panose="020B0604020202020204" pitchFamily="34" charset="0"/>
                        </a:rPr>
                        <a:t>Ranking Order</a:t>
                      </a:r>
                    </a:p>
                  </a:txBody>
                  <a:tcPr/>
                </a:tc>
                <a:tc>
                  <a:txBody>
                    <a:bodyPr/>
                    <a:lstStyle/>
                    <a:p>
                      <a:pPr algn="ctr"/>
                      <a:r>
                        <a:rPr lang="en-US" sz="8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1"/>
                  </a:ext>
                </a:extLst>
              </a:tr>
              <a:tr h="251898">
                <a:tc>
                  <a:txBody>
                    <a:bodyPr/>
                    <a:lstStyle/>
                    <a:p>
                      <a:pPr algn="ctr"/>
                      <a:r>
                        <a:rPr lang="en-US" sz="900">
                          <a:latin typeface="Arial" panose="020B0604020202020204" pitchFamily="34" charset="0"/>
                          <a:cs typeface="Arial" panose="020B0604020202020204" pitchFamily="34" charset="0"/>
                        </a:rPr>
                        <a:t>1</a:t>
                      </a:r>
                      <a:r>
                        <a:rPr lang="en-US" sz="900" baseline="30000">
                          <a:latin typeface="Arial" panose="020B0604020202020204" pitchFamily="34" charset="0"/>
                          <a:cs typeface="Arial" panose="020B0604020202020204" pitchFamily="34" charset="0"/>
                        </a:rPr>
                        <a:t>st</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25 Points</a:t>
                      </a:r>
                    </a:p>
                  </a:txBody>
                  <a:tcPr/>
                </a:tc>
                <a:extLst>
                  <a:ext uri="{0D108BD9-81ED-4DB2-BD59-A6C34878D82A}">
                    <a16:rowId xmlns:a16="http://schemas.microsoft.com/office/drawing/2014/main" val="10002"/>
                  </a:ext>
                </a:extLst>
              </a:tr>
              <a:tr h="251898">
                <a:tc>
                  <a:txBody>
                    <a:bodyPr/>
                    <a:lstStyle/>
                    <a:p>
                      <a:pPr algn="ctr"/>
                      <a:r>
                        <a:rPr lang="en-US" sz="900">
                          <a:latin typeface="Arial" panose="020B0604020202020204" pitchFamily="34" charset="0"/>
                          <a:cs typeface="Arial" panose="020B0604020202020204" pitchFamily="34" charset="0"/>
                        </a:rPr>
                        <a:t>2</a:t>
                      </a:r>
                      <a:r>
                        <a:rPr lang="en-US" sz="900" baseline="30000">
                          <a:latin typeface="Arial" panose="020B0604020202020204" pitchFamily="34" charset="0"/>
                          <a:cs typeface="Arial" panose="020B0604020202020204" pitchFamily="34" charset="0"/>
                        </a:rPr>
                        <a:t>nd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20 Points</a:t>
                      </a:r>
                    </a:p>
                  </a:txBody>
                  <a:tcPr/>
                </a:tc>
                <a:extLst>
                  <a:ext uri="{0D108BD9-81ED-4DB2-BD59-A6C34878D82A}">
                    <a16:rowId xmlns:a16="http://schemas.microsoft.com/office/drawing/2014/main" val="10003"/>
                  </a:ext>
                </a:extLst>
              </a:tr>
              <a:tr h="251898">
                <a:tc>
                  <a:txBody>
                    <a:bodyPr/>
                    <a:lstStyle/>
                    <a:p>
                      <a:pPr algn="ctr"/>
                      <a:r>
                        <a:rPr lang="en-US" sz="900">
                          <a:latin typeface="Arial" panose="020B0604020202020204" pitchFamily="34" charset="0"/>
                          <a:cs typeface="Arial" panose="020B0604020202020204" pitchFamily="34" charset="0"/>
                        </a:rPr>
                        <a:t>3</a:t>
                      </a:r>
                      <a:r>
                        <a:rPr lang="en-US" sz="900" baseline="30000">
                          <a:latin typeface="Arial" panose="020B0604020202020204" pitchFamily="34" charset="0"/>
                          <a:cs typeface="Arial" panose="020B0604020202020204" pitchFamily="34" charset="0"/>
                        </a:rPr>
                        <a:t>rd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18 Points</a:t>
                      </a:r>
                    </a:p>
                  </a:txBody>
                  <a:tcPr/>
                </a:tc>
                <a:extLst>
                  <a:ext uri="{0D108BD9-81ED-4DB2-BD59-A6C34878D82A}">
                    <a16:rowId xmlns:a16="http://schemas.microsoft.com/office/drawing/2014/main" val="10004"/>
                  </a:ext>
                </a:extLst>
              </a:tr>
              <a:tr h="251898">
                <a:tc>
                  <a:txBody>
                    <a:bodyPr/>
                    <a:lstStyle/>
                    <a:p>
                      <a:pPr algn="ctr"/>
                      <a:r>
                        <a:rPr lang="en-US" sz="900">
                          <a:latin typeface="Arial" panose="020B0604020202020204" pitchFamily="34" charset="0"/>
                          <a:cs typeface="Arial" panose="020B0604020202020204" pitchFamily="34" charset="0"/>
                        </a:rPr>
                        <a:t>4</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16 Points</a:t>
                      </a:r>
                    </a:p>
                  </a:txBody>
                  <a:tcPr/>
                </a:tc>
                <a:extLst>
                  <a:ext uri="{0D108BD9-81ED-4DB2-BD59-A6C34878D82A}">
                    <a16:rowId xmlns:a16="http://schemas.microsoft.com/office/drawing/2014/main" val="10005"/>
                  </a:ext>
                </a:extLst>
              </a:tr>
              <a:tr h="251898">
                <a:tc>
                  <a:txBody>
                    <a:bodyPr/>
                    <a:lstStyle/>
                    <a:p>
                      <a:pPr algn="ctr"/>
                      <a:r>
                        <a:rPr lang="en-US" sz="900">
                          <a:latin typeface="Arial" panose="020B0604020202020204" pitchFamily="34" charset="0"/>
                          <a:cs typeface="Arial" panose="020B0604020202020204" pitchFamily="34" charset="0"/>
                        </a:rPr>
                        <a:t>5</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14 Points</a:t>
                      </a:r>
                    </a:p>
                  </a:txBody>
                  <a:tcPr/>
                </a:tc>
                <a:extLst>
                  <a:ext uri="{0D108BD9-81ED-4DB2-BD59-A6C34878D82A}">
                    <a16:rowId xmlns:a16="http://schemas.microsoft.com/office/drawing/2014/main" val="10006"/>
                  </a:ext>
                </a:extLst>
              </a:tr>
              <a:tr h="251898">
                <a:tc>
                  <a:txBody>
                    <a:bodyPr/>
                    <a:lstStyle/>
                    <a:p>
                      <a:pPr algn="ctr"/>
                      <a:r>
                        <a:rPr lang="en-US" sz="900">
                          <a:latin typeface="Arial" panose="020B0604020202020204" pitchFamily="34" charset="0"/>
                          <a:cs typeface="Arial" panose="020B0604020202020204" pitchFamily="34" charset="0"/>
                        </a:rPr>
                        <a:t>6</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12 Points</a:t>
                      </a:r>
                    </a:p>
                  </a:txBody>
                  <a:tcPr/>
                </a:tc>
                <a:extLst>
                  <a:ext uri="{0D108BD9-81ED-4DB2-BD59-A6C34878D82A}">
                    <a16:rowId xmlns:a16="http://schemas.microsoft.com/office/drawing/2014/main" val="10007"/>
                  </a:ext>
                </a:extLst>
              </a:tr>
              <a:tr h="251898">
                <a:tc>
                  <a:txBody>
                    <a:bodyPr/>
                    <a:lstStyle/>
                    <a:p>
                      <a:pPr algn="ctr"/>
                      <a:r>
                        <a:rPr lang="en-US" sz="900">
                          <a:latin typeface="Arial" panose="020B0604020202020204" pitchFamily="34" charset="0"/>
                          <a:cs typeface="Arial" panose="020B0604020202020204" pitchFamily="34" charset="0"/>
                        </a:rPr>
                        <a:t>7</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10 Points</a:t>
                      </a:r>
                    </a:p>
                  </a:txBody>
                  <a:tcPr/>
                </a:tc>
                <a:extLst>
                  <a:ext uri="{0D108BD9-81ED-4DB2-BD59-A6C34878D82A}">
                    <a16:rowId xmlns:a16="http://schemas.microsoft.com/office/drawing/2014/main" val="10008"/>
                  </a:ext>
                </a:extLst>
              </a:tr>
              <a:tr h="251898">
                <a:tc>
                  <a:txBody>
                    <a:bodyPr/>
                    <a:lstStyle/>
                    <a:p>
                      <a:pPr algn="ctr"/>
                      <a:r>
                        <a:rPr lang="en-US" sz="900">
                          <a:latin typeface="Arial" panose="020B0604020202020204" pitchFamily="34" charset="0"/>
                          <a:cs typeface="Arial" panose="020B0604020202020204" pitchFamily="34" charset="0"/>
                        </a:rPr>
                        <a:t>8</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8 Points</a:t>
                      </a:r>
                    </a:p>
                  </a:txBody>
                  <a:tcPr/>
                </a:tc>
                <a:extLst>
                  <a:ext uri="{0D108BD9-81ED-4DB2-BD59-A6C34878D82A}">
                    <a16:rowId xmlns:a16="http://schemas.microsoft.com/office/drawing/2014/main" val="10009"/>
                  </a:ext>
                </a:extLst>
              </a:tr>
              <a:tr h="394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100% Required Training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30 Points</a:t>
                      </a:r>
                    </a:p>
                  </a:txBody>
                  <a:tcPr/>
                </a:tc>
                <a:extLst>
                  <a:ext uri="{0D108BD9-81ED-4DB2-BD59-A6C34878D82A}">
                    <a16:rowId xmlns:a16="http://schemas.microsoft.com/office/drawing/2014/main" val="10010"/>
                  </a:ext>
                </a:extLst>
              </a:tr>
            </a:tbl>
          </a:graphicData>
        </a:graphic>
      </p:graphicFrame>
      <p:sp>
        <p:nvSpPr>
          <p:cNvPr id="17" name="TextBox 16"/>
          <p:cNvSpPr txBox="1"/>
          <p:nvPr/>
        </p:nvSpPr>
        <p:spPr>
          <a:xfrm>
            <a:off x="110980" y="861296"/>
            <a:ext cx="8929827" cy="400110"/>
          </a:xfrm>
          <a:prstGeom prst="rect">
            <a:avLst/>
          </a:prstGeom>
          <a:solidFill>
            <a:srgbClr val="CCECFF"/>
          </a:solidFill>
          <a:ln w="25400">
            <a:solidFill>
              <a:schemeClr val="tx1"/>
            </a:solidFill>
          </a:ln>
        </p:spPr>
        <p:txBody>
          <a:bodyPr wrap="square" lIns="9144" rIns="9144" rtlCol="0">
            <a:spAutoFit/>
          </a:bodyPr>
          <a:lstStyle/>
          <a:p>
            <a:pPr algn="ctr" eaLnBrk="0" fontAlgn="base" hangingPunct="0">
              <a:spcBef>
                <a:spcPct val="0"/>
              </a:spcBef>
              <a:spcAft>
                <a:spcPct val="0"/>
              </a:spcAft>
              <a:defRPr/>
            </a:pPr>
            <a:r>
              <a:rPr lang="en-US" sz="1000">
                <a:solidFill>
                  <a:srgbClr val="000099"/>
                </a:solidFill>
                <a:latin typeface="Arial" panose="020B0604020202020204" pitchFamily="34" charset="0"/>
              </a:rPr>
              <a:t>CO’s Safety Division Quarterly/Yearly Award Criteria will be based on the Division that earns the Highest Total Points, which involve the Four Elements of VPP.  The formula for calculating total points earned is as follows:  VPPSC Participation + Near Miss Report + Hazard Abatement  + Training.</a:t>
            </a:r>
          </a:p>
        </p:txBody>
      </p:sp>
      <p:sp>
        <p:nvSpPr>
          <p:cNvPr id="18" name="Rectangle 9"/>
          <p:cNvSpPr txBox="1">
            <a:spLocks noChangeArrowheads="1"/>
          </p:cNvSpPr>
          <p:nvPr/>
        </p:nvSpPr>
        <p:spPr bwMode="auto">
          <a:xfrm>
            <a:off x="1688551" y="210605"/>
            <a:ext cx="5774687" cy="466938"/>
          </a:xfrm>
          <a:prstGeom prst="rect">
            <a:avLst/>
          </a:prstGeom>
          <a:noFill/>
          <a:ln w="9525">
            <a:noFill/>
            <a:miter lim="800000"/>
            <a:headEnd/>
            <a:tailEnd/>
          </a:ln>
        </p:spPr>
        <p:txBody>
          <a:bodyPr wrap="square" lIns="96661" tIns="48331" rIns="96661" bIns="48331" anchor="ctr">
            <a:spAutoFit/>
          </a:bodyPr>
          <a:lstStyle/>
          <a:p>
            <a:pPr algn="ctr" defTabSz="966764" eaLnBrk="0" fontAlgn="base" hangingPunct="0">
              <a:spcBef>
                <a:spcPct val="0"/>
              </a:spcBef>
              <a:spcAft>
                <a:spcPct val="0"/>
              </a:spcAft>
              <a:defRPr/>
            </a:pPr>
            <a:r>
              <a:rPr lang="en-US" sz="2400" b="1">
                <a:solidFill>
                  <a:srgbClr val="0000FF"/>
                </a:solidFill>
                <a:latin typeface="Arial" panose="020B0604020202020204" pitchFamily="34" charset="0"/>
                <a:cs typeface="Arial" pitchFamily="34" charset="0"/>
              </a:rPr>
              <a:t>CY25 Safety Award for 4th Quarter</a:t>
            </a:r>
          </a:p>
        </p:txBody>
      </p:sp>
      <p:graphicFrame>
        <p:nvGraphicFramePr>
          <p:cNvPr id="3" name="Table 2"/>
          <p:cNvGraphicFramePr>
            <a:graphicFrameLocks noGrp="1"/>
          </p:cNvGraphicFramePr>
          <p:nvPr/>
        </p:nvGraphicFramePr>
        <p:xfrm>
          <a:off x="4702583" y="1315753"/>
          <a:ext cx="2198280" cy="276315"/>
        </p:xfrm>
        <a:graphic>
          <a:graphicData uri="http://schemas.openxmlformats.org/drawingml/2006/table">
            <a:tbl>
              <a:tblPr firstRow="1" bandRow="1">
                <a:tableStyleId>{073A0DAA-6AF3-43AB-8588-CEC1D06C72B9}</a:tableStyleId>
              </a:tblPr>
              <a:tblGrid>
                <a:gridCol w="2198280">
                  <a:extLst>
                    <a:ext uri="{9D8B030D-6E8A-4147-A177-3AD203B41FA5}">
                      <a16:colId xmlns:a16="http://schemas.microsoft.com/office/drawing/2014/main" val="20000"/>
                    </a:ext>
                  </a:extLst>
                </a:gridCol>
              </a:tblGrid>
              <a:tr h="276315">
                <a:tc>
                  <a:txBody>
                    <a:bodyPr/>
                    <a:lstStyle/>
                    <a:p>
                      <a:pPr algn="ctr"/>
                      <a:r>
                        <a:rPr lang="en-US" sz="1100">
                          <a:latin typeface="Arial" panose="020B0604020202020204" pitchFamily="34" charset="0"/>
                          <a:cs typeface="Arial" panose="020B0604020202020204" pitchFamily="34" charset="0"/>
                        </a:rPr>
                        <a:t>Hazard Prevention &amp; Control</a:t>
                      </a:r>
                    </a:p>
                  </a:txBody>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nvGraphicFramePr>
        <p:xfrm>
          <a:off x="2409144" y="1313876"/>
          <a:ext cx="1947219" cy="259080"/>
        </p:xfrm>
        <a:graphic>
          <a:graphicData uri="http://schemas.openxmlformats.org/drawingml/2006/table">
            <a:tbl>
              <a:tblPr firstRow="1" bandRow="1">
                <a:tableStyleId>{073A0DAA-6AF3-43AB-8588-CEC1D06C72B9}</a:tableStyleId>
              </a:tblPr>
              <a:tblGrid>
                <a:gridCol w="1947219">
                  <a:extLst>
                    <a:ext uri="{9D8B030D-6E8A-4147-A177-3AD203B41FA5}">
                      <a16:colId xmlns:a16="http://schemas.microsoft.com/office/drawing/2014/main" val="20000"/>
                    </a:ext>
                  </a:extLst>
                </a:gridCol>
              </a:tblGrid>
              <a:tr h="254000">
                <a:tc>
                  <a:txBody>
                    <a:bodyPr/>
                    <a:lstStyle/>
                    <a:p>
                      <a:pPr algn="ctr"/>
                      <a:r>
                        <a:rPr lang="en-US" sz="1100">
                          <a:latin typeface="Arial" panose="020B0604020202020204" pitchFamily="34" charset="0"/>
                          <a:cs typeface="Arial" panose="020B0604020202020204" pitchFamily="34" charset="0"/>
                        </a:rPr>
                        <a:t>Worksite Analysis</a:t>
                      </a:r>
                    </a:p>
                  </a:txBody>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nvGraphicFramePr>
        <p:xfrm>
          <a:off x="113134" y="1315742"/>
          <a:ext cx="1947219" cy="426720"/>
        </p:xfrm>
        <a:graphic>
          <a:graphicData uri="http://schemas.openxmlformats.org/drawingml/2006/table">
            <a:tbl>
              <a:tblPr firstRow="1" bandRow="1">
                <a:tableStyleId>{073A0DAA-6AF3-43AB-8588-CEC1D06C72B9}</a:tableStyleId>
              </a:tblPr>
              <a:tblGrid>
                <a:gridCol w="1947219">
                  <a:extLst>
                    <a:ext uri="{9D8B030D-6E8A-4147-A177-3AD203B41FA5}">
                      <a16:colId xmlns:a16="http://schemas.microsoft.com/office/drawing/2014/main" val="20000"/>
                    </a:ext>
                  </a:extLst>
                </a:gridCol>
              </a:tblGrid>
              <a:tr h="416560">
                <a:tc>
                  <a:txBody>
                    <a:bodyPr/>
                    <a:lstStyle/>
                    <a:p>
                      <a:pPr algn="ctr"/>
                      <a:r>
                        <a:rPr lang="en-US" sz="1100">
                          <a:latin typeface="Arial" panose="020B0604020202020204" pitchFamily="34" charset="0"/>
                          <a:cs typeface="Arial" panose="020B0604020202020204" pitchFamily="34" charset="0"/>
                        </a:rPr>
                        <a:t>Management Leadership &amp; Employee Involvement</a:t>
                      </a:r>
                    </a:p>
                  </a:txBody>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7098397" y="1308638"/>
          <a:ext cx="1947219" cy="259080"/>
        </p:xfrm>
        <a:graphic>
          <a:graphicData uri="http://schemas.openxmlformats.org/drawingml/2006/table">
            <a:tbl>
              <a:tblPr firstRow="1" bandRow="1">
                <a:tableStyleId>{073A0DAA-6AF3-43AB-8588-CEC1D06C72B9}</a:tableStyleId>
              </a:tblPr>
              <a:tblGrid>
                <a:gridCol w="1947219">
                  <a:extLst>
                    <a:ext uri="{9D8B030D-6E8A-4147-A177-3AD203B41FA5}">
                      <a16:colId xmlns:a16="http://schemas.microsoft.com/office/drawing/2014/main" val="20000"/>
                    </a:ext>
                  </a:extLst>
                </a:gridCol>
              </a:tblGrid>
              <a:tr h="254000">
                <a:tc>
                  <a:txBody>
                    <a:bodyPr/>
                    <a:lstStyle/>
                    <a:p>
                      <a:pPr algn="ctr"/>
                      <a:r>
                        <a:rPr lang="en-US" sz="1100">
                          <a:latin typeface="Arial" panose="020B0604020202020204" pitchFamily="34" charset="0"/>
                          <a:cs typeface="Arial" panose="020B0604020202020204" pitchFamily="34" charset="0"/>
                        </a:rPr>
                        <a:t>Safety</a:t>
                      </a:r>
                      <a:r>
                        <a:rPr lang="en-US" sz="1100" baseline="0">
                          <a:latin typeface="Arial" panose="020B0604020202020204" pitchFamily="34" charset="0"/>
                          <a:cs typeface="Arial" panose="020B0604020202020204" pitchFamily="34" charset="0"/>
                        </a:rPr>
                        <a:t> &amp; Health Training</a:t>
                      </a:r>
                      <a:endParaRPr lang="en-US"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val="209896919"/>
              </p:ext>
            </p:extLst>
          </p:nvPr>
        </p:nvGraphicFramePr>
        <p:xfrm>
          <a:off x="113134" y="4585547"/>
          <a:ext cx="8934636" cy="2135846"/>
        </p:xfrm>
        <a:graphic>
          <a:graphicData uri="http://schemas.openxmlformats.org/presentationml/2006/ole">
            <mc:AlternateContent xmlns:mc="http://schemas.openxmlformats.org/markup-compatibility/2006">
              <mc:Choice xmlns:v="urn:schemas-microsoft-com:vml" Requires="v">
                <p:oleObj name="Worksheet" r:id="rId6" imgW="11137776" imgH="1904912" progId="Excel.Sheet.8">
                  <p:embed/>
                </p:oleObj>
              </mc:Choice>
              <mc:Fallback>
                <p:oleObj name="Worksheet" r:id="rId6" imgW="11137776" imgH="1904912" progId="Excel.Sheet.8">
                  <p:embed/>
                  <p:pic>
                    <p:nvPicPr>
                      <p:cNvPr id="22" name="Object 2"/>
                      <p:cNvPicPr>
                        <a:picLocks noChangeAspect="1" noChangeArrowheads="1"/>
                      </p:cNvPicPr>
                      <p:nvPr/>
                    </p:nvPicPr>
                    <p:blipFill>
                      <a:blip r:embed="rId7"/>
                      <a:srcRect/>
                      <a:stretch>
                        <a:fillRect/>
                      </a:stretch>
                    </p:blipFill>
                    <p:spPr bwMode="auto">
                      <a:xfrm>
                        <a:off x="113134" y="4585547"/>
                        <a:ext cx="8934636" cy="2135846"/>
                      </a:xfrm>
                      <a:prstGeom prst="rect">
                        <a:avLst/>
                      </a:prstGeom>
                      <a:noFill/>
                      <a:ln>
                        <a:noFill/>
                      </a:ln>
                    </p:spPr>
                  </p:pic>
                </p:oleObj>
              </mc:Fallback>
            </mc:AlternateContent>
          </a:graphicData>
        </a:graphic>
      </p:graphicFrame>
      <p:sp>
        <p:nvSpPr>
          <p:cNvPr id="5" name="Slide Number Placeholder 4">
            <a:extLst>
              <a:ext uri="{FF2B5EF4-FFF2-40B4-BE49-F238E27FC236}">
                <a16:creationId xmlns:a16="http://schemas.microsoft.com/office/drawing/2014/main" id="{D5F7B852-6896-D081-61C4-A0F26513C3C0}"/>
              </a:ext>
            </a:extLst>
          </p:cNvPr>
          <p:cNvSpPr>
            <a:spLocks noGrp="1"/>
          </p:cNvSpPr>
          <p:nvPr>
            <p:ph type="sldNum" sz="quarter" idx="12"/>
          </p:nvPr>
        </p:nvSpPr>
        <p:spPr>
          <a:xfrm>
            <a:off x="7249712" y="6482400"/>
            <a:ext cx="1905000" cy="457200"/>
          </a:xfrm>
        </p:spPr>
        <p:txBody>
          <a:bodyPr/>
          <a:lstStyle/>
          <a:p>
            <a:pPr>
              <a:defRPr/>
            </a:pPr>
            <a:fld id="{8C828E91-8EFF-4D2A-82BD-5CDD04A333EA}" type="slidenum">
              <a:rPr lang="en-US" smtClean="0"/>
              <a:pPr>
                <a:defRPr/>
              </a:pPr>
              <a:t>48</a:t>
            </a:fld>
            <a:endParaRPr lang="en-US"/>
          </a:p>
        </p:txBody>
      </p:sp>
    </p:spTree>
    <p:extLst>
      <p:ext uri="{BB962C8B-B14F-4D97-AF65-F5344CB8AC3E}">
        <p14:creationId xmlns:p14="http://schemas.microsoft.com/office/powerpoint/2010/main" val="234053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bwMode="auto">
          <a:xfrm>
            <a:off x="8313749" y="58948"/>
            <a:ext cx="742951" cy="750887"/>
            <a:chOff x="8288338" y="87313"/>
            <a:chExt cx="768350" cy="776287"/>
          </a:xfrm>
        </p:grpSpPr>
        <p:pic>
          <p:nvPicPr>
            <p:cNvPr id="8" name="Picture 77" descr="LOGO 2 bl"/>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288338" y="87313"/>
              <a:ext cx="768350" cy="776287"/>
            </a:xfrm>
            <a:prstGeom prst="rect">
              <a:avLst/>
            </a:prstGeom>
            <a:noFill/>
            <a:ln w="9525">
              <a:noFill/>
              <a:miter lim="800000"/>
              <a:headEnd/>
              <a:tailEnd/>
            </a:ln>
          </p:spPr>
        </p:pic>
        <p:pic>
          <p:nvPicPr>
            <p:cNvPr id="9" name="Picture 105" descr="VPP-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429625" y="295275"/>
              <a:ext cx="519586" cy="336550"/>
            </a:xfrm>
            <a:prstGeom prst="rect">
              <a:avLst/>
            </a:prstGeom>
            <a:noFill/>
            <a:ln w="9525">
              <a:noFill/>
              <a:miter lim="800000"/>
              <a:headEnd/>
              <a:tailEnd/>
            </a:ln>
          </p:spPr>
        </p:pic>
      </p:grpSp>
      <p:pic>
        <p:nvPicPr>
          <p:cNvPr id="10" name="Picture 9" descr="baselogo"/>
          <p:cNvPicPr>
            <a:picLocks noChangeAspect="1" noChangeArrowheads="1"/>
          </p:cNvPicPr>
          <p:nvPr/>
        </p:nvPicPr>
        <p:blipFill>
          <a:blip r:embed="rId5" cstate="print"/>
          <a:srcRect/>
          <a:stretch>
            <a:fillRect/>
          </a:stretch>
        </p:blipFill>
        <p:spPr bwMode="auto">
          <a:xfrm>
            <a:off x="61914" y="12"/>
            <a:ext cx="785812" cy="793751"/>
          </a:xfrm>
          <a:prstGeom prst="rect">
            <a:avLst/>
          </a:prstGeom>
          <a:noFill/>
          <a:ln w="9525">
            <a:noFill/>
            <a:miter lim="800000"/>
            <a:headEnd/>
            <a:tailEnd/>
          </a:ln>
        </p:spPr>
      </p:pic>
      <p:graphicFrame>
        <p:nvGraphicFramePr>
          <p:cNvPr id="13" name="Table 12"/>
          <p:cNvGraphicFramePr>
            <a:graphicFrameLocks noGrp="1"/>
          </p:cNvGraphicFramePr>
          <p:nvPr/>
        </p:nvGraphicFramePr>
        <p:xfrm>
          <a:off x="2409142" y="1596948"/>
          <a:ext cx="1947219" cy="2905760"/>
        </p:xfrm>
        <a:graphic>
          <a:graphicData uri="http://schemas.openxmlformats.org/drawingml/2006/table">
            <a:tbl>
              <a:tblPr firstRow="1" bandRow="1">
                <a:tableStyleId>{5C22544A-7EE6-4342-B048-85BDC9FD1C3A}</a:tableStyleId>
              </a:tblPr>
              <a:tblGrid>
                <a:gridCol w="924628">
                  <a:extLst>
                    <a:ext uri="{9D8B030D-6E8A-4147-A177-3AD203B41FA5}">
                      <a16:colId xmlns:a16="http://schemas.microsoft.com/office/drawing/2014/main" val="20000"/>
                    </a:ext>
                  </a:extLst>
                </a:gridCol>
                <a:gridCol w="1022591">
                  <a:extLst>
                    <a:ext uri="{9D8B030D-6E8A-4147-A177-3AD203B41FA5}">
                      <a16:colId xmlns:a16="http://schemas.microsoft.com/office/drawing/2014/main" val="20001"/>
                    </a:ext>
                  </a:extLst>
                </a:gridCol>
              </a:tblGrid>
              <a:tr h="213360">
                <a:tc gridSpan="2">
                  <a:txBody>
                    <a:bodyPr/>
                    <a:lstStyle/>
                    <a:p>
                      <a:r>
                        <a:rPr lang="en-US" sz="800">
                          <a:solidFill>
                            <a:schemeClr val="tx1"/>
                          </a:solidFill>
                          <a:latin typeface="Arial" panose="020B0604020202020204" pitchFamily="34" charset="0"/>
                          <a:cs typeface="Arial" panose="020B0604020202020204" pitchFamily="34" charset="0"/>
                        </a:rPr>
                        <a:t>Table 2:  Near</a:t>
                      </a:r>
                      <a:r>
                        <a:rPr lang="en-US" sz="800" baseline="0">
                          <a:solidFill>
                            <a:schemeClr val="tx1"/>
                          </a:solidFill>
                          <a:latin typeface="Arial" panose="020B0604020202020204" pitchFamily="34" charset="0"/>
                          <a:cs typeface="Arial" panose="020B0604020202020204" pitchFamily="34" charset="0"/>
                        </a:rPr>
                        <a:t> Miss Report</a:t>
                      </a:r>
                      <a:endParaRPr lang="en-US" sz="800">
                        <a:solidFill>
                          <a:schemeClr val="tx1"/>
                        </a:solidFill>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213360">
                <a:tc>
                  <a:txBody>
                    <a:bodyPr/>
                    <a:lstStyle/>
                    <a:p>
                      <a:pPr algn="ctr"/>
                      <a:r>
                        <a:rPr lang="en-US" sz="800">
                          <a:latin typeface="Arial" panose="020B0604020202020204" pitchFamily="34" charset="0"/>
                          <a:cs typeface="Arial" panose="020B0604020202020204" pitchFamily="34" charset="0"/>
                        </a:rPr>
                        <a:t>Ranking Order</a:t>
                      </a:r>
                    </a:p>
                  </a:txBody>
                  <a:tcPr/>
                </a:tc>
                <a:tc>
                  <a:txBody>
                    <a:bodyPr/>
                    <a:lstStyle/>
                    <a:p>
                      <a:pPr algn="ctr"/>
                      <a:r>
                        <a:rPr lang="en-US" sz="8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1"/>
                  </a:ext>
                </a:extLst>
              </a:tr>
              <a:tr h="233680">
                <a:tc>
                  <a:txBody>
                    <a:bodyPr/>
                    <a:lstStyle/>
                    <a:p>
                      <a:pPr algn="ctr"/>
                      <a:r>
                        <a:rPr lang="en-US" sz="900">
                          <a:latin typeface="Arial" panose="020B0604020202020204" pitchFamily="34" charset="0"/>
                          <a:cs typeface="Arial" panose="020B0604020202020204" pitchFamily="34" charset="0"/>
                        </a:rPr>
                        <a:t>1</a:t>
                      </a:r>
                      <a:r>
                        <a:rPr lang="en-US" sz="900" baseline="30000">
                          <a:latin typeface="Arial" panose="020B0604020202020204" pitchFamily="34" charset="0"/>
                          <a:cs typeface="Arial" panose="020B0604020202020204" pitchFamily="34" charset="0"/>
                        </a:rPr>
                        <a:t>st</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10 Points</a:t>
                      </a:r>
                    </a:p>
                  </a:txBody>
                  <a:tcPr/>
                </a:tc>
                <a:extLst>
                  <a:ext uri="{0D108BD9-81ED-4DB2-BD59-A6C34878D82A}">
                    <a16:rowId xmlns:a16="http://schemas.microsoft.com/office/drawing/2014/main" val="10002"/>
                  </a:ext>
                </a:extLst>
              </a:tr>
              <a:tr h="233680">
                <a:tc>
                  <a:txBody>
                    <a:bodyPr/>
                    <a:lstStyle/>
                    <a:p>
                      <a:pPr algn="ctr"/>
                      <a:r>
                        <a:rPr lang="en-US" sz="900">
                          <a:latin typeface="Arial" panose="020B0604020202020204" pitchFamily="34" charset="0"/>
                          <a:cs typeface="Arial" panose="020B0604020202020204" pitchFamily="34" charset="0"/>
                        </a:rPr>
                        <a:t>2</a:t>
                      </a:r>
                      <a:r>
                        <a:rPr lang="en-US" sz="900" baseline="30000">
                          <a:latin typeface="Arial" panose="020B0604020202020204" pitchFamily="34" charset="0"/>
                          <a:cs typeface="Arial" panose="020B0604020202020204" pitchFamily="34" charset="0"/>
                        </a:rPr>
                        <a:t>nd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9 Points</a:t>
                      </a:r>
                    </a:p>
                  </a:txBody>
                  <a:tcPr/>
                </a:tc>
                <a:extLst>
                  <a:ext uri="{0D108BD9-81ED-4DB2-BD59-A6C34878D82A}">
                    <a16:rowId xmlns:a16="http://schemas.microsoft.com/office/drawing/2014/main" val="10003"/>
                  </a:ext>
                </a:extLst>
              </a:tr>
              <a:tr h="233680">
                <a:tc>
                  <a:txBody>
                    <a:bodyPr/>
                    <a:lstStyle/>
                    <a:p>
                      <a:pPr algn="ctr"/>
                      <a:r>
                        <a:rPr lang="en-US" sz="900">
                          <a:latin typeface="Arial" panose="020B0604020202020204" pitchFamily="34" charset="0"/>
                          <a:cs typeface="Arial" panose="020B0604020202020204" pitchFamily="34" charset="0"/>
                        </a:rPr>
                        <a:t>3</a:t>
                      </a:r>
                      <a:r>
                        <a:rPr lang="en-US" sz="900" baseline="30000">
                          <a:latin typeface="Arial" panose="020B0604020202020204" pitchFamily="34" charset="0"/>
                          <a:cs typeface="Arial" panose="020B0604020202020204" pitchFamily="34" charset="0"/>
                        </a:rPr>
                        <a:t>rd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8 Points</a:t>
                      </a:r>
                    </a:p>
                  </a:txBody>
                  <a:tcPr/>
                </a:tc>
                <a:extLst>
                  <a:ext uri="{0D108BD9-81ED-4DB2-BD59-A6C34878D82A}">
                    <a16:rowId xmlns:a16="http://schemas.microsoft.com/office/drawing/2014/main" val="10004"/>
                  </a:ext>
                </a:extLst>
              </a:tr>
              <a:tr h="233680">
                <a:tc>
                  <a:txBody>
                    <a:bodyPr/>
                    <a:lstStyle/>
                    <a:p>
                      <a:pPr algn="ctr"/>
                      <a:r>
                        <a:rPr lang="en-US" sz="900">
                          <a:latin typeface="Arial" panose="020B0604020202020204" pitchFamily="34" charset="0"/>
                          <a:cs typeface="Arial" panose="020B0604020202020204" pitchFamily="34" charset="0"/>
                        </a:rPr>
                        <a:t>4</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7 Points</a:t>
                      </a:r>
                    </a:p>
                  </a:txBody>
                  <a:tcPr/>
                </a:tc>
                <a:extLst>
                  <a:ext uri="{0D108BD9-81ED-4DB2-BD59-A6C34878D82A}">
                    <a16:rowId xmlns:a16="http://schemas.microsoft.com/office/drawing/2014/main" val="10005"/>
                  </a:ext>
                </a:extLst>
              </a:tr>
              <a:tr h="233680">
                <a:tc>
                  <a:txBody>
                    <a:bodyPr/>
                    <a:lstStyle/>
                    <a:p>
                      <a:pPr algn="ctr"/>
                      <a:r>
                        <a:rPr lang="en-US" sz="900">
                          <a:latin typeface="Arial" panose="020B0604020202020204" pitchFamily="34" charset="0"/>
                          <a:cs typeface="Arial" panose="020B0604020202020204" pitchFamily="34" charset="0"/>
                        </a:rPr>
                        <a:t>5</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6 Points</a:t>
                      </a:r>
                    </a:p>
                  </a:txBody>
                  <a:tcPr/>
                </a:tc>
                <a:extLst>
                  <a:ext uri="{0D108BD9-81ED-4DB2-BD59-A6C34878D82A}">
                    <a16:rowId xmlns:a16="http://schemas.microsoft.com/office/drawing/2014/main" val="10006"/>
                  </a:ext>
                </a:extLst>
              </a:tr>
              <a:tr h="233680">
                <a:tc>
                  <a:txBody>
                    <a:bodyPr/>
                    <a:lstStyle/>
                    <a:p>
                      <a:pPr algn="ctr"/>
                      <a:r>
                        <a:rPr lang="en-US" sz="900">
                          <a:latin typeface="Arial" panose="020B0604020202020204" pitchFamily="34" charset="0"/>
                          <a:cs typeface="Arial" panose="020B0604020202020204" pitchFamily="34" charset="0"/>
                        </a:rPr>
                        <a:t>6</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5 Points</a:t>
                      </a:r>
                    </a:p>
                  </a:txBody>
                  <a:tcPr/>
                </a:tc>
                <a:extLst>
                  <a:ext uri="{0D108BD9-81ED-4DB2-BD59-A6C34878D82A}">
                    <a16:rowId xmlns:a16="http://schemas.microsoft.com/office/drawing/2014/main" val="10007"/>
                  </a:ext>
                </a:extLst>
              </a:tr>
              <a:tr h="233680">
                <a:tc>
                  <a:txBody>
                    <a:bodyPr/>
                    <a:lstStyle/>
                    <a:p>
                      <a:pPr algn="ctr"/>
                      <a:r>
                        <a:rPr lang="en-US" sz="900">
                          <a:latin typeface="Arial" panose="020B0604020202020204" pitchFamily="34" charset="0"/>
                          <a:cs typeface="Arial" panose="020B0604020202020204" pitchFamily="34" charset="0"/>
                        </a:rPr>
                        <a:t>7</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4 Points</a:t>
                      </a:r>
                    </a:p>
                  </a:txBody>
                  <a:tcPr/>
                </a:tc>
                <a:extLst>
                  <a:ext uri="{0D108BD9-81ED-4DB2-BD59-A6C34878D82A}">
                    <a16:rowId xmlns:a16="http://schemas.microsoft.com/office/drawing/2014/main" val="10008"/>
                  </a:ext>
                </a:extLst>
              </a:tr>
              <a:tr h="233680">
                <a:tc>
                  <a:txBody>
                    <a:bodyPr/>
                    <a:lstStyle/>
                    <a:p>
                      <a:pPr algn="ctr"/>
                      <a:r>
                        <a:rPr lang="en-US" sz="900">
                          <a:latin typeface="Arial" panose="020B0604020202020204" pitchFamily="34" charset="0"/>
                          <a:cs typeface="Arial" panose="020B0604020202020204" pitchFamily="34" charset="0"/>
                        </a:rPr>
                        <a:t>8</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3 Points</a:t>
                      </a:r>
                    </a:p>
                  </a:txBody>
                  <a:tcPr/>
                </a:tc>
                <a:extLst>
                  <a:ext uri="{0D108BD9-81ED-4DB2-BD59-A6C34878D82A}">
                    <a16:rowId xmlns:a16="http://schemas.microsoft.com/office/drawing/2014/main" val="10009"/>
                  </a:ext>
                </a:extLst>
              </a:tr>
              <a:tr h="233680">
                <a:tc>
                  <a:txBody>
                    <a:bodyPr/>
                    <a:lstStyle/>
                    <a:p>
                      <a:pPr algn="ctr"/>
                      <a:r>
                        <a:rPr lang="en-US" sz="900">
                          <a:latin typeface="Arial" panose="020B0604020202020204" pitchFamily="34" charset="0"/>
                          <a:cs typeface="Arial" panose="020B0604020202020204" pitchFamily="34" charset="0"/>
                        </a:rPr>
                        <a:t>9</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 Points</a:t>
                      </a:r>
                    </a:p>
                  </a:txBody>
                  <a:tcPr/>
                </a:tc>
                <a:extLst>
                  <a:ext uri="{0D108BD9-81ED-4DB2-BD59-A6C34878D82A}">
                    <a16:rowId xmlns:a16="http://schemas.microsoft.com/office/drawing/2014/main" val="10010"/>
                  </a:ext>
                </a:extLst>
              </a:tr>
              <a:tr h="375920">
                <a:tc>
                  <a:txBody>
                    <a:bodyPr/>
                    <a:lstStyle/>
                    <a:p>
                      <a:pPr algn="ctr"/>
                      <a:r>
                        <a:rPr lang="en-US" sz="900">
                          <a:latin typeface="Arial" panose="020B0604020202020204" pitchFamily="34" charset="0"/>
                          <a:cs typeface="Arial" panose="020B0604020202020204" pitchFamily="34" charset="0"/>
                        </a:rPr>
                        <a:t>No Near Miss Report</a:t>
                      </a:r>
                    </a:p>
                  </a:txBody>
                  <a:tcPr/>
                </a:tc>
                <a:tc>
                  <a:txBody>
                    <a:bodyPr/>
                    <a:lstStyle/>
                    <a:p>
                      <a:pPr algn="ctr"/>
                      <a:r>
                        <a:rPr lang="en-US" sz="900">
                          <a:latin typeface="Arial" panose="020B0604020202020204" pitchFamily="34" charset="0"/>
                          <a:cs typeface="Arial" panose="020B0604020202020204" pitchFamily="34" charset="0"/>
                        </a:rPr>
                        <a:t>0 Points</a:t>
                      </a:r>
                    </a:p>
                  </a:txBody>
                  <a:tcPr/>
                </a:tc>
                <a:extLst>
                  <a:ext uri="{0D108BD9-81ED-4DB2-BD59-A6C34878D82A}">
                    <a16:rowId xmlns:a16="http://schemas.microsoft.com/office/drawing/2014/main" val="10011"/>
                  </a:ext>
                </a:extLst>
              </a:tr>
            </a:tbl>
          </a:graphicData>
        </a:graphic>
      </p:graphicFrame>
      <p:graphicFrame>
        <p:nvGraphicFramePr>
          <p:cNvPr id="14" name="Table 13"/>
          <p:cNvGraphicFramePr>
            <a:graphicFrameLocks noGrp="1"/>
          </p:cNvGraphicFramePr>
          <p:nvPr/>
        </p:nvGraphicFramePr>
        <p:xfrm>
          <a:off x="4702592" y="1596948"/>
          <a:ext cx="2198281" cy="2905760"/>
        </p:xfrm>
        <a:graphic>
          <a:graphicData uri="http://schemas.openxmlformats.org/drawingml/2006/table">
            <a:tbl>
              <a:tblPr firstRow="1" bandRow="1">
                <a:tableStyleId>{5C22544A-7EE6-4342-B048-85BDC9FD1C3A}</a:tableStyleId>
              </a:tblPr>
              <a:tblGrid>
                <a:gridCol w="1199026">
                  <a:extLst>
                    <a:ext uri="{9D8B030D-6E8A-4147-A177-3AD203B41FA5}">
                      <a16:colId xmlns:a16="http://schemas.microsoft.com/office/drawing/2014/main" val="20000"/>
                    </a:ext>
                  </a:extLst>
                </a:gridCol>
                <a:gridCol w="999255">
                  <a:extLst>
                    <a:ext uri="{9D8B030D-6E8A-4147-A177-3AD203B41FA5}">
                      <a16:colId xmlns:a16="http://schemas.microsoft.com/office/drawing/2014/main" val="20001"/>
                    </a:ext>
                  </a:extLst>
                </a:gridCol>
              </a:tblGrid>
              <a:tr h="213360">
                <a:tc gridSpan="2">
                  <a:txBody>
                    <a:bodyPr/>
                    <a:lstStyle/>
                    <a:p>
                      <a:r>
                        <a:rPr lang="en-US" sz="800">
                          <a:solidFill>
                            <a:schemeClr val="tx1"/>
                          </a:solidFill>
                          <a:latin typeface="Arial" panose="020B0604020202020204" pitchFamily="34" charset="0"/>
                          <a:cs typeface="Arial" panose="020B0604020202020204" pitchFamily="34" charset="0"/>
                        </a:rPr>
                        <a:t>Table 3:</a:t>
                      </a:r>
                      <a:r>
                        <a:rPr lang="en-US" sz="800" baseline="0">
                          <a:solidFill>
                            <a:schemeClr val="tx1"/>
                          </a:solidFill>
                          <a:latin typeface="Arial" panose="020B0604020202020204" pitchFamily="34" charset="0"/>
                          <a:cs typeface="Arial" panose="020B0604020202020204" pitchFamily="34" charset="0"/>
                        </a:rPr>
                        <a:t>  Hazard </a:t>
                      </a:r>
                      <a:r>
                        <a:rPr lang="en-US" sz="800">
                          <a:solidFill>
                            <a:schemeClr val="tx1"/>
                          </a:solidFill>
                          <a:latin typeface="Arial" panose="020B0604020202020204" pitchFamily="34" charset="0"/>
                          <a:cs typeface="Arial" panose="020B0604020202020204" pitchFamily="34" charset="0"/>
                        </a:rPr>
                        <a:t>Abatement </a:t>
                      </a:r>
                    </a:p>
                  </a:txBody>
                  <a:tcPr>
                    <a:solidFill>
                      <a:srgbClr val="FF7C80"/>
                    </a:solidFill>
                  </a:tcPr>
                </a:tc>
                <a:tc hMerge="1">
                  <a:txBody>
                    <a:bodyPr/>
                    <a:lstStyle/>
                    <a:p>
                      <a:endParaRPr lang="en-US"/>
                    </a:p>
                  </a:txBody>
                  <a:tcPr/>
                </a:tc>
                <a:extLst>
                  <a:ext uri="{0D108BD9-81ED-4DB2-BD59-A6C34878D82A}">
                    <a16:rowId xmlns:a16="http://schemas.microsoft.com/office/drawing/2014/main" val="10000"/>
                  </a:ext>
                </a:extLst>
              </a:tr>
              <a:tr h="213360">
                <a:tc>
                  <a:txBody>
                    <a:bodyPr/>
                    <a:lstStyle/>
                    <a:p>
                      <a:pPr algn="ctr"/>
                      <a:r>
                        <a:rPr lang="en-US" sz="800">
                          <a:latin typeface="Arial" panose="020B0604020202020204" pitchFamily="34" charset="0"/>
                          <a:cs typeface="Arial" panose="020B0604020202020204" pitchFamily="34" charset="0"/>
                        </a:rPr>
                        <a:t>Ranking Order</a:t>
                      </a:r>
                    </a:p>
                  </a:txBody>
                  <a:tcPr/>
                </a:tc>
                <a:tc>
                  <a:txBody>
                    <a:bodyPr/>
                    <a:lstStyle/>
                    <a:p>
                      <a:pPr algn="ctr"/>
                      <a:r>
                        <a:rPr lang="en-US" sz="8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1"/>
                  </a:ext>
                </a:extLst>
              </a:tr>
              <a:tr h="233680">
                <a:tc>
                  <a:txBody>
                    <a:bodyPr/>
                    <a:lstStyle/>
                    <a:p>
                      <a:pPr algn="ctr"/>
                      <a:r>
                        <a:rPr lang="en-US" sz="900">
                          <a:latin typeface="Arial" panose="020B0604020202020204" pitchFamily="34" charset="0"/>
                          <a:cs typeface="Arial" panose="020B0604020202020204" pitchFamily="34" charset="0"/>
                        </a:rPr>
                        <a:t>1</a:t>
                      </a:r>
                      <a:r>
                        <a:rPr lang="en-US" sz="900" baseline="30000">
                          <a:latin typeface="Arial" panose="020B0604020202020204" pitchFamily="34" charset="0"/>
                          <a:cs typeface="Arial" panose="020B0604020202020204" pitchFamily="34" charset="0"/>
                        </a:rPr>
                        <a:t>st</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25 Points</a:t>
                      </a:r>
                    </a:p>
                  </a:txBody>
                  <a:tcPr/>
                </a:tc>
                <a:extLst>
                  <a:ext uri="{0D108BD9-81ED-4DB2-BD59-A6C34878D82A}">
                    <a16:rowId xmlns:a16="http://schemas.microsoft.com/office/drawing/2014/main" val="10002"/>
                  </a:ext>
                </a:extLst>
              </a:tr>
              <a:tr h="233680">
                <a:tc>
                  <a:txBody>
                    <a:bodyPr/>
                    <a:lstStyle/>
                    <a:p>
                      <a:pPr algn="ctr"/>
                      <a:r>
                        <a:rPr lang="en-US" sz="900">
                          <a:latin typeface="Arial" panose="020B0604020202020204" pitchFamily="34" charset="0"/>
                          <a:cs typeface="Arial" panose="020B0604020202020204" pitchFamily="34" charset="0"/>
                        </a:rPr>
                        <a:t>2</a:t>
                      </a:r>
                      <a:r>
                        <a:rPr lang="en-US" sz="900" baseline="30000">
                          <a:latin typeface="Arial" panose="020B0604020202020204" pitchFamily="34" charset="0"/>
                          <a:cs typeface="Arial" panose="020B0604020202020204" pitchFamily="34" charset="0"/>
                        </a:rPr>
                        <a:t>nd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23 Points</a:t>
                      </a:r>
                    </a:p>
                  </a:txBody>
                  <a:tcPr/>
                </a:tc>
                <a:extLst>
                  <a:ext uri="{0D108BD9-81ED-4DB2-BD59-A6C34878D82A}">
                    <a16:rowId xmlns:a16="http://schemas.microsoft.com/office/drawing/2014/main" val="10003"/>
                  </a:ext>
                </a:extLst>
              </a:tr>
              <a:tr h="233680">
                <a:tc>
                  <a:txBody>
                    <a:bodyPr/>
                    <a:lstStyle/>
                    <a:p>
                      <a:pPr algn="ctr"/>
                      <a:r>
                        <a:rPr lang="en-US" sz="900">
                          <a:latin typeface="Arial" panose="020B0604020202020204" pitchFamily="34" charset="0"/>
                          <a:cs typeface="Arial" panose="020B0604020202020204" pitchFamily="34" charset="0"/>
                        </a:rPr>
                        <a:t>3</a:t>
                      </a:r>
                      <a:r>
                        <a:rPr lang="en-US" sz="900" baseline="30000">
                          <a:latin typeface="Arial" panose="020B0604020202020204" pitchFamily="34" charset="0"/>
                          <a:cs typeface="Arial" panose="020B0604020202020204" pitchFamily="34" charset="0"/>
                        </a:rPr>
                        <a:t>rd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21 Points</a:t>
                      </a:r>
                    </a:p>
                  </a:txBody>
                  <a:tcPr/>
                </a:tc>
                <a:extLst>
                  <a:ext uri="{0D108BD9-81ED-4DB2-BD59-A6C34878D82A}">
                    <a16:rowId xmlns:a16="http://schemas.microsoft.com/office/drawing/2014/main" val="10004"/>
                  </a:ext>
                </a:extLst>
              </a:tr>
              <a:tr h="233680">
                <a:tc>
                  <a:txBody>
                    <a:bodyPr/>
                    <a:lstStyle/>
                    <a:p>
                      <a:pPr algn="ctr"/>
                      <a:r>
                        <a:rPr lang="en-US" sz="900">
                          <a:latin typeface="Arial" panose="020B0604020202020204" pitchFamily="34" charset="0"/>
                          <a:cs typeface="Arial" panose="020B0604020202020204" pitchFamily="34" charset="0"/>
                        </a:rPr>
                        <a:t>4</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19 Points</a:t>
                      </a:r>
                    </a:p>
                  </a:txBody>
                  <a:tcPr/>
                </a:tc>
                <a:extLst>
                  <a:ext uri="{0D108BD9-81ED-4DB2-BD59-A6C34878D82A}">
                    <a16:rowId xmlns:a16="http://schemas.microsoft.com/office/drawing/2014/main" val="10005"/>
                  </a:ext>
                </a:extLst>
              </a:tr>
              <a:tr h="233680">
                <a:tc>
                  <a:txBody>
                    <a:bodyPr/>
                    <a:lstStyle/>
                    <a:p>
                      <a:pPr algn="ctr"/>
                      <a:r>
                        <a:rPr lang="en-US" sz="900">
                          <a:latin typeface="Arial" panose="020B0604020202020204" pitchFamily="34" charset="0"/>
                          <a:cs typeface="Arial" panose="020B0604020202020204" pitchFamily="34" charset="0"/>
                        </a:rPr>
                        <a:t>5</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17 Points</a:t>
                      </a:r>
                    </a:p>
                  </a:txBody>
                  <a:tcPr/>
                </a:tc>
                <a:extLst>
                  <a:ext uri="{0D108BD9-81ED-4DB2-BD59-A6C34878D82A}">
                    <a16:rowId xmlns:a16="http://schemas.microsoft.com/office/drawing/2014/main" val="10006"/>
                  </a:ext>
                </a:extLst>
              </a:tr>
              <a:tr h="233680">
                <a:tc>
                  <a:txBody>
                    <a:bodyPr/>
                    <a:lstStyle/>
                    <a:p>
                      <a:pPr algn="ctr"/>
                      <a:r>
                        <a:rPr lang="en-US" sz="900">
                          <a:latin typeface="Arial" panose="020B0604020202020204" pitchFamily="34" charset="0"/>
                          <a:cs typeface="Arial" panose="020B0604020202020204" pitchFamily="34" charset="0"/>
                        </a:rPr>
                        <a:t>6</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15 Points</a:t>
                      </a:r>
                    </a:p>
                  </a:txBody>
                  <a:tcPr/>
                </a:tc>
                <a:extLst>
                  <a:ext uri="{0D108BD9-81ED-4DB2-BD59-A6C34878D82A}">
                    <a16:rowId xmlns:a16="http://schemas.microsoft.com/office/drawing/2014/main" val="10007"/>
                  </a:ext>
                </a:extLst>
              </a:tr>
              <a:tr h="233680">
                <a:tc>
                  <a:txBody>
                    <a:bodyPr/>
                    <a:lstStyle/>
                    <a:p>
                      <a:pPr algn="ctr"/>
                      <a:r>
                        <a:rPr lang="en-US" sz="900">
                          <a:latin typeface="Arial" panose="020B0604020202020204" pitchFamily="34" charset="0"/>
                          <a:cs typeface="Arial" panose="020B0604020202020204" pitchFamily="34" charset="0"/>
                        </a:rPr>
                        <a:t>7</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13 Points</a:t>
                      </a:r>
                    </a:p>
                  </a:txBody>
                  <a:tcPr/>
                </a:tc>
                <a:extLst>
                  <a:ext uri="{0D108BD9-81ED-4DB2-BD59-A6C34878D82A}">
                    <a16:rowId xmlns:a16="http://schemas.microsoft.com/office/drawing/2014/main" val="10008"/>
                  </a:ext>
                </a:extLst>
              </a:tr>
              <a:tr h="233680">
                <a:tc>
                  <a:txBody>
                    <a:bodyPr/>
                    <a:lstStyle/>
                    <a:p>
                      <a:pPr algn="ctr"/>
                      <a:r>
                        <a:rPr lang="en-US" sz="900">
                          <a:latin typeface="Arial" panose="020B0604020202020204" pitchFamily="34" charset="0"/>
                          <a:cs typeface="Arial" panose="020B0604020202020204" pitchFamily="34" charset="0"/>
                        </a:rPr>
                        <a:t>8</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11 Points</a:t>
                      </a:r>
                    </a:p>
                  </a:txBody>
                  <a:tcPr/>
                </a:tc>
                <a:extLst>
                  <a:ext uri="{0D108BD9-81ED-4DB2-BD59-A6C34878D82A}">
                    <a16:rowId xmlns:a16="http://schemas.microsoft.com/office/drawing/2014/main" val="10009"/>
                  </a:ext>
                </a:extLst>
              </a:tr>
              <a:tr h="233680">
                <a:tc>
                  <a:txBody>
                    <a:bodyPr/>
                    <a:lstStyle/>
                    <a:p>
                      <a:pPr algn="ctr"/>
                      <a:r>
                        <a:rPr lang="en-US" sz="900">
                          <a:latin typeface="Arial" panose="020B0604020202020204" pitchFamily="34" charset="0"/>
                          <a:cs typeface="Arial" panose="020B0604020202020204" pitchFamily="34" charset="0"/>
                        </a:rPr>
                        <a:t>9</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9 Points</a:t>
                      </a:r>
                    </a:p>
                  </a:txBody>
                  <a:tcPr/>
                </a:tc>
                <a:extLst>
                  <a:ext uri="{0D108BD9-81ED-4DB2-BD59-A6C34878D82A}">
                    <a16:rowId xmlns:a16="http://schemas.microsoft.com/office/drawing/2014/main" val="10010"/>
                  </a:ext>
                </a:extLst>
              </a:tr>
              <a:tr h="375920">
                <a:tc>
                  <a:txBody>
                    <a:bodyPr/>
                    <a:lstStyle/>
                    <a:p>
                      <a:pPr algn="ctr"/>
                      <a:r>
                        <a:rPr lang="en-US" sz="900">
                          <a:latin typeface="Arial" panose="020B0604020202020204" pitchFamily="34" charset="0"/>
                          <a:cs typeface="Arial" panose="020B0604020202020204" pitchFamily="34" charset="0"/>
                        </a:rPr>
                        <a:t>100% Hazard Abatement </a:t>
                      </a:r>
                    </a:p>
                  </a:txBody>
                  <a:tcPr/>
                </a:tc>
                <a:tc>
                  <a:txBody>
                    <a:bodyPr/>
                    <a:lstStyle/>
                    <a:p>
                      <a:pPr algn="ctr"/>
                      <a:r>
                        <a:rPr lang="en-US" sz="900">
                          <a:latin typeface="Arial" panose="020B0604020202020204" pitchFamily="34" charset="0"/>
                          <a:cs typeface="Arial" panose="020B0604020202020204" pitchFamily="34" charset="0"/>
                        </a:rPr>
                        <a:t>30 Points</a:t>
                      </a:r>
                    </a:p>
                  </a:txBody>
                  <a:tcPr/>
                </a:tc>
                <a:extLst>
                  <a:ext uri="{0D108BD9-81ED-4DB2-BD59-A6C34878D82A}">
                    <a16:rowId xmlns:a16="http://schemas.microsoft.com/office/drawing/2014/main" val="10011"/>
                  </a:ext>
                </a:extLst>
              </a:tr>
            </a:tbl>
          </a:graphicData>
        </a:graphic>
      </p:graphicFrame>
      <p:graphicFrame>
        <p:nvGraphicFramePr>
          <p:cNvPr id="15" name="Table 14"/>
          <p:cNvGraphicFramePr>
            <a:graphicFrameLocks noGrp="1"/>
          </p:cNvGraphicFramePr>
          <p:nvPr/>
        </p:nvGraphicFramePr>
        <p:xfrm>
          <a:off x="106255" y="1724681"/>
          <a:ext cx="1956646" cy="2767628"/>
        </p:xfrm>
        <a:graphic>
          <a:graphicData uri="http://schemas.openxmlformats.org/drawingml/2006/table">
            <a:tbl>
              <a:tblPr firstRow="1" bandRow="1">
                <a:tableStyleId>{5C22544A-7EE6-4342-B048-85BDC9FD1C3A}</a:tableStyleId>
              </a:tblPr>
              <a:tblGrid>
                <a:gridCol w="903739">
                  <a:extLst>
                    <a:ext uri="{9D8B030D-6E8A-4147-A177-3AD203B41FA5}">
                      <a16:colId xmlns:a16="http://schemas.microsoft.com/office/drawing/2014/main" val="20000"/>
                    </a:ext>
                  </a:extLst>
                </a:gridCol>
                <a:gridCol w="1052907">
                  <a:extLst>
                    <a:ext uri="{9D8B030D-6E8A-4147-A177-3AD203B41FA5}">
                      <a16:colId xmlns:a16="http://schemas.microsoft.com/office/drawing/2014/main" val="20001"/>
                    </a:ext>
                  </a:extLst>
                </a:gridCol>
              </a:tblGrid>
              <a:tr h="213360">
                <a:tc gridSpan="2">
                  <a:txBody>
                    <a:bodyPr/>
                    <a:lstStyle/>
                    <a:p>
                      <a:r>
                        <a:rPr lang="en-US" sz="800">
                          <a:solidFill>
                            <a:schemeClr val="tx1"/>
                          </a:solidFill>
                          <a:latin typeface="Arial" panose="020B0604020202020204" pitchFamily="34" charset="0"/>
                          <a:cs typeface="Arial" panose="020B0604020202020204" pitchFamily="34" charset="0"/>
                        </a:rPr>
                        <a:t>Table 1:  VPPSC Participation</a:t>
                      </a:r>
                    </a:p>
                  </a:txBody>
                  <a:tcPr>
                    <a:solidFill>
                      <a:srgbClr val="FFFF00"/>
                    </a:solidFill>
                  </a:tcPr>
                </a:tc>
                <a:tc hMerge="1">
                  <a:txBody>
                    <a:bodyPr/>
                    <a:lstStyle/>
                    <a:p>
                      <a:endParaRPr lang="en-US"/>
                    </a:p>
                  </a:txBody>
                  <a:tcPr/>
                </a:tc>
                <a:extLst>
                  <a:ext uri="{0D108BD9-81ED-4DB2-BD59-A6C34878D82A}">
                    <a16:rowId xmlns:a16="http://schemas.microsoft.com/office/drawing/2014/main" val="10000"/>
                  </a:ext>
                </a:extLst>
              </a:tr>
              <a:tr h="213360">
                <a:tc>
                  <a:txBody>
                    <a:bodyPr/>
                    <a:lstStyle/>
                    <a:p>
                      <a:pPr algn="ctr"/>
                      <a:r>
                        <a:rPr lang="en-US" sz="800">
                          <a:latin typeface="Arial" panose="020B0604020202020204" pitchFamily="34" charset="0"/>
                          <a:cs typeface="Arial" panose="020B0604020202020204" pitchFamily="34" charset="0"/>
                        </a:rPr>
                        <a:t>Ranking Order</a:t>
                      </a:r>
                    </a:p>
                  </a:txBody>
                  <a:tcPr/>
                </a:tc>
                <a:tc>
                  <a:txBody>
                    <a:bodyPr/>
                    <a:lstStyle/>
                    <a:p>
                      <a:pPr algn="ctr"/>
                      <a:r>
                        <a:rPr lang="en-US" sz="8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1"/>
                  </a:ext>
                </a:extLst>
              </a:tr>
              <a:tr h="796588">
                <a:tc gridSpan="2">
                  <a:txBody>
                    <a:bodyPr/>
                    <a:lstStyle/>
                    <a:p>
                      <a:pPr algn="ctr"/>
                      <a:r>
                        <a:rPr lang="en-US" sz="900">
                          <a:latin typeface="Arial" panose="020B0604020202020204" pitchFamily="34" charset="0"/>
                          <a:cs typeface="Arial" panose="020B0604020202020204" pitchFamily="34" charset="0"/>
                        </a:rPr>
                        <a:t>If member(s)</a:t>
                      </a:r>
                      <a:r>
                        <a:rPr lang="en-US" sz="900" baseline="0">
                          <a:latin typeface="Arial" panose="020B0604020202020204" pitchFamily="34" charset="0"/>
                          <a:cs typeface="Arial" panose="020B0604020202020204" pitchFamily="34" charset="0"/>
                        </a:rPr>
                        <a:t> from your division attend all scheduled VPPSC Meeting(s), the impact could be as much as 30 points earned.  The points earned are assessed below.</a:t>
                      </a:r>
                      <a:endParaRPr lang="en-US" sz="900">
                        <a:latin typeface="Arial" panose="020B0604020202020204" pitchFamily="34" charset="0"/>
                        <a:cs typeface="Arial" panose="020B0604020202020204" pitchFamily="34" charset="0"/>
                      </a:endParaRPr>
                    </a:p>
                  </a:txBody>
                  <a:tcPr/>
                </a:tc>
                <a:tc hMerge="1">
                  <a:txBody>
                    <a:bodyPr/>
                    <a:lstStyle/>
                    <a:p>
                      <a:pPr algn="ctr"/>
                      <a:endParaRPr lang="en-US"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33680">
                <a:tc>
                  <a:txBody>
                    <a:bodyPr/>
                    <a:lstStyle/>
                    <a:p>
                      <a:pPr algn="ctr"/>
                      <a:r>
                        <a:rPr lang="en-US" sz="900">
                          <a:latin typeface="Arial" panose="020B0604020202020204" pitchFamily="34" charset="0"/>
                          <a:cs typeface="Arial" panose="020B0604020202020204" pitchFamily="34" charset="0"/>
                        </a:rPr>
                        <a:t>Absentee</a:t>
                      </a:r>
                    </a:p>
                  </a:txBody>
                  <a:tcPr/>
                </a:tc>
                <a:tc>
                  <a:txBody>
                    <a:bodyPr/>
                    <a:lstStyle/>
                    <a:p>
                      <a:pPr algn="ctr"/>
                      <a:r>
                        <a:rPr lang="en-US" sz="9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3"/>
                  </a:ext>
                </a:extLst>
              </a:tr>
              <a:tr h="233680">
                <a:tc>
                  <a:txBody>
                    <a:bodyPr/>
                    <a:lstStyle/>
                    <a:p>
                      <a:pPr algn="ctr"/>
                      <a:r>
                        <a:rPr lang="en-US" sz="900">
                          <a:latin typeface="Arial" panose="020B0604020202020204" pitchFamily="34" charset="0"/>
                          <a:cs typeface="Arial" panose="020B0604020202020204" pitchFamily="34" charset="0"/>
                        </a:rPr>
                        <a:t>0</a:t>
                      </a:r>
                    </a:p>
                  </a:txBody>
                  <a:tcPr/>
                </a:tc>
                <a:tc>
                  <a:txBody>
                    <a:bodyPr/>
                    <a:lstStyle/>
                    <a:p>
                      <a:pPr algn="ctr"/>
                      <a:r>
                        <a:rPr lang="en-US" sz="900">
                          <a:latin typeface="Arial" panose="020B0604020202020204" pitchFamily="34" charset="0"/>
                          <a:cs typeface="Arial" panose="020B0604020202020204" pitchFamily="34" charset="0"/>
                        </a:rPr>
                        <a:t>30 Points</a:t>
                      </a:r>
                    </a:p>
                  </a:txBody>
                  <a:tcPr/>
                </a:tc>
                <a:extLst>
                  <a:ext uri="{0D108BD9-81ED-4DB2-BD59-A6C34878D82A}">
                    <a16:rowId xmlns:a16="http://schemas.microsoft.com/office/drawing/2014/main" val="10004"/>
                  </a:ext>
                </a:extLst>
              </a:tr>
              <a:tr h="233680">
                <a:tc>
                  <a:txBody>
                    <a:bodyPr/>
                    <a:lstStyle/>
                    <a:p>
                      <a:pPr algn="ctr"/>
                      <a:r>
                        <a:rPr lang="en-US" sz="900">
                          <a:latin typeface="Arial" panose="020B0604020202020204" pitchFamily="34" charset="0"/>
                          <a:cs typeface="Arial" panose="020B0604020202020204" pitchFamily="34" charset="0"/>
                        </a:rPr>
                        <a:t>1</a:t>
                      </a:r>
                    </a:p>
                  </a:txBody>
                  <a:tcPr/>
                </a:tc>
                <a:tc>
                  <a:txBody>
                    <a:bodyPr/>
                    <a:lstStyle/>
                    <a:p>
                      <a:pPr algn="ctr"/>
                      <a:r>
                        <a:rPr lang="en-US" sz="900">
                          <a:latin typeface="Arial" panose="020B0604020202020204" pitchFamily="34" charset="0"/>
                          <a:cs typeface="Arial" panose="020B0604020202020204" pitchFamily="34" charset="0"/>
                        </a:rPr>
                        <a:t>15 Points</a:t>
                      </a:r>
                    </a:p>
                  </a:txBody>
                  <a:tcPr/>
                </a:tc>
                <a:extLst>
                  <a:ext uri="{0D108BD9-81ED-4DB2-BD59-A6C34878D82A}">
                    <a16:rowId xmlns:a16="http://schemas.microsoft.com/office/drawing/2014/main" val="10005"/>
                  </a:ext>
                </a:extLst>
              </a:tr>
              <a:tr h="233680">
                <a:tc>
                  <a:txBody>
                    <a:bodyPr/>
                    <a:lstStyle/>
                    <a:p>
                      <a:pPr algn="ctr"/>
                      <a:r>
                        <a:rPr lang="en-US" sz="900">
                          <a:latin typeface="Arial" panose="020B0604020202020204" pitchFamily="34" charset="0"/>
                          <a:cs typeface="Arial" panose="020B0604020202020204" pitchFamily="34" charset="0"/>
                        </a:rPr>
                        <a:t>2</a:t>
                      </a:r>
                    </a:p>
                  </a:txBody>
                  <a:tcPr/>
                </a:tc>
                <a:tc>
                  <a:txBody>
                    <a:bodyPr/>
                    <a:lstStyle/>
                    <a:p>
                      <a:pPr algn="ctr"/>
                      <a:r>
                        <a:rPr lang="en-US" sz="900">
                          <a:latin typeface="Arial" panose="020B0604020202020204" pitchFamily="34" charset="0"/>
                          <a:cs typeface="Arial" panose="020B0604020202020204" pitchFamily="34" charset="0"/>
                        </a:rPr>
                        <a:t>5 Points</a:t>
                      </a:r>
                    </a:p>
                  </a:txBody>
                  <a:tcPr/>
                </a:tc>
                <a:extLst>
                  <a:ext uri="{0D108BD9-81ED-4DB2-BD59-A6C34878D82A}">
                    <a16:rowId xmlns:a16="http://schemas.microsoft.com/office/drawing/2014/main" val="10006"/>
                  </a:ext>
                </a:extLst>
              </a:tr>
              <a:tr h="233680">
                <a:tc>
                  <a:txBody>
                    <a:bodyPr/>
                    <a:lstStyle/>
                    <a:p>
                      <a:pPr algn="ctr"/>
                      <a:r>
                        <a:rPr lang="en-US" sz="900">
                          <a:latin typeface="Arial" panose="020B0604020202020204" pitchFamily="34" charset="0"/>
                          <a:cs typeface="Arial" panose="020B0604020202020204" pitchFamily="34" charset="0"/>
                        </a:rPr>
                        <a:t>&gt; 2</a:t>
                      </a:r>
                    </a:p>
                  </a:txBody>
                  <a:tcPr/>
                </a:tc>
                <a:tc>
                  <a:txBody>
                    <a:bodyPr/>
                    <a:lstStyle/>
                    <a:p>
                      <a:pPr algn="ctr"/>
                      <a:r>
                        <a:rPr lang="en-US" sz="900">
                          <a:latin typeface="Arial" panose="020B0604020202020204" pitchFamily="34" charset="0"/>
                          <a:cs typeface="Arial" panose="020B0604020202020204" pitchFamily="34" charset="0"/>
                        </a:rPr>
                        <a:t>0 Points</a:t>
                      </a:r>
                    </a:p>
                  </a:txBody>
                  <a:tcPr/>
                </a:tc>
                <a:extLst>
                  <a:ext uri="{0D108BD9-81ED-4DB2-BD59-A6C34878D82A}">
                    <a16:rowId xmlns:a16="http://schemas.microsoft.com/office/drawing/2014/main" val="10007"/>
                  </a:ext>
                </a:extLst>
              </a:tr>
              <a:tr h="375920">
                <a:tc>
                  <a:txBody>
                    <a:bodyPr/>
                    <a:lstStyle/>
                    <a:p>
                      <a:pPr algn="ctr"/>
                      <a:r>
                        <a:rPr lang="en-US" sz="900">
                          <a:latin typeface="Arial" panose="020B0604020202020204" pitchFamily="34" charset="0"/>
                          <a:cs typeface="Arial" panose="020B0604020202020204" pitchFamily="34" charset="0"/>
                        </a:rPr>
                        <a:t>100%</a:t>
                      </a:r>
                      <a:r>
                        <a:rPr lang="en-US" sz="900" baseline="0">
                          <a:latin typeface="Arial" panose="020B0604020202020204" pitchFamily="34" charset="0"/>
                          <a:cs typeface="Arial" panose="020B0604020202020204" pitchFamily="34" charset="0"/>
                        </a:rPr>
                        <a:t> Participation</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30 Points</a:t>
                      </a:r>
                    </a:p>
                  </a:txBody>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nvGraphicFramePr>
        <p:xfrm>
          <a:off x="7098395" y="1587521"/>
          <a:ext cx="1942411" cy="2905760"/>
        </p:xfrm>
        <a:graphic>
          <a:graphicData uri="http://schemas.openxmlformats.org/drawingml/2006/table">
            <a:tbl>
              <a:tblPr firstRow="1" bandRow="1">
                <a:tableStyleId>{5C22544A-7EE6-4342-B048-85BDC9FD1C3A}</a:tableStyleId>
              </a:tblPr>
              <a:tblGrid>
                <a:gridCol w="1036948">
                  <a:extLst>
                    <a:ext uri="{9D8B030D-6E8A-4147-A177-3AD203B41FA5}">
                      <a16:colId xmlns:a16="http://schemas.microsoft.com/office/drawing/2014/main" val="20000"/>
                    </a:ext>
                  </a:extLst>
                </a:gridCol>
                <a:gridCol w="905463">
                  <a:extLst>
                    <a:ext uri="{9D8B030D-6E8A-4147-A177-3AD203B41FA5}">
                      <a16:colId xmlns:a16="http://schemas.microsoft.com/office/drawing/2014/main" val="20001"/>
                    </a:ext>
                  </a:extLst>
                </a:gridCol>
              </a:tblGrid>
              <a:tr h="213360">
                <a:tc gridSpan="2">
                  <a:txBody>
                    <a:bodyPr/>
                    <a:lstStyle/>
                    <a:p>
                      <a:r>
                        <a:rPr lang="en-US" sz="800">
                          <a:solidFill>
                            <a:schemeClr val="tx1"/>
                          </a:solidFill>
                          <a:latin typeface="Arial" panose="020B0604020202020204" pitchFamily="34" charset="0"/>
                          <a:cs typeface="Arial" panose="020B0604020202020204" pitchFamily="34" charset="0"/>
                        </a:rPr>
                        <a:t>Table 4:  Training (ESAMS)</a:t>
                      </a:r>
                    </a:p>
                  </a:txBody>
                  <a:tcPr>
                    <a:solidFill>
                      <a:srgbClr val="FF9933"/>
                    </a:solidFill>
                  </a:tcPr>
                </a:tc>
                <a:tc hMerge="1">
                  <a:txBody>
                    <a:bodyPr/>
                    <a:lstStyle/>
                    <a:p>
                      <a:endParaRPr lang="en-US"/>
                    </a:p>
                  </a:txBody>
                  <a:tcPr/>
                </a:tc>
                <a:extLst>
                  <a:ext uri="{0D108BD9-81ED-4DB2-BD59-A6C34878D82A}">
                    <a16:rowId xmlns:a16="http://schemas.microsoft.com/office/drawing/2014/main" val="10000"/>
                  </a:ext>
                </a:extLst>
              </a:tr>
              <a:tr h="213360">
                <a:tc>
                  <a:txBody>
                    <a:bodyPr/>
                    <a:lstStyle/>
                    <a:p>
                      <a:pPr algn="ctr"/>
                      <a:r>
                        <a:rPr lang="en-US" sz="800">
                          <a:latin typeface="Arial" panose="020B0604020202020204" pitchFamily="34" charset="0"/>
                          <a:cs typeface="Arial" panose="020B0604020202020204" pitchFamily="34" charset="0"/>
                        </a:rPr>
                        <a:t>Ranking Order</a:t>
                      </a:r>
                    </a:p>
                  </a:txBody>
                  <a:tcPr/>
                </a:tc>
                <a:tc>
                  <a:txBody>
                    <a:bodyPr/>
                    <a:lstStyle/>
                    <a:p>
                      <a:pPr algn="ctr"/>
                      <a:r>
                        <a:rPr lang="en-US" sz="800">
                          <a:latin typeface="Arial" panose="020B0604020202020204" pitchFamily="34" charset="0"/>
                          <a:cs typeface="Arial" panose="020B0604020202020204" pitchFamily="34" charset="0"/>
                        </a:rPr>
                        <a:t>Points Earned</a:t>
                      </a:r>
                    </a:p>
                  </a:txBody>
                  <a:tcPr/>
                </a:tc>
                <a:extLst>
                  <a:ext uri="{0D108BD9-81ED-4DB2-BD59-A6C34878D82A}">
                    <a16:rowId xmlns:a16="http://schemas.microsoft.com/office/drawing/2014/main" val="10001"/>
                  </a:ext>
                </a:extLst>
              </a:tr>
              <a:tr h="233680">
                <a:tc>
                  <a:txBody>
                    <a:bodyPr/>
                    <a:lstStyle/>
                    <a:p>
                      <a:pPr algn="ctr"/>
                      <a:r>
                        <a:rPr lang="en-US" sz="900">
                          <a:latin typeface="Arial" panose="020B0604020202020204" pitchFamily="34" charset="0"/>
                          <a:cs typeface="Arial" panose="020B0604020202020204" pitchFamily="34" charset="0"/>
                        </a:rPr>
                        <a:t>1</a:t>
                      </a:r>
                      <a:r>
                        <a:rPr lang="en-US" sz="900" baseline="30000">
                          <a:latin typeface="Arial" panose="020B0604020202020204" pitchFamily="34" charset="0"/>
                          <a:cs typeface="Arial" panose="020B0604020202020204" pitchFamily="34" charset="0"/>
                        </a:rPr>
                        <a:t>st</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25 Points</a:t>
                      </a:r>
                    </a:p>
                  </a:txBody>
                  <a:tcPr/>
                </a:tc>
                <a:extLst>
                  <a:ext uri="{0D108BD9-81ED-4DB2-BD59-A6C34878D82A}">
                    <a16:rowId xmlns:a16="http://schemas.microsoft.com/office/drawing/2014/main" val="10002"/>
                  </a:ext>
                </a:extLst>
              </a:tr>
              <a:tr h="233680">
                <a:tc>
                  <a:txBody>
                    <a:bodyPr/>
                    <a:lstStyle/>
                    <a:p>
                      <a:pPr algn="ctr"/>
                      <a:r>
                        <a:rPr lang="en-US" sz="900">
                          <a:latin typeface="Arial" panose="020B0604020202020204" pitchFamily="34" charset="0"/>
                          <a:cs typeface="Arial" panose="020B0604020202020204" pitchFamily="34" charset="0"/>
                        </a:rPr>
                        <a:t>2</a:t>
                      </a:r>
                      <a:r>
                        <a:rPr lang="en-US" sz="900" baseline="30000">
                          <a:latin typeface="Arial" panose="020B0604020202020204" pitchFamily="34" charset="0"/>
                          <a:cs typeface="Arial" panose="020B0604020202020204" pitchFamily="34" charset="0"/>
                        </a:rPr>
                        <a:t>nd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20 Points</a:t>
                      </a:r>
                    </a:p>
                  </a:txBody>
                  <a:tcPr/>
                </a:tc>
                <a:extLst>
                  <a:ext uri="{0D108BD9-81ED-4DB2-BD59-A6C34878D82A}">
                    <a16:rowId xmlns:a16="http://schemas.microsoft.com/office/drawing/2014/main" val="10003"/>
                  </a:ext>
                </a:extLst>
              </a:tr>
              <a:tr h="233680">
                <a:tc>
                  <a:txBody>
                    <a:bodyPr/>
                    <a:lstStyle/>
                    <a:p>
                      <a:pPr algn="ctr"/>
                      <a:r>
                        <a:rPr lang="en-US" sz="900">
                          <a:latin typeface="Arial" panose="020B0604020202020204" pitchFamily="34" charset="0"/>
                          <a:cs typeface="Arial" panose="020B0604020202020204" pitchFamily="34" charset="0"/>
                        </a:rPr>
                        <a:t>3</a:t>
                      </a:r>
                      <a:r>
                        <a:rPr lang="en-US" sz="900" baseline="30000">
                          <a:latin typeface="Arial" panose="020B0604020202020204" pitchFamily="34" charset="0"/>
                          <a:cs typeface="Arial" panose="020B0604020202020204" pitchFamily="34" charset="0"/>
                        </a:rPr>
                        <a:t>rd</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18 Points</a:t>
                      </a:r>
                    </a:p>
                  </a:txBody>
                  <a:tcPr/>
                </a:tc>
                <a:extLst>
                  <a:ext uri="{0D108BD9-81ED-4DB2-BD59-A6C34878D82A}">
                    <a16:rowId xmlns:a16="http://schemas.microsoft.com/office/drawing/2014/main" val="10004"/>
                  </a:ext>
                </a:extLst>
              </a:tr>
              <a:tr h="233680">
                <a:tc>
                  <a:txBody>
                    <a:bodyPr/>
                    <a:lstStyle/>
                    <a:p>
                      <a:pPr algn="ctr"/>
                      <a:r>
                        <a:rPr lang="en-US" sz="900">
                          <a:latin typeface="Arial" panose="020B0604020202020204" pitchFamily="34" charset="0"/>
                          <a:cs typeface="Arial" panose="020B0604020202020204" pitchFamily="34" charset="0"/>
                        </a:rPr>
                        <a:t>4</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16 Points</a:t>
                      </a:r>
                    </a:p>
                  </a:txBody>
                  <a:tcPr/>
                </a:tc>
                <a:extLst>
                  <a:ext uri="{0D108BD9-81ED-4DB2-BD59-A6C34878D82A}">
                    <a16:rowId xmlns:a16="http://schemas.microsoft.com/office/drawing/2014/main" val="10005"/>
                  </a:ext>
                </a:extLst>
              </a:tr>
              <a:tr h="233680">
                <a:tc>
                  <a:txBody>
                    <a:bodyPr/>
                    <a:lstStyle/>
                    <a:p>
                      <a:pPr algn="ctr"/>
                      <a:r>
                        <a:rPr lang="en-US" sz="900">
                          <a:latin typeface="Arial" panose="020B0604020202020204" pitchFamily="34" charset="0"/>
                          <a:cs typeface="Arial" panose="020B0604020202020204" pitchFamily="34" charset="0"/>
                        </a:rPr>
                        <a:t>5</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14 Points</a:t>
                      </a:r>
                    </a:p>
                  </a:txBody>
                  <a:tcPr/>
                </a:tc>
                <a:extLst>
                  <a:ext uri="{0D108BD9-81ED-4DB2-BD59-A6C34878D82A}">
                    <a16:rowId xmlns:a16="http://schemas.microsoft.com/office/drawing/2014/main" val="10006"/>
                  </a:ext>
                </a:extLst>
              </a:tr>
              <a:tr h="233680">
                <a:tc>
                  <a:txBody>
                    <a:bodyPr/>
                    <a:lstStyle/>
                    <a:p>
                      <a:pPr algn="ctr"/>
                      <a:r>
                        <a:rPr lang="en-US" sz="900">
                          <a:latin typeface="Arial" panose="020B0604020202020204" pitchFamily="34" charset="0"/>
                          <a:cs typeface="Arial" panose="020B0604020202020204" pitchFamily="34" charset="0"/>
                        </a:rPr>
                        <a:t>6</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12 Points</a:t>
                      </a:r>
                    </a:p>
                  </a:txBody>
                  <a:tcPr/>
                </a:tc>
                <a:extLst>
                  <a:ext uri="{0D108BD9-81ED-4DB2-BD59-A6C34878D82A}">
                    <a16:rowId xmlns:a16="http://schemas.microsoft.com/office/drawing/2014/main" val="10007"/>
                  </a:ext>
                </a:extLst>
              </a:tr>
              <a:tr h="233680">
                <a:tc>
                  <a:txBody>
                    <a:bodyPr/>
                    <a:lstStyle/>
                    <a:p>
                      <a:pPr algn="ctr"/>
                      <a:r>
                        <a:rPr lang="en-US" sz="900">
                          <a:latin typeface="Arial" panose="020B0604020202020204" pitchFamily="34" charset="0"/>
                          <a:cs typeface="Arial" panose="020B0604020202020204" pitchFamily="34" charset="0"/>
                        </a:rPr>
                        <a:t>7</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10 Points</a:t>
                      </a:r>
                    </a:p>
                  </a:txBody>
                  <a:tcPr/>
                </a:tc>
                <a:extLst>
                  <a:ext uri="{0D108BD9-81ED-4DB2-BD59-A6C34878D82A}">
                    <a16:rowId xmlns:a16="http://schemas.microsoft.com/office/drawing/2014/main" val="10008"/>
                  </a:ext>
                </a:extLst>
              </a:tr>
              <a:tr h="233680">
                <a:tc>
                  <a:txBody>
                    <a:bodyPr/>
                    <a:lstStyle/>
                    <a:p>
                      <a:pPr algn="ctr"/>
                      <a:r>
                        <a:rPr lang="en-US" sz="900">
                          <a:latin typeface="Arial" panose="020B0604020202020204" pitchFamily="34" charset="0"/>
                          <a:cs typeface="Arial" panose="020B0604020202020204" pitchFamily="34" charset="0"/>
                        </a:rPr>
                        <a:t>8</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8 Points</a:t>
                      </a:r>
                    </a:p>
                  </a:txBody>
                  <a:tcPr/>
                </a:tc>
                <a:extLst>
                  <a:ext uri="{0D108BD9-81ED-4DB2-BD59-A6C34878D82A}">
                    <a16:rowId xmlns:a16="http://schemas.microsoft.com/office/drawing/2014/main" val="10009"/>
                  </a:ext>
                </a:extLst>
              </a:tr>
              <a:tr h="233680">
                <a:tc>
                  <a:txBody>
                    <a:bodyPr/>
                    <a:lstStyle/>
                    <a:p>
                      <a:pPr algn="ctr"/>
                      <a:r>
                        <a:rPr lang="en-US" sz="900">
                          <a:latin typeface="Arial" panose="020B0604020202020204" pitchFamily="34" charset="0"/>
                          <a:cs typeface="Arial" panose="020B0604020202020204" pitchFamily="34" charset="0"/>
                        </a:rPr>
                        <a:t>9</a:t>
                      </a:r>
                      <a:r>
                        <a:rPr lang="en-US" sz="900" baseline="30000">
                          <a:latin typeface="Arial" panose="020B0604020202020204" pitchFamily="34" charset="0"/>
                          <a:cs typeface="Arial" panose="020B0604020202020204" pitchFamily="34" charset="0"/>
                        </a:rPr>
                        <a:t>th</a:t>
                      </a:r>
                      <a:endParaRPr lang="en-US" sz="900">
                        <a:latin typeface="Arial" panose="020B0604020202020204" pitchFamily="34" charset="0"/>
                        <a:cs typeface="Arial" panose="020B0604020202020204" pitchFamily="34" charset="0"/>
                      </a:endParaRPr>
                    </a:p>
                  </a:txBody>
                  <a:tcPr/>
                </a:tc>
                <a:tc>
                  <a:txBody>
                    <a:bodyPr/>
                    <a:lstStyle/>
                    <a:p>
                      <a:pPr algn="ctr"/>
                      <a:r>
                        <a:rPr lang="en-US" sz="900">
                          <a:latin typeface="Arial" panose="020B0604020202020204" pitchFamily="34" charset="0"/>
                          <a:cs typeface="Arial" panose="020B0604020202020204" pitchFamily="34" charset="0"/>
                        </a:rPr>
                        <a:t>6 Points</a:t>
                      </a:r>
                    </a:p>
                  </a:txBody>
                  <a:tcPr/>
                </a:tc>
                <a:extLst>
                  <a:ext uri="{0D108BD9-81ED-4DB2-BD59-A6C34878D82A}">
                    <a16:rowId xmlns:a16="http://schemas.microsoft.com/office/drawing/2014/main" val="10010"/>
                  </a:ext>
                </a:extLst>
              </a:tr>
              <a:tr h="375920">
                <a:tc>
                  <a:txBody>
                    <a:bodyPr/>
                    <a:lstStyle/>
                    <a:p>
                      <a:pPr algn="ctr"/>
                      <a:r>
                        <a:rPr lang="en-US" sz="900">
                          <a:latin typeface="Arial" panose="020B0604020202020204" pitchFamily="34" charset="0"/>
                          <a:cs typeface="Arial" panose="020B0604020202020204" pitchFamily="34" charset="0"/>
                        </a:rPr>
                        <a:t>100% Required Training</a:t>
                      </a:r>
                    </a:p>
                  </a:txBody>
                  <a:tcPr/>
                </a:tc>
                <a:tc>
                  <a:txBody>
                    <a:bodyPr/>
                    <a:lstStyle/>
                    <a:p>
                      <a:pPr algn="ctr"/>
                      <a:r>
                        <a:rPr lang="en-US" sz="900">
                          <a:latin typeface="Arial" panose="020B0604020202020204" pitchFamily="34" charset="0"/>
                          <a:cs typeface="Arial" panose="020B0604020202020204" pitchFamily="34" charset="0"/>
                        </a:rPr>
                        <a:t>30 Points</a:t>
                      </a:r>
                    </a:p>
                  </a:txBody>
                  <a:tcPr/>
                </a:tc>
                <a:extLst>
                  <a:ext uri="{0D108BD9-81ED-4DB2-BD59-A6C34878D82A}">
                    <a16:rowId xmlns:a16="http://schemas.microsoft.com/office/drawing/2014/main" val="10011"/>
                  </a:ext>
                </a:extLst>
              </a:tr>
            </a:tbl>
          </a:graphicData>
        </a:graphic>
      </p:graphicFrame>
      <p:sp>
        <p:nvSpPr>
          <p:cNvPr id="17" name="TextBox 16"/>
          <p:cNvSpPr txBox="1"/>
          <p:nvPr/>
        </p:nvSpPr>
        <p:spPr>
          <a:xfrm>
            <a:off x="110978" y="861296"/>
            <a:ext cx="8929827" cy="400110"/>
          </a:xfrm>
          <a:prstGeom prst="rect">
            <a:avLst/>
          </a:prstGeom>
          <a:solidFill>
            <a:srgbClr val="CCECFF"/>
          </a:solidFill>
          <a:ln w="25400">
            <a:solidFill>
              <a:schemeClr val="tx1"/>
            </a:solidFill>
          </a:ln>
        </p:spPr>
        <p:txBody>
          <a:bodyPr wrap="square" lIns="9144" rIns="9144" rtlCol="0">
            <a:spAutoFit/>
          </a:bodyPr>
          <a:lstStyle/>
          <a:p>
            <a:pPr algn="ctr" defTabSz="457200" eaLnBrk="0" fontAlgn="base" hangingPunct="0">
              <a:spcBef>
                <a:spcPct val="0"/>
              </a:spcBef>
              <a:spcAft>
                <a:spcPct val="0"/>
              </a:spcAft>
              <a:defRPr/>
            </a:pPr>
            <a:r>
              <a:rPr lang="en-US" sz="1000">
                <a:solidFill>
                  <a:srgbClr val="000099"/>
                </a:solidFill>
                <a:latin typeface="Arial" panose="020B0604020202020204" pitchFamily="34" charset="0"/>
              </a:rPr>
              <a:t>CO’s Safety Division Quarterly/Yearly Award Criteria will be based on the Division that earns the Highest Total Points, which involve the Four Elements of VPP.  The formula for calculating total points earned is as follows:  VPPSC Participation + Near Miss Report + Hazard Abatement  + Training (ESAMS).</a:t>
            </a:r>
          </a:p>
        </p:txBody>
      </p:sp>
      <p:sp>
        <p:nvSpPr>
          <p:cNvPr id="18" name="Rectangle 9"/>
          <p:cNvSpPr txBox="1">
            <a:spLocks noChangeArrowheads="1"/>
          </p:cNvSpPr>
          <p:nvPr/>
        </p:nvSpPr>
        <p:spPr bwMode="auto">
          <a:xfrm>
            <a:off x="1688549" y="210605"/>
            <a:ext cx="5774687" cy="466938"/>
          </a:xfrm>
          <a:prstGeom prst="rect">
            <a:avLst/>
          </a:prstGeom>
          <a:noFill/>
          <a:ln w="9525">
            <a:noFill/>
            <a:miter lim="800000"/>
            <a:headEnd/>
            <a:tailEnd/>
          </a:ln>
        </p:spPr>
        <p:txBody>
          <a:bodyPr wrap="square" lIns="96661" tIns="48331" rIns="96661" bIns="48331" anchor="ctr">
            <a:spAutoFit/>
          </a:bodyPr>
          <a:lstStyle/>
          <a:p>
            <a:pPr algn="ctr" defTabSz="966764" eaLnBrk="0" fontAlgn="base" hangingPunct="0">
              <a:spcBef>
                <a:spcPct val="0"/>
              </a:spcBef>
              <a:spcAft>
                <a:spcPct val="0"/>
              </a:spcAft>
              <a:defRPr/>
            </a:pPr>
            <a:r>
              <a:rPr lang="en-US" sz="2400" b="1">
                <a:solidFill>
                  <a:srgbClr val="0000FF"/>
                </a:solidFill>
                <a:latin typeface="Arial" panose="020B0604020202020204" pitchFamily="34" charset="0"/>
                <a:cs typeface="Arial" pitchFamily="34" charset="0"/>
              </a:rPr>
              <a:t>CY25  Annual Safety Award</a:t>
            </a:r>
          </a:p>
        </p:txBody>
      </p:sp>
      <p:graphicFrame>
        <p:nvGraphicFramePr>
          <p:cNvPr id="3" name="Table 2"/>
          <p:cNvGraphicFramePr>
            <a:graphicFrameLocks noGrp="1"/>
          </p:cNvGraphicFramePr>
          <p:nvPr/>
        </p:nvGraphicFramePr>
        <p:xfrm>
          <a:off x="4702583" y="1315751"/>
          <a:ext cx="2198280" cy="276315"/>
        </p:xfrm>
        <a:graphic>
          <a:graphicData uri="http://schemas.openxmlformats.org/drawingml/2006/table">
            <a:tbl>
              <a:tblPr firstRow="1" bandRow="1">
                <a:tableStyleId>{073A0DAA-6AF3-43AB-8588-CEC1D06C72B9}</a:tableStyleId>
              </a:tblPr>
              <a:tblGrid>
                <a:gridCol w="2198280">
                  <a:extLst>
                    <a:ext uri="{9D8B030D-6E8A-4147-A177-3AD203B41FA5}">
                      <a16:colId xmlns:a16="http://schemas.microsoft.com/office/drawing/2014/main" val="20000"/>
                    </a:ext>
                  </a:extLst>
                </a:gridCol>
              </a:tblGrid>
              <a:tr h="276315">
                <a:tc>
                  <a:txBody>
                    <a:bodyPr/>
                    <a:lstStyle/>
                    <a:p>
                      <a:pPr algn="ctr"/>
                      <a:r>
                        <a:rPr lang="en-US" sz="1100">
                          <a:latin typeface="Arial" panose="020B0604020202020204" pitchFamily="34" charset="0"/>
                          <a:cs typeface="Arial" panose="020B0604020202020204" pitchFamily="34" charset="0"/>
                        </a:rPr>
                        <a:t>Hazard Prevention &amp; Control</a:t>
                      </a:r>
                    </a:p>
                  </a:txBody>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nvGraphicFramePr>
        <p:xfrm>
          <a:off x="2409142" y="1313876"/>
          <a:ext cx="1947219" cy="259080"/>
        </p:xfrm>
        <a:graphic>
          <a:graphicData uri="http://schemas.openxmlformats.org/drawingml/2006/table">
            <a:tbl>
              <a:tblPr firstRow="1" bandRow="1">
                <a:tableStyleId>{073A0DAA-6AF3-43AB-8588-CEC1D06C72B9}</a:tableStyleId>
              </a:tblPr>
              <a:tblGrid>
                <a:gridCol w="1947219">
                  <a:extLst>
                    <a:ext uri="{9D8B030D-6E8A-4147-A177-3AD203B41FA5}">
                      <a16:colId xmlns:a16="http://schemas.microsoft.com/office/drawing/2014/main" val="20000"/>
                    </a:ext>
                  </a:extLst>
                </a:gridCol>
              </a:tblGrid>
              <a:tr h="254000">
                <a:tc>
                  <a:txBody>
                    <a:bodyPr/>
                    <a:lstStyle/>
                    <a:p>
                      <a:pPr algn="ctr"/>
                      <a:r>
                        <a:rPr lang="en-US" sz="1100">
                          <a:latin typeface="Arial" panose="020B0604020202020204" pitchFamily="34" charset="0"/>
                          <a:cs typeface="Arial" panose="020B0604020202020204" pitchFamily="34" charset="0"/>
                        </a:rPr>
                        <a:t>Worksite Analysis</a:t>
                      </a:r>
                    </a:p>
                  </a:txBody>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nvGraphicFramePr>
        <p:xfrm>
          <a:off x="113132" y="1315742"/>
          <a:ext cx="1947219" cy="426720"/>
        </p:xfrm>
        <a:graphic>
          <a:graphicData uri="http://schemas.openxmlformats.org/drawingml/2006/table">
            <a:tbl>
              <a:tblPr firstRow="1" bandRow="1">
                <a:tableStyleId>{073A0DAA-6AF3-43AB-8588-CEC1D06C72B9}</a:tableStyleId>
              </a:tblPr>
              <a:tblGrid>
                <a:gridCol w="1947219">
                  <a:extLst>
                    <a:ext uri="{9D8B030D-6E8A-4147-A177-3AD203B41FA5}">
                      <a16:colId xmlns:a16="http://schemas.microsoft.com/office/drawing/2014/main" val="20000"/>
                    </a:ext>
                  </a:extLst>
                </a:gridCol>
              </a:tblGrid>
              <a:tr h="416560">
                <a:tc>
                  <a:txBody>
                    <a:bodyPr/>
                    <a:lstStyle/>
                    <a:p>
                      <a:pPr algn="ctr"/>
                      <a:r>
                        <a:rPr lang="en-US" sz="1100">
                          <a:latin typeface="Arial" panose="020B0604020202020204" pitchFamily="34" charset="0"/>
                          <a:cs typeface="Arial" panose="020B0604020202020204" pitchFamily="34" charset="0"/>
                        </a:rPr>
                        <a:t>Management Leadership &amp; Employee Involvement</a:t>
                      </a:r>
                    </a:p>
                  </a:txBody>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7098395" y="1308638"/>
          <a:ext cx="1947219" cy="259080"/>
        </p:xfrm>
        <a:graphic>
          <a:graphicData uri="http://schemas.openxmlformats.org/drawingml/2006/table">
            <a:tbl>
              <a:tblPr firstRow="1" bandRow="1">
                <a:tableStyleId>{073A0DAA-6AF3-43AB-8588-CEC1D06C72B9}</a:tableStyleId>
              </a:tblPr>
              <a:tblGrid>
                <a:gridCol w="1947219">
                  <a:extLst>
                    <a:ext uri="{9D8B030D-6E8A-4147-A177-3AD203B41FA5}">
                      <a16:colId xmlns:a16="http://schemas.microsoft.com/office/drawing/2014/main" val="20000"/>
                    </a:ext>
                  </a:extLst>
                </a:gridCol>
              </a:tblGrid>
              <a:tr h="254000">
                <a:tc>
                  <a:txBody>
                    <a:bodyPr/>
                    <a:lstStyle/>
                    <a:p>
                      <a:pPr algn="ctr"/>
                      <a:r>
                        <a:rPr lang="en-US" sz="1100">
                          <a:latin typeface="Arial" panose="020B0604020202020204" pitchFamily="34" charset="0"/>
                          <a:cs typeface="Arial" panose="020B0604020202020204" pitchFamily="34" charset="0"/>
                        </a:rPr>
                        <a:t>Safety</a:t>
                      </a:r>
                      <a:r>
                        <a:rPr lang="en-US" sz="1100" baseline="0">
                          <a:latin typeface="Arial" panose="020B0604020202020204" pitchFamily="34" charset="0"/>
                          <a:cs typeface="Arial" panose="020B0604020202020204" pitchFamily="34" charset="0"/>
                        </a:rPr>
                        <a:t> &amp; Health Training</a:t>
                      </a:r>
                      <a:endParaRPr lang="en-US"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graphicFrame>
        <p:nvGraphicFramePr>
          <p:cNvPr id="22" name="Object 2"/>
          <p:cNvGraphicFramePr>
            <a:graphicFrameLocks noChangeAspect="1"/>
          </p:cNvGraphicFramePr>
          <p:nvPr/>
        </p:nvGraphicFramePr>
        <p:xfrm>
          <a:off x="111125" y="4510088"/>
          <a:ext cx="8929680" cy="2251075"/>
        </p:xfrm>
        <a:graphic>
          <a:graphicData uri="http://schemas.openxmlformats.org/presentationml/2006/ole">
            <mc:AlternateContent xmlns:mc="http://schemas.openxmlformats.org/markup-compatibility/2006">
              <mc:Choice xmlns:v="urn:schemas-microsoft-com:vml" Requires="v">
                <p:oleObj name="Worksheet" r:id="rId6" imgW="5880032" imgH="1923940" progId="Excel.Sheet.8">
                  <p:embed/>
                </p:oleObj>
              </mc:Choice>
              <mc:Fallback>
                <p:oleObj name="Worksheet" r:id="rId6" imgW="5880032" imgH="1923940" progId="Excel.Sheet.8">
                  <p:embed/>
                  <p:pic>
                    <p:nvPicPr>
                      <p:cNvPr id="22" name="Object 2"/>
                      <p:cNvPicPr>
                        <a:picLocks noChangeAspect="1" noChangeArrowheads="1"/>
                      </p:cNvPicPr>
                      <p:nvPr/>
                    </p:nvPicPr>
                    <p:blipFill>
                      <a:blip r:embed="rId7"/>
                      <a:srcRect/>
                      <a:stretch>
                        <a:fillRect/>
                      </a:stretch>
                    </p:blipFill>
                    <p:spPr bwMode="auto">
                      <a:xfrm>
                        <a:off x="111125" y="4510088"/>
                        <a:ext cx="8929680" cy="2251075"/>
                      </a:xfrm>
                      <a:prstGeom prst="rect">
                        <a:avLst/>
                      </a:prstGeom>
                      <a:noFill/>
                      <a:ln>
                        <a:noFill/>
                      </a:ln>
                    </p:spPr>
                  </p:pic>
                </p:oleObj>
              </mc:Fallback>
            </mc:AlternateContent>
          </a:graphicData>
        </a:graphic>
      </p:graphicFrame>
      <p:sp>
        <p:nvSpPr>
          <p:cNvPr id="5" name="Slide Number Placeholder 4">
            <a:extLst>
              <a:ext uri="{FF2B5EF4-FFF2-40B4-BE49-F238E27FC236}">
                <a16:creationId xmlns:a16="http://schemas.microsoft.com/office/drawing/2014/main" id="{D5F7B852-6896-D081-61C4-A0F26513C3C0}"/>
              </a:ext>
            </a:extLst>
          </p:cNvPr>
          <p:cNvSpPr>
            <a:spLocks noGrp="1"/>
          </p:cNvSpPr>
          <p:nvPr>
            <p:ph type="sldNum" sz="quarter" idx="12"/>
          </p:nvPr>
        </p:nvSpPr>
        <p:spPr>
          <a:xfrm>
            <a:off x="7249712" y="6482400"/>
            <a:ext cx="1905000" cy="457200"/>
          </a:xfrm>
        </p:spPr>
        <p:txBody>
          <a:bodyPr/>
          <a:lstStyle/>
          <a:p>
            <a:pPr defTabSz="457200">
              <a:defRPr/>
            </a:pPr>
            <a:fld id="{8C828E91-8EFF-4D2A-82BD-5CDD04A333EA}" type="slidenum">
              <a:rPr lang="en-US">
                <a:solidFill>
                  <a:prstClr val="black">
                    <a:tint val="75000"/>
                  </a:prstClr>
                </a:solidFill>
                <a:latin typeface="Calibri" panose="020F0502020204030204"/>
              </a:rPr>
              <a:pPr defTabSz="457200">
                <a:defRPr/>
              </a:pPr>
              <a:t>49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1931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446"/>
            <a:ext cx="8229600" cy="1143000"/>
          </a:xfrm>
        </p:spPr>
        <p:txBody>
          <a:bodyPr/>
          <a:lstStyle/>
          <a:p>
            <a:pPr algn="ctr"/>
            <a:r>
              <a:rPr lang="en-US" sz="2400" b="1">
                <a:solidFill>
                  <a:srgbClr val="0000FF"/>
                </a:solidFill>
                <a:latin typeface="Arial" panose="020B0604020202020204" pitchFamily="34" charset="0"/>
                <a:cs typeface="Arial" panose="020B0604020202020204" pitchFamily="34" charset="0"/>
              </a:rPr>
              <a:t>Performance Metrics</a:t>
            </a:r>
            <a:br>
              <a:rPr lang="en-US" sz="2400" b="1">
                <a:solidFill>
                  <a:srgbClr val="0000FF"/>
                </a:solidFill>
                <a:latin typeface="Arial" panose="020B0604020202020204" pitchFamily="34" charset="0"/>
                <a:cs typeface="Arial" panose="020B0604020202020204" pitchFamily="34" charset="0"/>
              </a:rPr>
            </a:br>
            <a:r>
              <a:rPr lang="en-US" sz="1600" b="1">
                <a:solidFill>
                  <a:srgbClr val="0000FF"/>
                </a:solidFill>
                <a:latin typeface="Arial" panose="020B0604020202020204" pitchFamily="34" charset="0"/>
                <a:cs typeface="Arial" panose="020B0604020202020204" pitchFamily="34" charset="0"/>
              </a:rPr>
              <a:t>as of 31 December 25 </a:t>
            </a:r>
            <a:endParaRPr lang="en-US" sz="2400" b="1">
              <a:solidFill>
                <a:srgbClr val="0000FF"/>
              </a:solidFill>
              <a:latin typeface="Arial" panose="020B0604020202020204" pitchFamily="34" charset="0"/>
              <a:cs typeface="Arial" panose="020B0604020202020204" pitchFamily="34" charset="0"/>
            </a:endParaRPr>
          </a:p>
        </p:txBody>
      </p:sp>
      <p:sp>
        <p:nvSpPr>
          <p:cNvPr id="8" name="Text Box 9"/>
          <p:cNvSpPr txBox="1">
            <a:spLocks noGrp="1" noChangeArrowheads="1"/>
          </p:cNvSpPr>
          <p:nvPr>
            <p:ph type="body" idx="1"/>
          </p:nvPr>
        </p:nvSpPr>
        <p:spPr bwMode="auto">
          <a:xfrm>
            <a:off x="457200" y="1450381"/>
            <a:ext cx="4040188" cy="590931"/>
          </a:xfrm>
          <a:prstGeom prst="rect">
            <a:avLst/>
          </a:prstGeom>
          <a:solidFill>
            <a:schemeClr val="bg1">
              <a:lumMod val="85000"/>
            </a:schemeClr>
          </a:solidFill>
          <a:ln w="19050">
            <a:solidFill>
              <a:schemeClr val="tx1"/>
            </a:solidFill>
          </a:ln>
        </p:spPr>
        <p:txBody>
          <a:bodyPr anchorCtr="1">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eaLnBrk="1" hangingPunct="1">
              <a:spcBef>
                <a:spcPct val="50000"/>
              </a:spcBef>
            </a:pPr>
            <a:r>
              <a:rPr lang="en-US" altLang="en-US" sz="1800">
                <a:solidFill>
                  <a:schemeClr val="tx1"/>
                </a:solidFill>
                <a:cs typeface="Arial" panose="020B0604020202020204" pitchFamily="34" charset="0"/>
              </a:rPr>
              <a:t>CY21-CY25 Military RMI-SIR   Cases</a:t>
            </a:r>
            <a:endParaRPr lang="en-US" altLang="en-US" sz="1600">
              <a:solidFill>
                <a:schemeClr val="tx1"/>
              </a:solidFill>
              <a:cs typeface="Arial" panose="020B0604020202020204" pitchFamily="34" charset="0"/>
            </a:endParaRPr>
          </a:p>
        </p:txBody>
      </p:sp>
      <p:graphicFrame>
        <p:nvGraphicFramePr>
          <p:cNvPr id="11" name="Object 1157"/>
          <p:cNvGraphicFramePr>
            <a:graphicFrameLocks noGrp="1" noChangeAspect="1"/>
          </p:cNvGraphicFramePr>
          <p:nvPr>
            <p:ph sz="half" idx="2"/>
            <p:extLst>
              <p:ext uri="{D42A27DB-BD31-4B8C-83A1-F6EECF244321}">
                <p14:modId xmlns:p14="http://schemas.microsoft.com/office/powerpoint/2010/main" val="3637633154"/>
              </p:ext>
            </p:extLst>
          </p:nvPr>
        </p:nvGraphicFramePr>
        <p:xfrm>
          <a:off x="454819" y="2188398"/>
          <a:ext cx="4040188" cy="42048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9"/>
          <p:cNvSpPr txBox="1">
            <a:spLocks noGrp="1" noChangeArrowheads="1"/>
          </p:cNvSpPr>
          <p:nvPr>
            <p:ph type="body" sz="quarter" idx="3"/>
          </p:nvPr>
        </p:nvSpPr>
        <p:spPr bwMode="auto">
          <a:xfrm>
            <a:off x="4645032" y="1450381"/>
            <a:ext cx="4041775" cy="590931"/>
          </a:xfrm>
          <a:prstGeom prst="rect">
            <a:avLst/>
          </a:prstGeom>
          <a:solidFill>
            <a:schemeClr val="bg1">
              <a:lumMod val="85000"/>
            </a:schemeClr>
          </a:solidFill>
          <a:ln w="19050">
            <a:solidFill>
              <a:schemeClr val="tx1"/>
            </a:solidFill>
          </a:ln>
        </p:spPr>
        <p:txBody>
          <a:bodyPr anchorCtr="1">
            <a:spAutoFit/>
          </a:bodyPr>
          <a:lstStyle>
            <a:lvl1pPr>
              <a:defRPr sz="2400">
                <a:solidFill>
                  <a:srgbClr val="000099"/>
                </a:solidFill>
                <a:latin typeface="Arial" panose="020B0604020202020204" pitchFamily="34" charset="0"/>
              </a:defRPr>
            </a:lvl1pPr>
            <a:lvl2pPr marL="742950" indent="-285750">
              <a:defRPr sz="2400">
                <a:solidFill>
                  <a:srgbClr val="000099"/>
                </a:solidFill>
                <a:latin typeface="Arial" panose="020B0604020202020204" pitchFamily="34" charset="0"/>
              </a:defRPr>
            </a:lvl2pPr>
            <a:lvl3pPr marL="1143000" indent="-228600">
              <a:defRPr sz="2400">
                <a:solidFill>
                  <a:srgbClr val="000099"/>
                </a:solidFill>
                <a:latin typeface="Arial" panose="020B0604020202020204" pitchFamily="34" charset="0"/>
              </a:defRPr>
            </a:lvl3pPr>
            <a:lvl4pPr marL="1600200" indent="-228600">
              <a:defRPr sz="2400">
                <a:solidFill>
                  <a:srgbClr val="000099"/>
                </a:solidFill>
                <a:latin typeface="Arial" panose="020B0604020202020204" pitchFamily="34" charset="0"/>
              </a:defRPr>
            </a:lvl4pPr>
            <a:lvl5pPr marL="2057400" indent="-228600">
              <a:defRPr sz="2400">
                <a:solidFill>
                  <a:srgbClr val="000099"/>
                </a:solidFill>
                <a:latin typeface="Arial" panose="020B0604020202020204" pitchFamily="34" charset="0"/>
              </a:defRPr>
            </a:lvl5pPr>
            <a:lvl6pPr marL="2514600" indent="-228600" eaLnBrk="0" fontAlgn="base" hangingPunct="0">
              <a:spcBef>
                <a:spcPct val="0"/>
              </a:spcBef>
              <a:spcAft>
                <a:spcPct val="0"/>
              </a:spcAft>
              <a:defRPr sz="2400">
                <a:solidFill>
                  <a:srgbClr val="000099"/>
                </a:solidFill>
                <a:latin typeface="Arial" panose="020B0604020202020204" pitchFamily="34" charset="0"/>
              </a:defRPr>
            </a:lvl6pPr>
            <a:lvl7pPr marL="2971800" indent="-228600" eaLnBrk="0" fontAlgn="base" hangingPunct="0">
              <a:spcBef>
                <a:spcPct val="0"/>
              </a:spcBef>
              <a:spcAft>
                <a:spcPct val="0"/>
              </a:spcAft>
              <a:defRPr sz="2400">
                <a:solidFill>
                  <a:srgbClr val="000099"/>
                </a:solidFill>
                <a:latin typeface="Arial" panose="020B0604020202020204" pitchFamily="34" charset="0"/>
              </a:defRPr>
            </a:lvl7pPr>
            <a:lvl8pPr marL="3429000" indent="-228600" eaLnBrk="0" fontAlgn="base" hangingPunct="0">
              <a:spcBef>
                <a:spcPct val="0"/>
              </a:spcBef>
              <a:spcAft>
                <a:spcPct val="0"/>
              </a:spcAft>
              <a:defRPr sz="2400">
                <a:solidFill>
                  <a:srgbClr val="000099"/>
                </a:solidFill>
                <a:latin typeface="Arial" panose="020B0604020202020204" pitchFamily="34" charset="0"/>
              </a:defRPr>
            </a:lvl8pPr>
            <a:lvl9pPr marL="3886200" indent="-228600" eaLnBrk="0" fontAlgn="base" hangingPunct="0">
              <a:spcBef>
                <a:spcPct val="0"/>
              </a:spcBef>
              <a:spcAft>
                <a:spcPct val="0"/>
              </a:spcAft>
              <a:defRPr sz="2400">
                <a:solidFill>
                  <a:srgbClr val="000099"/>
                </a:solidFill>
                <a:latin typeface="Arial" panose="020B0604020202020204" pitchFamily="34" charset="0"/>
              </a:defRPr>
            </a:lvl9pPr>
          </a:lstStyle>
          <a:p>
            <a:pPr algn="ctr" eaLnBrk="1" hangingPunct="1">
              <a:spcBef>
                <a:spcPct val="50000"/>
              </a:spcBef>
            </a:pPr>
            <a:r>
              <a:rPr lang="en-US" altLang="en-US" sz="1800">
                <a:solidFill>
                  <a:schemeClr val="tx1"/>
                </a:solidFill>
                <a:cs typeface="Arial" panose="020B0604020202020204" pitchFamily="34" charset="0"/>
              </a:rPr>
              <a:t>CY21-CY25 Civilian Lost Day Cases</a:t>
            </a:r>
            <a:endParaRPr lang="en-US" altLang="en-US" sz="1600">
              <a:solidFill>
                <a:schemeClr val="tx1"/>
              </a:solidFill>
              <a:cs typeface="Arial" panose="020B0604020202020204" pitchFamily="34" charset="0"/>
            </a:endParaRPr>
          </a:p>
        </p:txBody>
      </p:sp>
      <p:graphicFrame>
        <p:nvGraphicFramePr>
          <p:cNvPr id="14" name="Object 1157"/>
          <p:cNvGraphicFramePr>
            <a:graphicFrameLocks noGrp="1" noChangeAspect="1"/>
          </p:cNvGraphicFramePr>
          <p:nvPr>
            <p:ph sz="quarter" idx="4"/>
          </p:nvPr>
        </p:nvGraphicFramePr>
        <p:xfrm>
          <a:off x="4645027" y="2188398"/>
          <a:ext cx="4041775" cy="4204891"/>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CCFE6B25-E3A3-7C97-B3E0-9F787E4CB029}"/>
              </a:ext>
            </a:extLst>
          </p:cNvPr>
          <p:cNvSpPr>
            <a:spLocks noGrp="1"/>
          </p:cNvSpPr>
          <p:nvPr>
            <p:ph type="sldNum" sz="quarter" idx="12"/>
          </p:nvPr>
        </p:nvSpPr>
        <p:spPr>
          <a:xfrm>
            <a:off x="7253083" y="6507227"/>
            <a:ext cx="1905000" cy="457200"/>
          </a:xfrm>
        </p:spPr>
        <p:txBody>
          <a:bodyPr/>
          <a:lstStyle/>
          <a:p>
            <a:pPr>
              <a:defRPr/>
            </a:pPr>
            <a:fld id="{8C111ED2-DF7E-4F6F-B610-65CFB3EE42BD}" type="slidenum">
              <a:rPr lang="en-US" smtClean="0">
                <a:latin typeface="Arial" panose="020B0604020202020204" pitchFamily="34" charset="0"/>
                <a:cs typeface="Arial" panose="020B0604020202020204" pitchFamily="34" charset="0"/>
              </a:rPr>
              <a:pPr>
                <a:defRPr/>
              </a:pPr>
              <a:t>5</a:t>
            </a:fld>
            <a:endParaRPr lang="en-US">
              <a:latin typeface="Arial" panose="020B0604020202020204" pitchFamily="34" charset="0"/>
              <a:cs typeface="Arial" panose="020B0604020202020204" pitchFamily="34" charset="0"/>
            </a:endParaRPr>
          </a:p>
        </p:txBody>
      </p:sp>
      <p:sp>
        <p:nvSpPr>
          <p:cNvPr id="15" name="TextBox 1"/>
          <p:cNvSpPr txBox="1"/>
          <p:nvPr/>
        </p:nvSpPr>
        <p:spPr>
          <a:xfrm>
            <a:off x="5759210" y="4910530"/>
            <a:ext cx="419421" cy="2768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defRPr/>
            </a:pPr>
            <a:r>
              <a:rPr lang="en-US" sz="1200" b="1">
                <a:solidFill>
                  <a:srgbClr val="000000"/>
                </a:solidFill>
                <a:latin typeface="Arial" panose="020B0604020202020204" pitchFamily="34" charset="0"/>
                <a:cs typeface="Arial" panose="020B0604020202020204" pitchFamily="34" charset="0"/>
              </a:rPr>
              <a:t>2</a:t>
            </a:r>
            <a:endParaRPr lang="en-US" sz="1050" b="1">
              <a:solidFill>
                <a:srgbClr val="000000"/>
              </a:solidFill>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8315322" y="87314"/>
            <a:ext cx="741366" cy="750828"/>
            <a:chOff x="8288338" y="87313"/>
            <a:chExt cx="768350" cy="776287"/>
          </a:xfrm>
        </p:grpSpPr>
        <p:pic>
          <p:nvPicPr>
            <p:cNvPr id="12" name="Picture 77" descr="LOGO 2 bl"/>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8288338" y="87313"/>
              <a:ext cx="768350" cy="776287"/>
            </a:xfrm>
            <a:prstGeom prst="rect">
              <a:avLst/>
            </a:prstGeom>
            <a:noFill/>
            <a:ln w="9525">
              <a:noFill/>
              <a:miter lim="800000"/>
              <a:headEnd/>
              <a:tailEnd/>
            </a:ln>
          </p:spPr>
        </p:pic>
        <p:pic>
          <p:nvPicPr>
            <p:cNvPr id="13" name="Picture 105" descr="VPP-Logo"/>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429625" y="295275"/>
              <a:ext cx="519586" cy="336550"/>
            </a:xfrm>
            <a:prstGeom prst="rect">
              <a:avLst/>
            </a:prstGeom>
            <a:noFill/>
            <a:ln w="9525">
              <a:noFill/>
              <a:miter lim="800000"/>
              <a:headEnd/>
              <a:tailEnd/>
            </a:ln>
          </p:spPr>
        </p:pic>
      </p:grpSp>
      <p:pic>
        <p:nvPicPr>
          <p:cNvPr id="16" name="Picture 13" descr="baselogo"/>
          <p:cNvPicPr>
            <a:picLocks noChangeAspect="1" noChangeArrowheads="1"/>
          </p:cNvPicPr>
          <p:nvPr/>
        </p:nvPicPr>
        <p:blipFill>
          <a:blip r:embed="rId7" cstate="print"/>
          <a:srcRect/>
          <a:stretch>
            <a:fillRect/>
          </a:stretch>
        </p:blipFill>
        <p:spPr bwMode="auto">
          <a:xfrm>
            <a:off x="61913" y="26988"/>
            <a:ext cx="785812" cy="793750"/>
          </a:xfrm>
          <a:prstGeom prst="rect">
            <a:avLst/>
          </a:prstGeom>
          <a:noFill/>
          <a:ln w="9525">
            <a:noFill/>
            <a:miter lim="800000"/>
            <a:headEnd/>
            <a:tailEnd/>
          </a:ln>
        </p:spPr>
      </p:pic>
      <p:sp>
        <p:nvSpPr>
          <p:cNvPr id="3" name="TextBox 1">
            <a:extLst>
              <a:ext uri="{FF2B5EF4-FFF2-40B4-BE49-F238E27FC236}">
                <a16:creationId xmlns:a16="http://schemas.microsoft.com/office/drawing/2014/main" id="{0D003AC1-1B88-DAE7-D5D7-588B66C992A7}"/>
              </a:ext>
            </a:extLst>
          </p:cNvPr>
          <p:cNvSpPr txBox="1"/>
          <p:nvPr/>
        </p:nvSpPr>
        <p:spPr>
          <a:xfrm>
            <a:off x="2886275" y="4290843"/>
            <a:ext cx="256391" cy="322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402776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634" name="Group 6"/>
          <p:cNvGrpSpPr>
            <a:grpSpLocks noChangeAspect="1"/>
          </p:cNvGrpSpPr>
          <p:nvPr/>
        </p:nvGrpSpPr>
        <p:grpSpPr bwMode="auto">
          <a:xfrm>
            <a:off x="8313738" y="77790"/>
            <a:ext cx="742950" cy="750887"/>
            <a:chOff x="8288338" y="87313"/>
            <a:chExt cx="768350" cy="776287"/>
          </a:xfrm>
        </p:grpSpPr>
        <p:pic>
          <p:nvPicPr>
            <p:cNvPr id="325640"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41"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5635" name="Picture 8" descr="bas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13" y="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637" name="Rectangle 2"/>
          <p:cNvSpPr>
            <a:spLocks noGrp="1" noChangeArrowheads="1"/>
          </p:cNvSpPr>
          <p:nvPr>
            <p:ph type="title"/>
          </p:nvPr>
        </p:nvSpPr>
        <p:spPr>
          <a:xfrm>
            <a:off x="3159921" y="195156"/>
            <a:ext cx="2824163" cy="466938"/>
          </a:xfrm>
        </p:spPr>
        <p:txBody>
          <a:bodyPr>
            <a:spAutoFit/>
          </a:bodyPr>
          <a:lstStyle/>
          <a:p>
            <a:pPr eaLnBrk="1" hangingPunct="1"/>
            <a:r>
              <a:rPr lang="en-US" altLang="en-US" sz="2400" b="1">
                <a:solidFill>
                  <a:schemeClr val="hlink"/>
                </a:solidFill>
                <a:latin typeface="Arial" panose="020B0604020202020204" pitchFamily="34" charset="0"/>
              </a:rPr>
              <a:t>CO Guidance</a:t>
            </a:r>
          </a:p>
        </p:txBody>
      </p:sp>
      <p:sp>
        <p:nvSpPr>
          <p:cNvPr id="5" name="Slide Number Placeholder 4">
            <a:extLst>
              <a:ext uri="{FF2B5EF4-FFF2-40B4-BE49-F238E27FC236}">
                <a16:creationId xmlns:a16="http://schemas.microsoft.com/office/drawing/2014/main" id="{6371AF8F-2A9C-8E85-275F-2B23AAE9FCE5}"/>
              </a:ext>
            </a:extLst>
          </p:cNvPr>
          <p:cNvSpPr>
            <a:spLocks noGrp="1"/>
          </p:cNvSpPr>
          <p:nvPr>
            <p:ph type="sldNum" sz="quarter" idx="12"/>
          </p:nvPr>
        </p:nvSpPr>
        <p:spPr>
          <a:xfrm>
            <a:off x="7239000" y="6442319"/>
            <a:ext cx="1905000" cy="457200"/>
          </a:xfrm>
        </p:spPr>
        <p:txBody>
          <a:bodyPr/>
          <a:lstStyle/>
          <a:p>
            <a:pPr>
              <a:defRPr/>
            </a:pPr>
            <a:fld id="{AAADB608-4662-40A5-9E20-A1CD6DB0DAC7}" type="slidenum">
              <a:rPr lang="en-US" smtClean="0"/>
              <a:pPr>
                <a:defRPr/>
              </a:pPr>
              <a:t>50</a:t>
            </a:fld>
            <a:endParaRPr lang="en-US"/>
          </a:p>
        </p:txBody>
      </p:sp>
      <p:sp>
        <p:nvSpPr>
          <p:cNvPr id="9" name="Text Box 11"/>
          <p:cNvSpPr txBox="1">
            <a:spLocks noChangeArrowheads="1"/>
          </p:cNvSpPr>
          <p:nvPr/>
        </p:nvSpPr>
        <p:spPr bwMode="auto">
          <a:xfrm>
            <a:off x="1986756" y="5323743"/>
            <a:ext cx="5170488" cy="1446213"/>
          </a:xfrm>
          <a:prstGeom prst="rect">
            <a:avLst/>
          </a:prstGeom>
          <a:solidFill>
            <a:srgbClr val="FFFFCC"/>
          </a:solidFill>
          <a:ln w="34925">
            <a:solidFill>
              <a:srgbClr val="008000"/>
            </a:solidFill>
            <a:miter lim="800000"/>
            <a:headEnd type="none" w="sm" len="sm"/>
            <a:tailEnd type="none" w="sm" len="sm"/>
          </a:ln>
        </p:spPr>
        <p:txBody>
          <a:bodyPr>
            <a:spAutoFit/>
          </a:bodyPr>
          <a:lstStyle/>
          <a:p>
            <a:pPr algn="ctr" fontAlgn="base">
              <a:spcBef>
                <a:spcPct val="0"/>
              </a:spcBef>
              <a:spcAft>
                <a:spcPct val="0"/>
              </a:spcAft>
              <a:defRPr/>
            </a:pPr>
            <a:r>
              <a:rPr lang="en-US" sz="1400" i="1" u="sng">
                <a:solidFill>
                  <a:srgbClr val="000000"/>
                </a:solidFill>
                <a:latin typeface="Arial" panose="020B0604020202020204" pitchFamily="34" charset="0"/>
              </a:rPr>
              <a:t>Mark your Calendars</a:t>
            </a:r>
          </a:p>
          <a:p>
            <a:pPr algn="ctr" fontAlgn="base">
              <a:spcBef>
                <a:spcPct val="0"/>
              </a:spcBef>
              <a:spcAft>
                <a:spcPct val="0"/>
              </a:spcAft>
              <a:defRPr/>
            </a:pPr>
            <a:endParaRPr lang="en-US" sz="1000" i="1" u="sng">
              <a:solidFill>
                <a:srgbClr val="000000"/>
              </a:solidFill>
              <a:latin typeface="Arial" panose="020B0604020202020204" pitchFamily="34" charset="0"/>
            </a:endParaRPr>
          </a:p>
          <a:p>
            <a:pPr algn="ctr" fontAlgn="base">
              <a:spcBef>
                <a:spcPct val="0"/>
              </a:spcBef>
              <a:spcAft>
                <a:spcPct val="0"/>
              </a:spcAft>
              <a:defRPr/>
            </a:pPr>
            <a:r>
              <a:rPr lang="en-US" sz="1400">
                <a:solidFill>
                  <a:srgbClr val="000000"/>
                </a:solidFill>
                <a:latin typeface="Arial" panose="020B0604020202020204" pitchFamily="34" charset="0"/>
              </a:rPr>
              <a:t>The next Safety Officer’s Council is:</a:t>
            </a:r>
          </a:p>
          <a:p>
            <a:pPr algn="ctr" fontAlgn="base">
              <a:spcBef>
                <a:spcPct val="0"/>
              </a:spcBef>
              <a:spcAft>
                <a:spcPct val="0"/>
              </a:spcAft>
              <a:defRPr/>
            </a:pPr>
            <a:r>
              <a:rPr lang="en-US" sz="1400" b="1">
                <a:solidFill>
                  <a:srgbClr val="FF0000"/>
                </a:solidFill>
                <a:latin typeface="Arial" panose="020B0604020202020204" pitchFamily="34" charset="0"/>
              </a:rPr>
              <a:t>29 Apr 26</a:t>
            </a:r>
          </a:p>
          <a:p>
            <a:pPr algn="ctr" fontAlgn="base">
              <a:spcBef>
                <a:spcPct val="0"/>
              </a:spcBef>
              <a:spcAft>
                <a:spcPct val="0"/>
              </a:spcAft>
              <a:defRPr/>
            </a:pPr>
            <a:endParaRPr lang="en-US" sz="800" b="1">
              <a:solidFill>
                <a:srgbClr val="2D2DB9"/>
              </a:solidFill>
              <a:latin typeface="Arial" panose="020B0604020202020204" pitchFamily="34" charset="0"/>
            </a:endParaRPr>
          </a:p>
          <a:p>
            <a:pPr algn="ctr" fontAlgn="base">
              <a:spcBef>
                <a:spcPct val="0"/>
              </a:spcBef>
              <a:spcAft>
                <a:spcPct val="0"/>
              </a:spcAft>
              <a:defRPr/>
            </a:pPr>
            <a:r>
              <a:rPr lang="en-US" sz="1400">
                <a:solidFill>
                  <a:srgbClr val="000000"/>
                </a:solidFill>
                <a:latin typeface="Arial" panose="020B0604020202020204" pitchFamily="34" charset="0"/>
              </a:rPr>
              <a:t>The next Commanding Officer’s Safety Council is:</a:t>
            </a:r>
          </a:p>
          <a:p>
            <a:pPr algn="ctr" fontAlgn="base">
              <a:spcBef>
                <a:spcPct val="0"/>
              </a:spcBef>
              <a:spcAft>
                <a:spcPct val="0"/>
              </a:spcAft>
              <a:defRPr/>
            </a:pPr>
            <a:r>
              <a:rPr lang="en-US" sz="1400" b="1">
                <a:solidFill>
                  <a:srgbClr val="FF0000"/>
                </a:solidFill>
                <a:latin typeface="Arial" panose="020B0604020202020204" pitchFamily="34" charset="0"/>
              </a:rPr>
              <a:t>6 May 26</a:t>
            </a:r>
          </a:p>
        </p:txBody>
      </p:sp>
      <p:pic>
        <p:nvPicPr>
          <p:cNvPr id="2" name="Picture 1"/>
          <p:cNvPicPr>
            <a:picLocks noChangeAspect="1"/>
          </p:cNvPicPr>
          <p:nvPr/>
        </p:nvPicPr>
        <p:blipFill>
          <a:blip r:embed="rId6"/>
          <a:stretch>
            <a:fillRect/>
          </a:stretch>
        </p:blipFill>
        <p:spPr>
          <a:xfrm>
            <a:off x="1433146" y="828675"/>
            <a:ext cx="6277708" cy="4389232"/>
          </a:xfrm>
          <a:prstGeom prst="rect">
            <a:avLst/>
          </a:prstGeom>
        </p:spPr>
      </p:pic>
    </p:spTree>
    <p:extLst>
      <p:ext uri="{BB962C8B-B14F-4D97-AF65-F5344CB8AC3E}">
        <p14:creationId xmlns:p14="http://schemas.microsoft.com/office/powerpoint/2010/main" val="225351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txBox="1">
            <a:spLocks/>
          </p:cNvSpPr>
          <p:nvPr/>
        </p:nvSpPr>
        <p:spPr bwMode="auto">
          <a:xfrm>
            <a:off x="677863" y="136167"/>
            <a:ext cx="7772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66788">
              <a:spcBef>
                <a:spcPct val="20000"/>
              </a:spcBef>
              <a:buChar char="•"/>
              <a:defRPr sz="3400">
                <a:solidFill>
                  <a:schemeClr val="tx1"/>
                </a:solidFill>
                <a:latin typeface="Times New Roman" panose="02020603050405020304" pitchFamily="18" charset="0"/>
              </a:defRPr>
            </a:lvl1pPr>
            <a:lvl2pPr marL="742950" indent="-285750" defTabSz="966788">
              <a:spcBef>
                <a:spcPct val="20000"/>
              </a:spcBef>
              <a:buChar char="–"/>
              <a:defRPr sz="3000">
                <a:solidFill>
                  <a:schemeClr val="tx1"/>
                </a:solidFill>
                <a:latin typeface="Times New Roman" panose="02020603050405020304" pitchFamily="18" charset="0"/>
              </a:defRPr>
            </a:lvl2pPr>
            <a:lvl3pPr marL="1143000" indent="-228600" defTabSz="966788">
              <a:spcBef>
                <a:spcPct val="20000"/>
              </a:spcBef>
              <a:buChar char="•"/>
              <a:defRPr sz="2500">
                <a:solidFill>
                  <a:schemeClr val="tx1"/>
                </a:solidFill>
                <a:latin typeface="Times New Roman" panose="02020603050405020304" pitchFamily="18" charset="0"/>
              </a:defRPr>
            </a:lvl3pPr>
            <a:lvl4pPr marL="1600200" indent="-228600" defTabSz="966788">
              <a:spcBef>
                <a:spcPct val="20000"/>
              </a:spcBef>
              <a:buChar char="–"/>
              <a:defRPr sz="2100">
                <a:solidFill>
                  <a:schemeClr val="tx1"/>
                </a:solidFill>
                <a:latin typeface="Times New Roman" panose="02020603050405020304" pitchFamily="18" charset="0"/>
              </a:defRPr>
            </a:lvl4pPr>
            <a:lvl5pPr marL="2057400" indent="-228600" defTabSz="966788">
              <a:spcBef>
                <a:spcPct val="20000"/>
              </a:spcBef>
              <a:buChar char="»"/>
              <a:defRPr sz="2100">
                <a:solidFill>
                  <a:schemeClr val="tx1"/>
                </a:solidFill>
                <a:latin typeface="Times New Roman" panose="02020603050405020304" pitchFamily="18" charset="0"/>
              </a:defRPr>
            </a:lvl5pPr>
            <a:lvl6pPr marL="25146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defTabSz="966788"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algn="ctr" eaLnBrk="0" fontAlgn="base" hangingPunct="0">
              <a:spcBef>
                <a:spcPct val="0"/>
              </a:spcBef>
              <a:spcAft>
                <a:spcPct val="0"/>
              </a:spcAft>
              <a:buNone/>
              <a:defRPr/>
            </a:pPr>
            <a:r>
              <a:rPr lang="en-US" altLang="en-US" sz="2400" b="1">
                <a:solidFill>
                  <a:srgbClr val="0000FF"/>
                </a:solidFill>
                <a:latin typeface="Arial" panose="020B0604020202020204" pitchFamily="34" charset="0"/>
              </a:rPr>
              <a:t>OSHA Injury/Illness Rates </a:t>
            </a:r>
            <a:br>
              <a:rPr lang="en-US" altLang="en-US" sz="2400" b="1">
                <a:solidFill>
                  <a:srgbClr val="0000FF"/>
                </a:solidFill>
                <a:latin typeface="Arial" panose="020B0604020202020204" pitchFamily="34" charset="0"/>
              </a:rPr>
            </a:br>
            <a:r>
              <a:rPr lang="en-US" altLang="en-US" sz="1400" b="1">
                <a:solidFill>
                  <a:srgbClr val="0000FF"/>
                </a:solidFill>
                <a:latin typeface="Arial" panose="020B0604020202020204" pitchFamily="34" charset="0"/>
              </a:rPr>
              <a:t>as of 31 Dec 25</a:t>
            </a:r>
            <a:endParaRPr lang="en-US" altLang="en-US" sz="2000" b="1">
              <a:solidFill>
                <a:srgbClr val="0000FF"/>
              </a:solidFill>
              <a:latin typeface="Arial" panose="020B0604020202020204" pitchFamily="34" charset="0"/>
            </a:endParaRPr>
          </a:p>
        </p:txBody>
      </p:sp>
      <p:grpSp>
        <p:nvGrpSpPr>
          <p:cNvPr id="193539" name="Group 6"/>
          <p:cNvGrpSpPr>
            <a:grpSpLocks noChangeAspect="1"/>
          </p:cNvGrpSpPr>
          <p:nvPr/>
        </p:nvGrpSpPr>
        <p:grpSpPr bwMode="auto">
          <a:xfrm>
            <a:off x="8325402" y="77795"/>
            <a:ext cx="740819" cy="749965"/>
            <a:chOff x="8288338" y="87313"/>
            <a:chExt cx="768350" cy="776287"/>
          </a:xfrm>
        </p:grpSpPr>
        <p:pic>
          <p:nvPicPr>
            <p:cNvPr id="193644"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645" name="Picture 105" descr="VPP-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3540" name="Picture 16"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4" y="9577"/>
            <a:ext cx="816270" cy="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4224916704"/>
              </p:ext>
            </p:extLst>
          </p:nvPr>
        </p:nvGraphicFramePr>
        <p:xfrm>
          <a:off x="6441105" y="804755"/>
          <a:ext cx="2521490" cy="3485451"/>
        </p:xfrm>
        <a:graphic>
          <a:graphicData uri="http://schemas.openxmlformats.org/drawingml/2006/table">
            <a:tbl>
              <a:tblPr firstRow="1" bandRow="1">
                <a:tableStyleId>{D7AC3CCA-C797-4891-BE02-D94E43425B78}</a:tableStyleId>
              </a:tblPr>
              <a:tblGrid>
                <a:gridCol w="1337755">
                  <a:extLst>
                    <a:ext uri="{9D8B030D-6E8A-4147-A177-3AD203B41FA5}">
                      <a16:colId xmlns:a16="http://schemas.microsoft.com/office/drawing/2014/main" val="20000"/>
                    </a:ext>
                  </a:extLst>
                </a:gridCol>
                <a:gridCol w="1183735">
                  <a:extLst>
                    <a:ext uri="{9D8B030D-6E8A-4147-A177-3AD203B41FA5}">
                      <a16:colId xmlns:a16="http://schemas.microsoft.com/office/drawing/2014/main" val="20001"/>
                    </a:ext>
                  </a:extLst>
                </a:gridCol>
              </a:tblGrid>
              <a:tr h="247760">
                <a:tc gridSpan="2">
                  <a:txBody>
                    <a:bodyPr/>
                    <a:lstStyle/>
                    <a:p>
                      <a:pPr algn="ctr"/>
                      <a:r>
                        <a:rPr lang="en-US" sz="900" b="1">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OSHA RECORDABLE CASES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Calendar</a:t>
                      </a:r>
                      <a:r>
                        <a:rPr lang="en-US" sz="900" b="0" baseline="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 Year</a:t>
                      </a:r>
                      <a:endPar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 of Cases</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2014</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9</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2"/>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2015</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8</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3"/>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2016</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8</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4"/>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2017</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6</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5"/>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2018</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5</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6"/>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2019</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8</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7"/>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2020</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5</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8"/>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2021</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5</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9"/>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2022 </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5</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10"/>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2023</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4</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11"/>
                  </a:ext>
                </a:extLst>
              </a:tr>
              <a:tr h="264571">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2024</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2</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521837601"/>
                  </a:ext>
                </a:extLst>
              </a:tr>
              <a:tr h="247760">
                <a:tc>
                  <a:txBody>
                    <a:bodyPr/>
                    <a:lstStyle/>
                    <a:p>
                      <a:pPr algn="ctr"/>
                      <a:r>
                        <a:rPr lang="en-US" sz="900" b="0">
                          <a:ln w="3175">
                            <a:solidFill>
                              <a:schemeClr val="tx1"/>
                            </a:solidFill>
                          </a:ln>
                          <a:solidFill>
                            <a:schemeClr val="tx1">
                              <a:lumMod val="95000"/>
                              <a:lumOff val="5000"/>
                            </a:schemeClr>
                          </a:solidFill>
                          <a:latin typeface="Arial" panose="020B0604020202020204" pitchFamily="34" charset="0"/>
                          <a:cs typeface="Arial" panose="020B0604020202020204" pitchFamily="34" charset="0"/>
                        </a:rPr>
                        <a:t>2025</a:t>
                      </a: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900" b="0">
                          <a:ln w="3175">
                            <a:solidFill>
                              <a:schemeClr val="tx1"/>
                            </a:solidFill>
                          </a:ln>
                          <a:solidFill>
                            <a:schemeClr val="tx1"/>
                          </a:solidFill>
                          <a:latin typeface="Arial" panose="020B0604020202020204" pitchFamily="34" charset="0"/>
                          <a:cs typeface="Arial" panose="020B0604020202020204" pitchFamily="34" charset="0"/>
                        </a:rPr>
                        <a:t>4</a:t>
                      </a:r>
                    </a:p>
                  </a:txBody>
                  <a:tcP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58468879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82400510"/>
              </p:ext>
            </p:extLst>
          </p:nvPr>
        </p:nvGraphicFramePr>
        <p:xfrm>
          <a:off x="76206" y="4347119"/>
          <a:ext cx="8917336" cy="2299910"/>
        </p:xfrm>
        <a:graphic>
          <a:graphicData uri="http://schemas.openxmlformats.org/drawingml/2006/table">
            <a:tbl>
              <a:tblPr/>
              <a:tblGrid>
                <a:gridCol w="935926">
                  <a:extLst>
                    <a:ext uri="{9D8B030D-6E8A-4147-A177-3AD203B41FA5}">
                      <a16:colId xmlns:a16="http://schemas.microsoft.com/office/drawing/2014/main" val="20000"/>
                    </a:ext>
                  </a:extLst>
                </a:gridCol>
                <a:gridCol w="456203">
                  <a:extLst>
                    <a:ext uri="{9D8B030D-6E8A-4147-A177-3AD203B41FA5}">
                      <a16:colId xmlns:a16="http://schemas.microsoft.com/office/drawing/2014/main" val="20001"/>
                    </a:ext>
                  </a:extLst>
                </a:gridCol>
                <a:gridCol w="537917">
                  <a:extLst>
                    <a:ext uri="{9D8B030D-6E8A-4147-A177-3AD203B41FA5}">
                      <a16:colId xmlns:a16="http://schemas.microsoft.com/office/drawing/2014/main" val="20002"/>
                    </a:ext>
                  </a:extLst>
                </a:gridCol>
                <a:gridCol w="537917">
                  <a:extLst>
                    <a:ext uri="{9D8B030D-6E8A-4147-A177-3AD203B41FA5}">
                      <a16:colId xmlns:a16="http://schemas.microsoft.com/office/drawing/2014/main" val="20003"/>
                    </a:ext>
                  </a:extLst>
                </a:gridCol>
                <a:gridCol w="537917">
                  <a:extLst>
                    <a:ext uri="{9D8B030D-6E8A-4147-A177-3AD203B41FA5}">
                      <a16:colId xmlns:a16="http://schemas.microsoft.com/office/drawing/2014/main" val="20004"/>
                    </a:ext>
                  </a:extLst>
                </a:gridCol>
                <a:gridCol w="537917">
                  <a:extLst>
                    <a:ext uri="{9D8B030D-6E8A-4147-A177-3AD203B41FA5}">
                      <a16:colId xmlns:a16="http://schemas.microsoft.com/office/drawing/2014/main" val="20005"/>
                    </a:ext>
                  </a:extLst>
                </a:gridCol>
                <a:gridCol w="537917">
                  <a:extLst>
                    <a:ext uri="{9D8B030D-6E8A-4147-A177-3AD203B41FA5}">
                      <a16:colId xmlns:a16="http://schemas.microsoft.com/office/drawing/2014/main" val="20006"/>
                    </a:ext>
                  </a:extLst>
                </a:gridCol>
                <a:gridCol w="537917">
                  <a:extLst>
                    <a:ext uri="{9D8B030D-6E8A-4147-A177-3AD203B41FA5}">
                      <a16:colId xmlns:a16="http://schemas.microsoft.com/office/drawing/2014/main" val="20007"/>
                    </a:ext>
                  </a:extLst>
                </a:gridCol>
                <a:gridCol w="537917">
                  <a:extLst>
                    <a:ext uri="{9D8B030D-6E8A-4147-A177-3AD203B41FA5}">
                      <a16:colId xmlns:a16="http://schemas.microsoft.com/office/drawing/2014/main" val="20008"/>
                    </a:ext>
                  </a:extLst>
                </a:gridCol>
                <a:gridCol w="537917">
                  <a:extLst>
                    <a:ext uri="{9D8B030D-6E8A-4147-A177-3AD203B41FA5}">
                      <a16:colId xmlns:a16="http://schemas.microsoft.com/office/drawing/2014/main" val="20009"/>
                    </a:ext>
                  </a:extLst>
                </a:gridCol>
                <a:gridCol w="537917">
                  <a:extLst>
                    <a:ext uri="{9D8B030D-6E8A-4147-A177-3AD203B41FA5}">
                      <a16:colId xmlns:a16="http://schemas.microsoft.com/office/drawing/2014/main" val="3565643208"/>
                    </a:ext>
                  </a:extLst>
                </a:gridCol>
                <a:gridCol w="537917">
                  <a:extLst>
                    <a:ext uri="{9D8B030D-6E8A-4147-A177-3AD203B41FA5}">
                      <a16:colId xmlns:a16="http://schemas.microsoft.com/office/drawing/2014/main" val="2929108096"/>
                    </a:ext>
                  </a:extLst>
                </a:gridCol>
                <a:gridCol w="537917">
                  <a:extLst>
                    <a:ext uri="{9D8B030D-6E8A-4147-A177-3AD203B41FA5}">
                      <a16:colId xmlns:a16="http://schemas.microsoft.com/office/drawing/2014/main" val="4040845648"/>
                    </a:ext>
                  </a:extLst>
                </a:gridCol>
                <a:gridCol w="1608120">
                  <a:extLst>
                    <a:ext uri="{9D8B030D-6E8A-4147-A177-3AD203B41FA5}">
                      <a16:colId xmlns:a16="http://schemas.microsoft.com/office/drawing/2014/main" val="20010"/>
                    </a:ext>
                  </a:extLst>
                </a:gridCol>
              </a:tblGrid>
              <a:tr h="228145">
                <a:tc gridSpan="14">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ctr" defTabSz="912813"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MCLB Albany Injury Rates</a:t>
                      </a: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 Dec 25)</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338">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MCLB Albany</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tab pos="55563" algn="l"/>
                          <a:tab pos="174625" algn="l"/>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tab pos="55563" algn="l"/>
                          <a:tab pos="174625" algn="l"/>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CY14</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CY15</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CY16</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CY17</a:t>
                      </a: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CY18</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CY19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indent="55563"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CY25</a:t>
                      </a:r>
                    </a:p>
                  </a:txBody>
                  <a:tcPr marL="0" marR="274292"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1"/>
                  </a:ext>
                </a:extLst>
              </a:tr>
              <a:tr h="198169">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DART</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0.5</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0.7</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0.0</a:t>
                      </a:r>
                    </a:p>
                  </a:txBody>
                  <a:tcPr marL="0" marR="274292"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198169">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TCIR</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2.4</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55563"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55563"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0" marR="274292"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198169">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ctr"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l" defTabSz="9128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ctr" defTabSz="912813"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4506">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NAICS</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indent="52388">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2388"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CY15</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CY16</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indent="52388"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2388"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indent="52388">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2388"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52388"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CY18</a:t>
                      </a:r>
                    </a:p>
                    <a:p>
                      <a:pPr marL="0" marR="0" lvl="0" indent="52388"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63500" indent="-7938">
                        <a:spcBef>
                          <a:spcPct val="20000"/>
                        </a:spcBef>
                        <a:defRPr sz="3000">
                          <a:solidFill>
                            <a:schemeClr val="tx1"/>
                          </a:solidFill>
                          <a:latin typeface="Times New Roman" panose="02020603050405020304" pitchFamily="18" charset="0"/>
                        </a:defRPr>
                      </a:lvl1pPr>
                      <a:lvl2pPr marL="742950" indent="-285750">
                        <a:spcBef>
                          <a:spcPct val="20000"/>
                        </a:spcBef>
                        <a:defRPr sz="2600">
                          <a:solidFill>
                            <a:schemeClr val="tx1"/>
                          </a:solidFill>
                          <a:latin typeface="Times New Roman" panose="02020603050405020304" pitchFamily="18" charset="0"/>
                        </a:defRPr>
                      </a:lvl2pPr>
                      <a:lvl3pPr marL="1143000" indent="-228600">
                        <a:spcBef>
                          <a:spcPct val="20000"/>
                        </a:spcBef>
                        <a:defRPr sz="2100">
                          <a:solidFill>
                            <a:schemeClr val="tx1"/>
                          </a:solidFill>
                          <a:latin typeface="Times New Roman" panose="02020603050405020304" pitchFamily="18" charset="0"/>
                        </a:defRPr>
                      </a:lvl3pPr>
                      <a:lvl4pPr marL="1600200" indent="-228600">
                        <a:spcBef>
                          <a:spcPct val="20000"/>
                        </a:spcBef>
                        <a:defRPr sz="1900">
                          <a:solidFill>
                            <a:schemeClr val="tx1"/>
                          </a:solidFill>
                          <a:latin typeface="Times New Roman" panose="02020603050405020304" pitchFamily="18" charset="0"/>
                        </a:defRPr>
                      </a:lvl4pPr>
                      <a:lvl5pPr marL="2057400" indent="-228600">
                        <a:spcBef>
                          <a:spcPct val="20000"/>
                        </a:spcBef>
                        <a:defRPr sz="19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900">
                          <a:solidFill>
                            <a:schemeClr val="tx1"/>
                          </a:solidFill>
                          <a:latin typeface="Times New Roman" panose="02020603050405020304" pitchFamily="18" charset="0"/>
                        </a:defRPr>
                      </a:lvl9pPr>
                    </a:lstStyle>
                    <a:p>
                      <a:pPr marL="63500" marR="0" lvl="0" indent="-7938"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CY24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MCLB Albany</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3-Year Average</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(CY21-CY23)    </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5"/>
                  </a:ext>
                </a:extLst>
              </a:tr>
              <a:tr h="198169">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DART</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indent="55563"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53975" defTabSz="912813">
                        <a:spcBef>
                          <a:spcPct val="20000"/>
                        </a:spcBef>
                        <a:tabLst>
                          <a:tab pos="341313" algn="l"/>
                        </a:tabLst>
                        <a:defRPr sz="3000">
                          <a:solidFill>
                            <a:schemeClr val="tx1"/>
                          </a:solidFill>
                          <a:latin typeface="Times New Roman" panose="02020603050405020304" pitchFamily="18" charset="0"/>
                        </a:defRPr>
                      </a:lvl1pPr>
                      <a:lvl2pPr marL="742950" indent="-285750" defTabSz="912813">
                        <a:spcBef>
                          <a:spcPct val="20000"/>
                        </a:spcBef>
                        <a:tabLst>
                          <a:tab pos="341313" algn="l"/>
                        </a:tabLst>
                        <a:defRPr sz="2600">
                          <a:solidFill>
                            <a:schemeClr val="tx1"/>
                          </a:solidFill>
                          <a:latin typeface="Times New Roman" panose="02020603050405020304" pitchFamily="18" charset="0"/>
                        </a:defRPr>
                      </a:lvl2pPr>
                      <a:lvl3pPr marL="1143000" indent="-228600" defTabSz="912813">
                        <a:spcBef>
                          <a:spcPct val="20000"/>
                        </a:spcBef>
                        <a:tabLst>
                          <a:tab pos="341313" algn="l"/>
                        </a:tabLst>
                        <a:defRPr sz="2100">
                          <a:solidFill>
                            <a:schemeClr val="tx1"/>
                          </a:solidFill>
                          <a:latin typeface="Times New Roman" panose="02020603050405020304" pitchFamily="18" charset="0"/>
                        </a:defRPr>
                      </a:lvl3pPr>
                      <a:lvl4pPr marL="1600200" indent="-228600" defTabSz="912813">
                        <a:spcBef>
                          <a:spcPct val="20000"/>
                        </a:spcBef>
                        <a:tabLst>
                          <a:tab pos="341313" algn="l"/>
                        </a:tabLst>
                        <a:defRPr sz="1900">
                          <a:solidFill>
                            <a:schemeClr val="tx1"/>
                          </a:solidFill>
                          <a:latin typeface="Times New Roman" panose="02020603050405020304" pitchFamily="18" charset="0"/>
                        </a:defRPr>
                      </a:lvl4pPr>
                      <a:lvl5pPr marL="2057400" indent="-228600" defTabSz="912813">
                        <a:spcBef>
                          <a:spcPct val="20000"/>
                        </a:spcBef>
                        <a:tabLst>
                          <a:tab pos="341313" algn="l"/>
                        </a:tabLst>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tabLst>
                          <a:tab pos="341313" algn="l"/>
                        </a:tabLs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tabLst>
                          <a:tab pos="341313" algn="l"/>
                        </a:tabLs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tabLst>
                          <a:tab pos="341313" algn="l"/>
                        </a:tabLs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tabLst>
                          <a:tab pos="341313" algn="l"/>
                        </a:tabLst>
                        <a:defRPr sz="1900">
                          <a:solidFill>
                            <a:schemeClr val="tx1"/>
                          </a:solidFill>
                          <a:latin typeface="Times New Roman" panose="02020603050405020304" pitchFamily="18" charset="0"/>
                        </a:defRPr>
                      </a:lvl9pPr>
                    </a:lstStyle>
                    <a:p>
                      <a:pPr marL="53975" marR="0" lvl="0" indent="0" algn="ctr" defTabSz="912813" rtl="0" eaLnBrk="1" fontAlgn="base" latinLnBrk="0" hangingPunct="1">
                        <a:lnSpc>
                          <a:spcPct val="100000"/>
                        </a:lnSpc>
                        <a:spcBef>
                          <a:spcPct val="0"/>
                        </a:spcBef>
                        <a:spcAft>
                          <a:spcPct val="0"/>
                        </a:spcAft>
                        <a:buClrTx/>
                        <a:buSzTx/>
                        <a:buFontTx/>
                        <a:buNone/>
                        <a:tabLst>
                          <a:tab pos="341313" algn="l"/>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53975" marR="0" lvl="0" indent="0" algn="ctr" defTabSz="912813" rtl="0" eaLnBrk="1" fontAlgn="base" latinLnBrk="0" hangingPunct="1">
                        <a:lnSpc>
                          <a:spcPct val="100000"/>
                        </a:lnSpc>
                        <a:spcBef>
                          <a:spcPct val="0"/>
                        </a:spcBef>
                        <a:spcAft>
                          <a:spcPct val="0"/>
                        </a:spcAft>
                        <a:buClrTx/>
                        <a:buSzTx/>
                        <a:buFontTx/>
                        <a:buNone/>
                        <a:tabLst>
                          <a:tab pos="341313" algn="l"/>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53975" marR="0" lvl="0" indent="0" algn="ctr" defTabSz="912813" rtl="0" eaLnBrk="1" fontAlgn="base" latinLnBrk="0" hangingPunct="1">
                        <a:lnSpc>
                          <a:spcPct val="100000"/>
                        </a:lnSpc>
                        <a:spcBef>
                          <a:spcPct val="0"/>
                        </a:spcBef>
                        <a:spcAft>
                          <a:spcPct val="0"/>
                        </a:spcAft>
                        <a:buClrTx/>
                        <a:buSzTx/>
                        <a:buFontTx/>
                        <a:buNone/>
                        <a:tabLst>
                          <a:tab pos="341313" algn="l"/>
                        </a:tabLst>
                      </a:pPr>
                      <a:r>
                        <a:rPr kumimoji="0" lang="en-US" altLang="en-US" sz="105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53975" marR="0" lvl="0" indent="0" algn="ctr" defTabSz="912813" rtl="0" eaLnBrk="1" fontAlgn="base" latinLnBrk="0" hangingPunct="1">
                        <a:lnSpc>
                          <a:spcPct val="100000"/>
                        </a:lnSpc>
                        <a:spcBef>
                          <a:spcPct val="0"/>
                        </a:spcBef>
                        <a:spcAft>
                          <a:spcPct val="0"/>
                        </a:spcAft>
                        <a:buClrTx/>
                        <a:buSzTx/>
                        <a:buFontTx/>
                        <a:buNone/>
                        <a:tabLst>
                          <a:tab pos="341313" algn="l"/>
                        </a:tabLst>
                      </a:pPr>
                      <a:r>
                        <a:rPr kumimoji="0" lang="en-US" altLang="en-US" sz="105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53975" marR="0" lvl="0" indent="0" algn="ctr" defTabSz="912813" rtl="0" eaLnBrk="1" fontAlgn="base" latinLnBrk="0" hangingPunct="1">
                        <a:lnSpc>
                          <a:spcPct val="100000"/>
                        </a:lnSpc>
                        <a:spcBef>
                          <a:spcPct val="0"/>
                        </a:spcBef>
                        <a:spcAft>
                          <a:spcPct val="0"/>
                        </a:spcAft>
                        <a:buClrTx/>
                        <a:buSzTx/>
                        <a:buFontTx/>
                        <a:buNone/>
                        <a:tabLst>
                          <a:tab pos="341313" algn="l"/>
                        </a:tabLst>
                      </a:pPr>
                      <a:r>
                        <a:rPr kumimoji="0" lang="en-US" altLang="en-US" sz="105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53975" marR="0" lvl="0" indent="0" algn="ctr" defTabSz="912813" rtl="0" eaLnBrk="1" fontAlgn="base" latinLnBrk="0" hangingPunct="1">
                        <a:lnSpc>
                          <a:spcPct val="100000"/>
                        </a:lnSpc>
                        <a:spcBef>
                          <a:spcPct val="0"/>
                        </a:spcBef>
                        <a:spcAft>
                          <a:spcPct val="0"/>
                        </a:spcAft>
                        <a:buClrTx/>
                        <a:buSzTx/>
                        <a:buFontTx/>
                        <a:buNone/>
                        <a:tabLst>
                          <a:tab pos="341313" algn="l"/>
                        </a:tabLst>
                      </a:pPr>
                      <a:r>
                        <a:rPr kumimoji="0" lang="en-US" altLang="en-US" sz="105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0.6</a:t>
                      </a:r>
                    </a:p>
                  </a:txBody>
                  <a:tcPr marL="0" marR="274292"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288245">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en-US" sz="5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TCIR</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indent="55563"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3.8</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indent="55563"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55563"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algn="ctr"/>
                      <a:r>
                        <a:rPr lang="en-US" sz="1100" b="0">
                          <a:latin typeface="Arial" panose="020B0604020202020204" pitchFamily="34" charset="0"/>
                          <a:cs typeface="Arial" panose="020B0604020202020204" pitchFamily="34" charset="0"/>
                        </a:rPr>
                        <a:t>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algn="ctr"/>
                      <a:r>
                        <a:rPr lang="en-US" sz="1100">
                          <a:latin typeface="Arial" panose="020B0604020202020204" pitchFamily="34" charset="0"/>
                          <a:cs typeface="Arial" panose="020B0604020202020204" pitchFamily="34" charset="0"/>
                        </a:rPr>
                        <a:t>4.5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algn="ctr"/>
                      <a:r>
                        <a:rPr lang="en-US" sz="1050" b="0">
                          <a:latin typeface="Arial" panose="020B0604020202020204" pitchFamily="34" charset="0"/>
                          <a:cs typeface="Arial" panose="020B0604020202020204" pitchFamily="34" charset="0"/>
                        </a:rPr>
                        <a:t>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algn="ctr"/>
                      <a:r>
                        <a:rPr lang="en-US" sz="1050" b="0">
                          <a:latin typeface="Arial" panose="020B0604020202020204" pitchFamily="34" charset="0"/>
                          <a:cs typeface="Arial" panose="020B0604020202020204" pitchFamily="34" charset="0"/>
                        </a:rPr>
                        <a:t>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algn="ctr"/>
                      <a:r>
                        <a:rPr lang="en-US" sz="1050" b="0">
                          <a:latin typeface="Arial" panose="020B0604020202020204" pitchFamily="34" charset="0"/>
                          <a:cs typeface="Arial" panose="020B0604020202020204" pitchFamily="34" charset="0"/>
                        </a:rPr>
                        <a:t>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algn="ctr"/>
                      <a:r>
                        <a:rPr lang="en-US" sz="1050" b="0">
                          <a:latin typeface="Arial" panose="020B0604020202020204" pitchFamily="34" charset="0"/>
                          <a:cs typeface="Arial" panose="020B0604020202020204" pitchFamily="34" charset="0"/>
                        </a:rPr>
                        <a:t>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indent="273050" defTabSz="912813">
                        <a:spcBef>
                          <a:spcPct val="20000"/>
                        </a:spcBef>
                        <a:defRPr sz="3000">
                          <a:solidFill>
                            <a:schemeClr val="tx1"/>
                          </a:solidFill>
                          <a:latin typeface="Times New Roman" panose="02020603050405020304" pitchFamily="18" charset="0"/>
                        </a:defRPr>
                      </a:lvl1pPr>
                      <a:lvl2pPr marL="742950" indent="-285750" defTabSz="912813">
                        <a:spcBef>
                          <a:spcPct val="20000"/>
                        </a:spcBef>
                        <a:defRPr sz="2600">
                          <a:solidFill>
                            <a:schemeClr val="tx1"/>
                          </a:solidFill>
                          <a:latin typeface="Times New Roman" panose="02020603050405020304" pitchFamily="18" charset="0"/>
                        </a:defRPr>
                      </a:lvl2pPr>
                      <a:lvl3pPr marL="1143000" indent="-228600" defTabSz="912813">
                        <a:spcBef>
                          <a:spcPct val="20000"/>
                        </a:spcBef>
                        <a:defRPr sz="2100">
                          <a:solidFill>
                            <a:schemeClr val="tx1"/>
                          </a:solidFill>
                          <a:latin typeface="Times New Roman" panose="02020603050405020304" pitchFamily="18" charset="0"/>
                        </a:defRPr>
                      </a:lvl3pPr>
                      <a:lvl4pPr marL="1600200" indent="-228600" defTabSz="912813">
                        <a:spcBef>
                          <a:spcPct val="20000"/>
                        </a:spcBef>
                        <a:defRPr sz="1900">
                          <a:solidFill>
                            <a:schemeClr val="tx1"/>
                          </a:solidFill>
                          <a:latin typeface="Times New Roman" panose="02020603050405020304" pitchFamily="18" charset="0"/>
                        </a:defRPr>
                      </a:lvl4pPr>
                      <a:lvl5pPr marL="2057400" indent="-228600" defTabSz="912813">
                        <a:spcBef>
                          <a:spcPct val="20000"/>
                        </a:spcBef>
                        <a:defRPr sz="19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defRPr sz="19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defRPr sz="19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defRPr sz="19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defRPr sz="1900">
                          <a:solidFill>
                            <a:schemeClr val="tx1"/>
                          </a:solidFill>
                          <a:latin typeface="Times New Roman" panose="02020603050405020304" pitchFamily="18" charset="0"/>
                        </a:defRPr>
                      </a:lvl9pPr>
                    </a:lstStyle>
                    <a:p>
                      <a:pPr marL="0" marR="0" lvl="0" indent="273050" algn="ctr" defTabSz="9128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0" marR="274292"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bl>
          </a:graphicData>
        </a:graphic>
      </p:graphicFrame>
      <p:graphicFrame>
        <p:nvGraphicFramePr>
          <p:cNvPr id="4" name="Chart 3">
            <a:extLst>
              <a:ext uri="{FF2B5EF4-FFF2-40B4-BE49-F238E27FC236}">
                <a16:creationId xmlns:a16="http://schemas.microsoft.com/office/drawing/2014/main" id="{00000000-0008-0000-0600-00008AA51300}"/>
              </a:ext>
            </a:extLst>
          </p:cNvPr>
          <p:cNvGraphicFramePr>
            <a:graphicFrameLocks/>
          </p:cNvGraphicFramePr>
          <p:nvPr>
            <p:extLst>
              <p:ext uri="{D42A27DB-BD31-4B8C-83A1-F6EECF244321}">
                <p14:modId xmlns:p14="http://schemas.microsoft.com/office/powerpoint/2010/main" val="2940310897"/>
              </p:ext>
            </p:extLst>
          </p:nvPr>
        </p:nvGraphicFramePr>
        <p:xfrm>
          <a:off x="76206" y="870187"/>
          <a:ext cx="6237555" cy="3420020"/>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A953A900-8028-72F7-F7D8-3A602BD010AD}"/>
              </a:ext>
            </a:extLst>
          </p:cNvPr>
          <p:cNvSpPr>
            <a:spLocks noGrp="1"/>
          </p:cNvSpPr>
          <p:nvPr>
            <p:ph type="sldNum" sz="quarter" idx="12"/>
          </p:nvPr>
        </p:nvSpPr>
        <p:spPr>
          <a:xfrm>
            <a:off x="7008819" y="6539272"/>
            <a:ext cx="2057400" cy="365125"/>
          </a:xfrm>
        </p:spPr>
        <p:txBody>
          <a:bodyPr/>
          <a:lstStyle/>
          <a:p>
            <a:pPr>
              <a:defRPr/>
            </a:pPr>
            <a:fld id="{8C828E91-8EFF-4D2A-82BD-5CDD04A333EA}" type="slidenum">
              <a:rPr lang="en-US" smtClean="0"/>
              <a:pPr>
                <a:defRPr/>
              </a:pPr>
              <a:t>6</a:t>
            </a:fld>
            <a:endParaRPr lang="en-US"/>
          </a:p>
        </p:txBody>
      </p:sp>
    </p:spTree>
    <p:extLst>
      <p:ext uri="{BB962C8B-B14F-4D97-AF65-F5344CB8AC3E}">
        <p14:creationId xmlns:p14="http://schemas.microsoft.com/office/powerpoint/2010/main" val="309247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1290640" y="352771"/>
            <a:ext cx="6562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defRPr/>
            </a:pPr>
            <a:r>
              <a:rPr lang="en-US" altLang="en-US" sz="2400" b="1">
                <a:solidFill>
                  <a:srgbClr val="0000FF"/>
                </a:solidFill>
                <a:latin typeface="Arial" panose="020B0604020202020204" pitchFamily="34" charset="0"/>
                <a:cs typeface="Arial" panose="020B0604020202020204" pitchFamily="34" charset="0"/>
              </a:rPr>
              <a:t>Inspections</a:t>
            </a:r>
          </a:p>
        </p:txBody>
      </p:sp>
      <p:sp>
        <p:nvSpPr>
          <p:cNvPr id="197635" name="Rectangle 18"/>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36" name="Rectangle 19"/>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37" name="Rectangle 20"/>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38" name="Rectangle 21"/>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39" name="Rectangle 22"/>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40" name="Rectangle 23"/>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41" name="Rectangle 24"/>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42" name="Rectangle 25"/>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43" name="Rectangle 26"/>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44" name="Rectangle 27"/>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45" name="Rectangle 28"/>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sp>
        <p:nvSpPr>
          <p:cNvPr id="197646" name="Rectangle 29"/>
          <p:cNvSpPr>
            <a:spLocks noChangeArrowheads="1"/>
          </p:cNvSpPr>
          <p:nvPr/>
        </p:nvSpPr>
        <p:spPr bwMode="auto">
          <a:xfrm>
            <a:off x="2508252" y="173038"/>
            <a:ext cx="1952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6661" tIns="48331" rIns="96661" bIns="4833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endParaRPr lang="en-US" altLang="en-US" sz="1800">
              <a:solidFill>
                <a:srgbClr val="000000"/>
              </a:solidFill>
            </a:endParaRPr>
          </a:p>
        </p:txBody>
      </p:sp>
      <p:graphicFrame>
        <p:nvGraphicFramePr>
          <p:cNvPr id="3157360" name="Group 368"/>
          <p:cNvGraphicFramePr>
            <a:graphicFrameLocks noGrp="1"/>
          </p:cNvGraphicFramePr>
          <p:nvPr>
            <p:extLst>
              <p:ext uri="{D42A27DB-BD31-4B8C-83A1-F6EECF244321}">
                <p14:modId xmlns:p14="http://schemas.microsoft.com/office/powerpoint/2010/main" val="40954343"/>
              </p:ext>
            </p:extLst>
          </p:nvPr>
        </p:nvGraphicFramePr>
        <p:xfrm>
          <a:off x="1290002" y="844088"/>
          <a:ext cx="6390300" cy="5362813"/>
        </p:xfrm>
        <a:graphic>
          <a:graphicData uri="http://schemas.openxmlformats.org/drawingml/2006/table">
            <a:tbl>
              <a:tblPr/>
              <a:tblGrid>
                <a:gridCol w="6390300">
                  <a:extLst>
                    <a:ext uri="{9D8B030D-6E8A-4147-A177-3AD203B41FA5}">
                      <a16:colId xmlns:a16="http://schemas.microsoft.com/office/drawing/2014/main" val="20000"/>
                    </a:ext>
                  </a:extLst>
                </a:gridCol>
              </a:tblGrid>
              <a:tr h="493894">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FY26 – 1</a:t>
                      </a:r>
                      <a:r>
                        <a:rPr kumimoji="0" lang="en-US" sz="2400" b="1" i="0" u="none" strike="noStrike" cap="none" normalizeH="0" baseline="30000">
                          <a:ln>
                            <a:noFill/>
                          </a:ln>
                          <a:solidFill>
                            <a:schemeClr val="tx1"/>
                          </a:solidFill>
                          <a:effectLst/>
                          <a:latin typeface="Arial" charset="0"/>
                        </a:rPr>
                        <a:t>st</a:t>
                      </a:r>
                      <a:r>
                        <a:rPr kumimoji="0" lang="en-US" sz="2400" b="1" i="0" u="none" strike="noStrike" cap="none" normalizeH="0" baseline="0">
                          <a:ln>
                            <a:noFill/>
                          </a:ln>
                          <a:solidFill>
                            <a:schemeClr val="tx1"/>
                          </a:solidFill>
                          <a:effectLst/>
                          <a:latin typeface="Arial" charset="0"/>
                        </a:rPr>
                        <a:t> </a:t>
                      </a:r>
                      <a:r>
                        <a:rPr kumimoji="0" lang="en-US" sz="2400" b="1" i="0" u="none" strike="noStrike" cap="none" normalizeH="0" baseline="0" err="1">
                          <a:ln>
                            <a:noFill/>
                          </a:ln>
                          <a:solidFill>
                            <a:schemeClr val="tx1"/>
                          </a:solidFill>
                          <a:effectLst/>
                          <a:latin typeface="Arial" charset="0"/>
                        </a:rPr>
                        <a:t>Qtr</a:t>
                      </a:r>
                      <a:endParaRPr kumimoji="0" lang="en-US" sz="2400" b="1" i="0" u="none" strike="noStrike" cap="none" normalizeH="0" baseline="0">
                        <a:ln>
                          <a:noFill/>
                        </a:ln>
                        <a:solidFill>
                          <a:schemeClr val="tx1"/>
                        </a:solidFill>
                        <a:effectLst/>
                        <a:latin typeface="Arial" charset="0"/>
                      </a:endParaRP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10000"/>
                  </a:ext>
                </a:extLst>
              </a:tr>
              <a:tr h="539527">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CDC</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893485723"/>
                  </a:ext>
                </a:extLst>
              </a:tr>
              <a:tr h="552703">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I&amp;E</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39527">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LSD</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098857274"/>
                  </a:ext>
                </a:extLst>
              </a:tr>
              <a:tr h="539527">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MARCORLOGCOM</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220733260"/>
                  </a:ext>
                </a:extLst>
              </a:tr>
              <a:tr h="539527">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DSC</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387361815"/>
                  </a:ext>
                </a:extLst>
              </a:tr>
              <a:tr h="539527">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HRO</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4023764811"/>
                  </a:ext>
                </a:extLst>
              </a:tr>
              <a:tr h="539527">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PHA</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545954554"/>
                  </a:ext>
                </a:extLst>
              </a:tr>
              <a:tr h="539527">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Georgia Army National Guard </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28686258"/>
                  </a:ext>
                </a:extLst>
              </a:tr>
              <a:tr h="539527">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a:ln>
                            <a:noFill/>
                          </a:ln>
                          <a:solidFill>
                            <a:srgbClr val="FF0000"/>
                          </a:solidFill>
                          <a:effectLst/>
                          <a:latin typeface="Arial" charset="0"/>
                        </a:rPr>
                        <a:t>2</a:t>
                      </a:r>
                      <a:r>
                        <a:rPr kumimoji="0" lang="en-US" sz="1400" b="1" i="0" u="none" strike="noStrike" cap="none" normalizeH="0" baseline="30000">
                          <a:ln>
                            <a:noFill/>
                          </a:ln>
                          <a:solidFill>
                            <a:srgbClr val="FF0000"/>
                          </a:solidFill>
                          <a:effectLst/>
                          <a:latin typeface="Arial" charset="0"/>
                        </a:rPr>
                        <a:t>nd</a:t>
                      </a:r>
                      <a:r>
                        <a:rPr kumimoji="0" lang="en-US" sz="1400" b="1" i="0" u="none" strike="noStrike" cap="none" normalizeH="0" baseline="0">
                          <a:ln>
                            <a:noFill/>
                          </a:ln>
                          <a:solidFill>
                            <a:srgbClr val="FF0000"/>
                          </a:solidFill>
                          <a:effectLst/>
                          <a:latin typeface="Arial" charset="0"/>
                        </a:rPr>
                        <a:t> Network Battalion</a:t>
                      </a:r>
                    </a:p>
                  </a:txBody>
                  <a:tcPr marL="96675" marR="96675" marT="48313" marB="483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883714032"/>
                  </a:ext>
                </a:extLst>
              </a:tr>
            </a:tbl>
          </a:graphicData>
        </a:graphic>
      </p:graphicFrame>
      <p:grpSp>
        <p:nvGrpSpPr>
          <p:cNvPr id="197661" name="Group 6"/>
          <p:cNvGrpSpPr>
            <a:grpSpLocks noChangeAspect="1"/>
          </p:cNvGrpSpPr>
          <p:nvPr/>
        </p:nvGrpSpPr>
        <p:grpSpPr bwMode="auto">
          <a:xfrm>
            <a:off x="8133171" y="77790"/>
            <a:ext cx="923519" cy="933699"/>
            <a:chOff x="8288338" y="87313"/>
            <a:chExt cx="768350" cy="776287"/>
          </a:xfrm>
        </p:grpSpPr>
        <p:pic>
          <p:nvPicPr>
            <p:cNvPr id="197664" name="Picture 77" descr="LOGO 2 bl"/>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5" name="Picture 105" descr="VPP-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7662" name="Picture 20" descr="ba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1" y="1"/>
            <a:ext cx="1000535" cy="101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2B784A7-F2E5-6435-39B6-82807DEFEEC2}"/>
              </a:ext>
            </a:extLst>
          </p:cNvPr>
          <p:cNvSpPr>
            <a:spLocks noGrp="1"/>
          </p:cNvSpPr>
          <p:nvPr>
            <p:ph type="sldNum" sz="quarter" idx="12"/>
          </p:nvPr>
        </p:nvSpPr>
        <p:spPr>
          <a:xfrm>
            <a:off x="6999290" y="6530078"/>
            <a:ext cx="2057400" cy="365125"/>
          </a:xfrm>
        </p:spPr>
        <p:txBody>
          <a:bodyPr/>
          <a:lstStyle/>
          <a:p>
            <a:pPr>
              <a:defRPr/>
            </a:pPr>
            <a:fld id="{8C828E91-8EFF-4D2A-82BD-5CDD04A333EA}" type="slidenum">
              <a:rPr lang="en-US" smtClean="0"/>
              <a:pPr>
                <a:defRPr/>
              </a:pPr>
              <a:t>7</a:t>
            </a:fld>
            <a:endParaRPr lang="en-US"/>
          </a:p>
        </p:txBody>
      </p:sp>
    </p:spTree>
    <p:extLst>
      <p:ext uri="{BB962C8B-B14F-4D97-AF65-F5344CB8AC3E}">
        <p14:creationId xmlns:p14="http://schemas.microsoft.com/office/powerpoint/2010/main" val="325039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1026"/>
          <p:cNvSpPr txBox="1">
            <a:spLocks noChangeArrowheads="1"/>
          </p:cNvSpPr>
          <p:nvPr/>
        </p:nvSpPr>
        <p:spPr bwMode="auto">
          <a:xfrm>
            <a:off x="2118406" y="127000"/>
            <a:ext cx="49151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FF"/>
                </a:solidFill>
                <a:latin typeface="Arial" panose="020B0604020202020204" pitchFamily="34" charset="0"/>
                <a:cs typeface="Arial" panose="020B0604020202020204" pitchFamily="34" charset="0"/>
              </a:rPr>
              <a:t>FY22 - FY26 Inspection Findings</a:t>
            </a:r>
          </a:p>
          <a:p>
            <a:pPr algn="ctr" eaLnBrk="1" hangingPunct="1">
              <a:lnSpc>
                <a:spcPct val="100000"/>
              </a:lnSpc>
              <a:spcBef>
                <a:spcPct val="0"/>
              </a:spcBef>
              <a:buFontTx/>
              <a:buNone/>
            </a:pPr>
            <a:r>
              <a:rPr lang="en-US" altLang="en-US" sz="2000" b="1">
                <a:solidFill>
                  <a:srgbClr val="0000FF"/>
                </a:solidFill>
                <a:latin typeface="Arial" panose="020B0604020202020204" pitchFamily="34" charset="0"/>
                <a:cs typeface="Arial" panose="020B0604020202020204" pitchFamily="34" charset="0"/>
              </a:rPr>
              <a:t>(Includes All Organizations)</a:t>
            </a:r>
            <a:br>
              <a:rPr lang="en-US" altLang="en-US" sz="2000" b="1">
                <a:solidFill>
                  <a:srgbClr val="0000FF"/>
                </a:solidFill>
                <a:latin typeface="Arial" panose="020B0604020202020204" pitchFamily="34" charset="0"/>
                <a:cs typeface="Arial" panose="020B0604020202020204" pitchFamily="34" charset="0"/>
              </a:rPr>
            </a:br>
            <a:r>
              <a:rPr lang="en-US" altLang="en-US" sz="1200" b="1">
                <a:solidFill>
                  <a:srgbClr val="0000FF"/>
                </a:solidFill>
                <a:latin typeface="Arial" panose="020B0604020202020204" pitchFamily="34" charset="0"/>
                <a:cs typeface="Arial" panose="020B0604020202020204" pitchFamily="34" charset="0"/>
              </a:rPr>
              <a:t>as of 31 Dec 25</a:t>
            </a:r>
            <a:endParaRPr lang="en-US" altLang="en-US" sz="2000" b="1">
              <a:solidFill>
                <a:srgbClr val="0000FF"/>
              </a:solidFill>
              <a:latin typeface="Arial" panose="020B0604020202020204" pitchFamily="34" charset="0"/>
              <a:cs typeface="Arial" panose="020B0604020202020204" pitchFamily="34" charset="0"/>
            </a:endParaRPr>
          </a:p>
        </p:txBody>
      </p:sp>
      <p:graphicFrame>
        <p:nvGraphicFramePr>
          <p:cNvPr id="2" name="Object 1338"/>
          <p:cNvGraphicFramePr>
            <a:graphicFrameLocks noChangeAspect="1"/>
          </p:cNvGraphicFramePr>
          <p:nvPr>
            <p:extLst>
              <p:ext uri="{D42A27DB-BD31-4B8C-83A1-F6EECF244321}">
                <p14:modId xmlns:p14="http://schemas.microsoft.com/office/powerpoint/2010/main" val="3320352703"/>
              </p:ext>
            </p:extLst>
          </p:nvPr>
        </p:nvGraphicFramePr>
        <p:xfrm>
          <a:off x="260350" y="1089025"/>
          <a:ext cx="8683625" cy="542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77127" name="Group 1543"/>
          <p:cNvGraphicFramePr>
            <a:graphicFrameLocks noGrp="1"/>
          </p:cNvGraphicFramePr>
          <p:nvPr>
            <p:ph/>
            <p:extLst>
              <p:ext uri="{D42A27DB-BD31-4B8C-83A1-F6EECF244321}">
                <p14:modId xmlns:p14="http://schemas.microsoft.com/office/powerpoint/2010/main" val="1948754208"/>
              </p:ext>
            </p:extLst>
          </p:nvPr>
        </p:nvGraphicFramePr>
        <p:xfrm>
          <a:off x="5458968" y="908226"/>
          <a:ext cx="3134700" cy="3369497"/>
        </p:xfrm>
        <a:graphic>
          <a:graphicData uri="http://schemas.openxmlformats.org/drawingml/2006/table">
            <a:tbl>
              <a:tblPr/>
              <a:tblGrid>
                <a:gridCol w="522450">
                  <a:extLst>
                    <a:ext uri="{9D8B030D-6E8A-4147-A177-3AD203B41FA5}">
                      <a16:colId xmlns:a16="http://schemas.microsoft.com/office/drawing/2014/main" val="20000"/>
                    </a:ext>
                  </a:extLst>
                </a:gridCol>
                <a:gridCol w="522450">
                  <a:extLst>
                    <a:ext uri="{9D8B030D-6E8A-4147-A177-3AD203B41FA5}">
                      <a16:colId xmlns:a16="http://schemas.microsoft.com/office/drawing/2014/main" val="20001"/>
                    </a:ext>
                  </a:extLst>
                </a:gridCol>
                <a:gridCol w="522450">
                  <a:extLst>
                    <a:ext uri="{9D8B030D-6E8A-4147-A177-3AD203B41FA5}">
                      <a16:colId xmlns:a16="http://schemas.microsoft.com/office/drawing/2014/main" val="20002"/>
                    </a:ext>
                  </a:extLst>
                </a:gridCol>
                <a:gridCol w="522450">
                  <a:extLst>
                    <a:ext uri="{9D8B030D-6E8A-4147-A177-3AD203B41FA5}">
                      <a16:colId xmlns:a16="http://schemas.microsoft.com/office/drawing/2014/main" val="20003"/>
                    </a:ext>
                  </a:extLst>
                </a:gridCol>
                <a:gridCol w="522450">
                  <a:extLst>
                    <a:ext uri="{9D8B030D-6E8A-4147-A177-3AD203B41FA5}">
                      <a16:colId xmlns:a16="http://schemas.microsoft.com/office/drawing/2014/main" val="20004"/>
                    </a:ext>
                  </a:extLst>
                </a:gridCol>
                <a:gridCol w="522450">
                  <a:extLst>
                    <a:ext uri="{9D8B030D-6E8A-4147-A177-3AD203B41FA5}">
                      <a16:colId xmlns:a16="http://schemas.microsoft.com/office/drawing/2014/main" val="20005"/>
                    </a:ext>
                  </a:extLst>
                </a:gridCol>
              </a:tblGrid>
              <a:tr h="505495">
                <a:tc gridSpan="6">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Arial Unicode MS" pitchFamily="34" charset="-128"/>
                          <a:cs typeface="Arial" charset="0"/>
                        </a:rPr>
                        <a:t>Risk Assessment Code</a:t>
                      </a:r>
                      <a:br>
                        <a:rPr kumimoji="0" lang="en-US" sz="1200" b="1" i="0" u="none" strike="noStrike" cap="none" normalizeH="0" baseline="0">
                          <a:ln>
                            <a:noFill/>
                          </a:ln>
                          <a:solidFill>
                            <a:schemeClr val="tx1"/>
                          </a:solidFill>
                          <a:effectLst/>
                          <a:latin typeface="Arial" charset="0"/>
                          <a:ea typeface="Arial Unicode MS" pitchFamily="34" charset="-128"/>
                          <a:cs typeface="Arial" charset="0"/>
                        </a:rPr>
                      </a:br>
                      <a:r>
                        <a:rPr kumimoji="0" lang="en-US" sz="1200" b="1" i="0" u="none" strike="noStrike" cap="none" normalizeH="0" baseline="0">
                          <a:ln>
                            <a:noFill/>
                          </a:ln>
                          <a:solidFill>
                            <a:schemeClr val="tx1"/>
                          </a:solidFill>
                          <a:effectLst/>
                          <a:latin typeface="Arial" charset="0"/>
                          <a:ea typeface="Arial Unicode MS" pitchFamily="34" charset="-128"/>
                          <a:cs typeface="Arial" charset="0"/>
                        </a:rPr>
                        <a:t> for all findings </a:t>
                      </a:r>
                    </a:p>
                  </a:txBody>
                  <a:tcPr marL="91441" marR="91441"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extLst>
                  <a:ext uri="{0D108BD9-81ED-4DB2-BD59-A6C34878D82A}">
                    <a16:rowId xmlns:a16="http://schemas.microsoft.com/office/drawing/2014/main" val="10000"/>
                  </a:ext>
                </a:extLst>
              </a:tr>
              <a:tr h="462605">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endParaRP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22</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23</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24</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25</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26</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extLst>
                  <a:ext uri="{0D108BD9-81ED-4DB2-BD59-A6C34878D82A}">
                    <a16:rowId xmlns:a16="http://schemas.microsoft.com/office/drawing/2014/main" val="10001"/>
                  </a:ext>
                </a:extLst>
              </a:tr>
              <a:tr h="417028">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1</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extLst>
                  <a:ext uri="{0D108BD9-81ED-4DB2-BD59-A6C34878D82A}">
                    <a16:rowId xmlns:a16="http://schemas.microsoft.com/office/drawing/2014/main" val="10002"/>
                  </a:ext>
                </a:extLst>
              </a:tr>
              <a:tr h="417028">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2</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extLst>
                  <a:ext uri="{0D108BD9-81ED-4DB2-BD59-A6C34878D82A}">
                    <a16:rowId xmlns:a16="http://schemas.microsoft.com/office/drawing/2014/main" val="10003"/>
                  </a:ext>
                </a:extLst>
              </a:tr>
              <a:tr h="417028">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3</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12</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9</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14</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3</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4"/>
                  </a:ext>
                </a:extLst>
              </a:tr>
              <a:tr h="417028">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4</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180</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222</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287</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211</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417028">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5</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chemeClr val="tx1"/>
                          </a:solidFill>
                          <a:effectLst/>
                          <a:latin typeface="Arial Unicode MS" pitchFamily="34" charset="-128"/>
                          <a:ea typeface="Arial Unicode MS" pitchFamily="34" charset="-128"/>
                          <a:cs typeface="Arial Unicode MS" pitchFamily="34" charset="-128"/>
                        </a:rPr>
                        <a:t>46</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chemeClr val="tx1"/>
                          </a:solidFill>
                          <a:effectLst/>
                          <a:latin typeface="Arial Unicode MS" pitchFamily="34" charset="-128"/>
                          <a:ea typeface="Arial Unicode MS" pitchFamily="34" charset="-128"/>
                          <a:cs typeface="Arial Unicode MS" pitchFamily="34" charset="-128"/>
                        </a:rPr>
                        <a:t>36</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chemeClr val="tx1"/>
                          </a:solidFill>
                          <a:effectLst/>
                          <a:latin typeface="Arial Unicode MS" pitchFamily="34" charset="-128"/>
                          <a:ea typeface="Arial Unicode MS" pitchFamily="34" charset="-128"/>
                          <a:cs typeface="Arial Unicode MS" pitchFamily="34" charset="-128"/>
                        </a:rPr>
                        <a:t>54</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chemeClr val="tx1"/>
                          </a:solidFill>
                          <a:effectLst/>
                          <a:latin typeface="Arial Unicode MS" pitchFamily="34" charset="-128"/>
                          <a:ea typeface="Arial Unicode MS" pitchFamily="34" charset="-128"/>
                          <a:cs typeface="Arial Unicode MS" pitchFamily="34" charset="-128"/>
                        </a:rPr>
                        <a:t>29</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rgbClr val="FF0000"/>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extLst>
                  <a:ext uri="{0D108BD9-81ED-4DB2-BD59-A6C34878D82A}">
                    <a16:rowId xmlns:a16="http://schemas.microsoft.com/office/drawing/2014/main" val="10006"/>
                  </a:ext>
                </a:extLst>
              </a:tr>
              <a:tr h="267747">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Total</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238</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267</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355</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243</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7"/>
                  </a:ext>
                </a:extLst>
              </a:tr>
            </a:tbl>
          </a:graphicData>
        </a:graphic>
      </p:graphicFrame>
      <p:sp>
        <p:nvSpPr>
          <p:cNvPr id="4" name="Slide Number Placeholder 3">
            <a:extLst>
              <a:ext uri="{FF2B5EF4-FFF2-40B4-BE49-F238E27FC236}">
                <a16:creationId xmlns:a16="http://schemas.microsoft.com/office/drawing/2014/main" id="{7EFF15CE-FBCA-E4F2-4DE8-F7D5165D83D1}"/>
              </a:ext>
            </a:extLst>
          </p:cNvPr>
          <p:cNvSpPr>
            <a:spLocks noGrp="1"/>
          </p:cNvSpPr>
          <p:nvPr>
            <p:ph type="sldNum" sz="quarter" idx="12"/>
          </p:nvPr>
        </p:nvSpPr>
        <p:spPr>
          <a:xfrm>
            <a:off x="6999288" y="6492875"/>
            <a:ext cx="2057400" cy="365125"/>
          </a:xfrm>
        </p:spPr>
        <p:txBody>
          <a:bodyPr/>
          <a:lstStyle/>
          <a:p>
            <a:pPr>
              <a:defRPr/>
            </a:pPr>
            <a:fld id="{5DB01942-6FAC-4CE9-A60D-792E9D2B206A}" type="slidenum">
              <a:rPr lang="en-US" smtClean="0"/>
              <a:pPr>
                <a:defRPr/>
              </a:pPr>
              <a:t>8</a:t>
            </a:fld>
            <a:endParaRPr lang="en-US"/>
          </a:p>
        </p:txBody>
      </p:sp>
      <p:grpSp>
        <p:nvGrpSpPr>
          <p:cNvPr id="199753" name="Group 6"/>
          <p:cNvGrpSpPr>
            <a:grpSpLocks noChangeAspect="1"/>
          </p:cNvGrpSpPr>
          <p:nvPr/>
        </p:nvGrpSpPr>
        <p:grpSpPr bwMode="auto">
          <a:xfrm>
            <a:off x="8313738" y="77788"/>
            <a:ext cx="742950" cy="750887"/>
            <a:chOff x="8288338" y="87313"/>
            <a:chExt cx="768350" cy="776287"/>
          </a:xfrm>
        </p:grpSpPr>
        <p:pic>
          <p:nvPicPr>
            <p:cNvPr id="199757" name="Picture 77" descr="LOGO 2 bl"/>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758" name="Picture 105" descr="VPP-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9754" name="Picture 9" descr="base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8" y="-1"/>
            <a:ext cx="828541" cy="83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382165B-803B-4AA4-B8B8-04AA19977072}"/>
              </a:ext>
            </a:extLst>
          </p:cNvPr>
          <p:cNvSpPr txBox="1"/>
          <p:nvPr/>
        </p:nvSpPr>
        <p:spPr>
          <a:xfrm rot="16200000">
            <a:off x="-877096" y="2953265"/>
            <a:ext cx="2071396" cy="307777"/>
          </a:xfrm>
          <a:prstGeom prst="rect">
            <a:avLst/>
          </a:prstGeom>
          <a:noFill/>
        </p:spPr>
        <p:txBody>
          <a:bodyPr wrap="square" rtlCol="0">
            <a:spAutoFit/>
          </a:bodyPr>
          <a:lstStyle/>
          <a:p>
            <a:pPr algn="ctr"/>
            <a:r>
              <a:rPr lang="en-US" sz="1400">
                <a:solidFill>
                  <a:schemeClr val="tx1"/>
                </a:solidFill>
              </a:rPr>
              <a:t># of Findings</a:t>
            </a:r>
          </a:p>
        </p:txBody>
      </p:sp>
    </p:spTree>
    <p:extLst>
      <p:ext uri="{BB962C8B-B14F-4D97-AF65-F5344CB8AC3E}">
        <p14:creationId xmlns:p14="http://schemas.microsoft.com/office/powerpoint/2010/main" val="870775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338"/>
          <p:cNvGraphicFramePr>
            <a:graphicFrameLocks noChangeAspect="1"/>
          </p:cNvGraphicFramePr>
          <p:nvPr>
            <p:extLst>
              <p:ext uri="{D42A27DB-BD31-4B8C-83A1-F6EECF244321}">
                <p14:modId xmlns:p14="http://schemas.microsoft.com/office/powerpoint/2010/main" val="2147724564"/>
              </p:ext>
            </p:extLst>
          </p:nvPr>
        </p:nvGraphicFramePr>
        <p:xfrm>
          <a:off x="369888" y="1085850"/>
          <a:ext cx="8462962" cy="5614988"/>
        </p:xfrm>
        <a:graphic>
          <a:graphicData uri="http://schemas.openxmlformats.org/drawingml/2006/chart">
            <c:chart xmlns:c="http://schemas.openxmlformats.org/drawingml/2006/chart" xmlns:r="http://schemas.openxmlformats.org/officeDocument/2006/relationships" r:id="rId3"/>
          </a:graphicData>
        </a:graphic>
      </p:graphicFrame>
      <p:sp>
        <p:nvSpPr>
          <p:cNvPr id="201730" name="Text Box 1026"/>
          <p:cNvSpPr txBox="1">
            <a:spLocks noChangeArrowheads="1"/>
          </p:cNvSpPr>
          <p:nvPr/>
        </p:nvSpPr>
        <p:spPr bwMode="auto">
          <a:xfrm>
            <a:off x="2123168" y="125413"/>
            <a:ext cx="49151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FF"/>
                </a:solidFill>
                <a:latin typeface="Arial" panose="020B0604020202020204" pitchFamily="34" charset="0"/>
                <a:cs typeface="Arial" panose="020B0604020202020204" pitchFamily="34" charset="0"/>
              </a:rPr>
              <a:t>FY22 - FY26 Inspection Findings</a:t>
            </a:r>
          </a:p>
          <a:p>
            <a:pPr algn="ctr" eaLnBrk="1" hangingPunct="1">
              <a:lnSpc>
                <a:spcPct val="100000"/>
              </a:lnSpc>
              <a:spcBef>
                <a:spcPct val="0"/>
              </a:spcBef>
              <a:buFontTx/>
              <a:buNone/>
            </a:pPr>
            <a:r>
              <a:rPr lang="en-US" altLang="en-US" sz="2000" b="1">
                <a:solidFill>
                  <a:srgbClr val="0000FF"/>
                </a:solidFill>
                <a:latin typeface="Arial" panose="020B0604020202020204" pitchFamily="34" charset="0"/>
                <a:cs typeface="Arial" panose="020B0604020202020204" pitchFamily="34" charset="0"/>
              </a:rPr>
              <a:t>MCLB Albany</a:t>
            </a:r>
            <a:br>
              <a:rPr lang="en-US" altLang="en-US" sz="2000" b="1">
                <a:solidFill>
                  <a:srgbClr val="0000FF"/>
                </a:solidFill>
                <a:latin typeface="Arial" panose="020B0604020202020204" pitchFamily="34" charset="0"/>
                <a:cs typeface="Arial" panose="020B0604020202020204" pitchFamily="34" charset="0"/>
              </a:rPr>
            </a:br>
            <a:r>
              <a:rPr lang="en-US" altLang="en-US" sz="1200" b="1">
                <a:solidFill>
                  <a:srgbClr val="0000FF"/>
                </a:solidFill>
                <a:latin typeface="Arial" panose="020B0604020202020204" pitchFamily="34" charset="0"/>
                <a:cs typeface="Arial" panose="020B0604020202020204" pitchFamily="34" charset="0"/>
              </a:rPr>
              <a:t>as of 31 Dec 25</a:t>
            </a:r>
          </a:p>
        </p:txBody>
      </p:sp>
      <p:grpSp>
        <p:nvGrpSpPr>
          <p:cNvPr id="201800" name="Group 6"/>
          <p:cNvGrpSpPr>
            <a:grpSpLocks noChangeAspect="1"/>
          </p:cNvGrpSpPr>
          <p:nvPr/>
        </p:nvGrpSpPr>
        <p:grpSpPr bwMode="auto">
          <a:xfrm>
            <a:off x="8313738" y="77788"/>
            <a:ext cx="742950" cy="750887"/>
            <a:chOff x="8288338" y="87313"/>
            <a:chExt cx="768350" cy="776287"/>
          </a:xfrm>
        </p:grpSpPr>
        <p:pic>
          <p:nvPicPr>
            <p:cNvPr id="201804" name="Picture 77" descr="LOGO 2 bl"/>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88338" y="87313"/>
              <a:ext cx="7683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805" name="Picture 105" descr="VPP-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9625" y="295275"/>
              <a:ext cx="51958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1801" name="Picture 9" descr="base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9" y="0"/>
            <a:ext cx="838066" cy="8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952B11-B7E8-4827-A48E-50091CF01D83}"/>
              </a:ext>
            </a:extLst>
          </p:cNvPr>
          <p:cNvSpPr txBox="1"/>
          <p:nvPr/>
        </p:nvSpPr>
        <p:spPr>
          <a:xfrm rot="16200000">
            <a:off x="-737131" y="3046575"/>
            <a:ext cx="2071396" cy="307777"/>
          </a:xfrm>
          <a:prstGeom prst="rect">
            <a:avLst/>
          </a:prstGeom>
          <a:noFill/>
        </p:spPr>
        <p:txBody>
          <a:bodyPr wrap="square" rtlCol="0">
            <a:spAutoFit/>
          </a:bodyPr>
          <a:lstStyle/>
          <a:p>
            <a:pPr algn="ctr"/>
            <a:r>
              <a:rPr lang="en-US" sz="1400">
                <a:solidFill>
                  <a:schemeClr val="tx1"/>
                </a:solidFill>
              </a:rPr>
              <a:t># of Findings</a:t>
            </a:r>
          </a:p>
        </p:txBody>
      </p:sp>
      <p:graphicFrame>
        <p:nvGraphicFramePr>
          <p:cNvPr id="12" name="Group 1543"/>
          <p:cNvGraphicFramePr>
            <a:graphicFrameLocks/>
          </p:cNvGraphicFramePr>
          <p:nvPr>
            <p:extLst>
              <p:ext uri="{D42A27DB-BD31-4B8C-83A1-F6EECF244321}">
                <p14:modId xmlns:p14="http://schemas.microsoft.com/office/powerpoint/2010/main" val="1978445152"/>
              </p:ext>
            </p:extLst>
          </p:nvPr>
        </p:nvGraphicFramePr>
        <p:xfrm>
          <a:off x="5376672" y="927503"/>
          <a:ext cx="3294279" cy="3338357"/>
        </p:xfrm>
        <a:graphic>
          <a:graphicData uri="http://schemas.openxmlformats.org/drawingml/2006/table">
            <a:tbl>
              <a:tblPr/>
              <a:tblGrid>
                <a:gridCol w="641669">
                  <a:extLst>
                    <a:ext uri="{9D8B030D-6E8A-4147-A177-3AD203B41FA5}">
                      <a16:colId xmlns:a16="http://schemas.microsoft.com/office/drawing/2014/main" val="20000"/>
                    </a:ext>
                  </a:extLst>
                </a:gridCol>
                <a:gridCol w="530522">
                  <a:extLst>
                    <a:ext uri="{9D8B030D-6E8A-4147-A177-3AD203B41FA5}">
                      <a16:colId xmlns:a16="http://schemas.microsoft.com/office/drawing/2014/main" val="20001"/>
                    </a:ext>
                  </a:extLst>
                </a:gridCol>
                <a:gridCol w="530522">
                  <a:extLst>
                    <a:ext uri="{9D8B030D-6E8A-4147-A177-3AD203B41FA5}">
                      <a16:colId xmlns:a16="http://schemas.microsoft.com/office/drawing/2014/main" val="20002"/>
                    </a:ext>
                  </a:extLst>
                </a:gridCol>
                <a:gridCol w="530522">
                  <a:extLst>
                    <a:ext uri="{9D8B030D-6E8A-4147-A177-3AD203B41FA5}">
                      <a16:colId xmlns:a16="http://schemas.microsoft.com/office/drawing/2014/main" val="20003"/>
                    </a:ext>
                  </a:extLst>
                </a:gridCol>
                <a:gridCol w="530522">
                  <a:extLst>
                    <a:ext uri="{9D8B030D-6E8A-4147-A177-3AD203B41FA5}">
                      <a16:colId xmlns:a16="http://schemas.microsoft.com/office/drawing/2014/main" val="20004"/>
                    </a:ext>
                  </a:extLst>
                </a:gridCol>
                <a:gridCol w="530522">
                  <a:extLst>
                    <a:ext uri="{9D8B030D-6E8A-4147-A177-3AD203B41FA5}">
                      <a16:colId xmlns:a16="http://schemas.microsoft.com/office/drawing/2014/main" val="20005"/>
                    </a:ext>
                  </a:extLst>
                </a:gridCol>
              </a:tblGrid>
              <a:tr h="534613">
                <a:tc gridSpan="6">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ea typeface="Arial Unicode MS" pitchFamily="34" charset="-128"/>
                          <a:cs typeface="Arial" charset="0"/>
                        </a:rPr>
                        <a:t>Risk Assessment Code</a:t>
                      </a:r>
                      <a:br>
                        <a:rPr kumimoji="0" lang="en-US" sz="1200" b="1" i="0" u="none" strike="noStrike" cap="none" normalizeH="0" baseline="0">
                          <a:ln>
                            <a:noFill/>
                          </a:ln>
                          <a:solidFill>
                            <a:schemeClr val="tx1"/>
                          </a:solidFill>
                          <a:effectLst/>
                          <a:latin typeface="Arial" charset="0"/>
                          <a:ea typeface="Arial Unicode MS" pitchFamily="34" charset="-128"/>
                          <a:cs typeface="Arial" charset="0"/>
                        </a:rPr>
                      </a:br>
                      <a:r>
                        <a:rPr kumimoji="0" lang="en-US" sz="1200" b="1" i="0" u="none" strike="noStrike" cap="none" normalizeH="0" baseline="0">
                          <a:ln>
                            <a:noFill/>
                          </a:ln>
                          <a:solidFill>
                            <a:schemeClr val="tx1"/>
                          </a:solidFill>
                          <a:effectLst/>
                          <a:latin typeface="Arial" charset="0"/>
                          <a:ea typeface="Arial Unicode MS" pitchFamily="34" charset="-128"/>
                          <a:cs typeface="Arial" charset="0"/>
                        </a:rPr>
                        <a:t> for all findings </a:t>
                      </a:r>
                    </a:p>
                  </a:txBody>
                  <a:tcPr marL="91441" marR="91441"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hMerge="1">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Arial Unicode MS" pitchFamily="34" charset="-128"/>
                        <a:cs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extLst>
                  <a:ext uri="{0D108BD9-81ED-4DB2-BD59-A6C34878D82A}">
                    <a16:rowId xmlns:a16="http://schemas.microsoft.com/office/drawing/2014/main" val="10000"/>
                  </a:ext>
                </a:extLst>
              </a:tr>
              <a:tr h="489253">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endParaRP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22</a:t>
                      </a:r>
                    </a:p>
                  </a:txBody>
                  <a:tcPr marL="91459" marR="9145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23</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24</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25</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FY</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26</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extLst>
                  <a:ext uri="{0D108BD9-81ED-4DB2-BD59-A6C34878D82A}">
                    <a16:rowId xmlns:a16="http://schemas.microsoft.com/office/drawing/2014/main" val="10001"/>
                  </a:ext>
                </a:extLst>
              </a:tr>
              <a:tr h="406264">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1</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F2F"/>
                    </a:solidFill>
                  </a:tcPr>
                </a:tc>
                <a:extLst>
                  <a:ext uri="{0D108BD9-81ED-4DB2-BD59-A6C34878D82A}">
                    <a16:rowId xmlns:a16="http://schemas.microsoft.com/office/drawing/2014/main" val="10002"/>
                  </a:ext>
                </a:extLst>
              </a:tr>
              <a:tr h="406264">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2</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extLst>
                  <a:ext uri="{0D108BD9-81ED-4DB2-BD59-A6C34878D82A}">
                    <a16:rowId xmlns:a16="http://schemas.microsoft.com/office/drawing/2014/main" val="10003"/>
                  </a:ext>
                </a:extLst>
              </a:tr>
              <a:tr h="406264">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3</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7</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11</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2</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4"/>
                  </a:ext>
                </a:extLst>
              </a:tr>
              <a:tr h="406264">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4</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73</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110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75</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96</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406264">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RAC 5</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chemeClr val="tx1"/>
                          </a:solidFill>
                          <a:effectLst/>
                          <a:latin typeface="Arial Unicode MS" pitchFamily="34" charset="-128"/>
                          <a:ea typeface="Arial Unicode MS" pitchFamily="34" charset="-128"/>
                          <a:cs typeface="Arial Unicode MS" pitchFamily="34" charset="-128"/>
                        </a:rPr>
                        <a:t>43</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chemeClr val="tx1"/>
                          </a:solidFill>
                          <a:effectLst/>
                          <a:latin typeface="Arial Unicode MS" pitchFamily="34" charset="-128"/>
                          <a:ea typeface="Arial Unicode MS" pitchFamily="34" charset="-128"/>
                          <a:cs typeface="Arial Unicode MS" pitchFamily="34" charset="-128"/>
                        </a:rPr>
                        <a:t>22</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chemeClr val="tx1"/>
                          </a:solidFill>
                          <a:effectLst/>
                          <a:latin typeface="Arial Unicode MS" pitchFamily="34" charset="-128"/>
                          <a:ea typeface="Arial Unicode MS" pitchFamily="34" charset="-128"/>
                          <a:cs typeface="Arial Unicode MS" pitchFamily="34" charset="-128"/>
                        </a:rPr>
                        <a:t>60</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rgbClr val="FF0000"/>
                          </a:solidFill>
                          <a:effectLst/>
                          <a:latin typeface="Arial Unicode MS" pitchFamily="34" charset="-128"/>
                          <a:ea typeface="Arial Unicode MS" pitchFamily="34" charset="-128"/>
                          <a:cs typeface="Arial Unicode MS" pitchFamily="34" charset="-128"/>
                        </a:rPr>
                        <a:t>28</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extLst>
                  <a:ext uri="{0D108BD9-81ED-4DB2-BD59-A6C34878D82A}">
                    <a16:rowId xmlns:a16="http://schemas.microsoft.com/office/drawing/2014/main" val="10006"/>
                  </a:ext>
                </a:extLst>
              </a:tr>
              <a:tr h="283171">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Total</a:t>
                      </a:r>
                    </a:p>
                  </a:txBody>
                  <a:tcPr marL="91441" marR="91441"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118</a:t>
                      </a:r>
                    </a:p>
                  </a:txBody>
                  <a:tcPr marL="91441" marR="91441"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139</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146</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rgbClr val="FF0000"/>
                          </a:solidFill>
                          <a:effectLst/>
                          <a:latin typeface="Arial Unicode MS" pitchFamily="34" charset="-128"/>
                          <a:ea typeface="Arial Unicode MS" pitchFamily="34" charset="-128"/>
                          <a:cs typeface="Arial Unicode MS" pitchFamily="34" charset="-128"/>
                        </a:rPr>
                        <a:t>126</a:t>
                      </a:r>
                    </a:p>
                  </a:txBody>
                  <a:tcPr marL="91441" marR="91441"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0</a:t>
                      </a:r>
                    </a:p>
                  </a:txBody>
                  <a:tcPr marL="91441" marR="91441"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7"/>
                  </a:ext>
                </a:extLst>
              </a:tr>
            </a:tbl>
          </a:graphicData>
        </a:graphic>
      </p:graphicFrame>
      <p:sp>
        <p:nvSpPr>
          <p:cNvPr id="5" name="Slide Number Placeholder 4">
            <a:extLst>
              <a:ext uri="{FF2B5EF4-FFF2-40B4-BE49-F238E27FC236}">
                <a16:creationId xmlns:a16="http://schemas.microsoft.com/office/drawing/2014/main" id="{242BF83E-86B5-6D68-7CB3-B2764305F670}"/>
              </a:ext>
            </a:extLst>
          </p:cNvPr>
          <p:cNvSpPr>
            <a:spLocks noGrp="1"/>
          </p:cNvSpPr>
          <p:nvPr>
            <p:ph type="sldNum" sz="quarter" idx="12"/>
          </p:nvPr>
        </p:nvSpPr>
        <p:spPr>
          <a:xfrm>
            <a:off x="7086600" y="6492875"/>
            <a:ext cx="2057400" cy="365125"/>
          </a:xfrm>
        </p:spPr>
        <p:txBody>
          <a:bodyPr/>
          <a:lstStyle/>
          <a:p>
            <a:pPr>
              <a:defRPr/>
            </a:pPr>
            <a:fld id="{5DB01942-6FAC-4CE9-A60D-792E9D2B206A}" type="slidenum">
              <a:rPr lang="en-US" smtClean="0"/>
              <a:pPr>
                <a:defRPr/>
              </a:pPr>
              <a:t>9</a:t>
            </a:fld>
            <a:endParaRPr lang="en-US"/>
          </a:p>
        </p:txBody>
      </p:sp>
    </p:spTree>
    <p:extLst>
      <p:ext uri="{BB962C8B-B14F-4D97-AF65-F5344CB8AC3E}">
        <p14:creationId xmlns:p14="http://schemas.microsoft.com/office/powerpoint/2010/main" val="3224045481"/>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1b19e01-524d-4430-b291-8d224f44fae5">
      <Terms xmlns="http://schemas.microsoft.com/office/infopath/2007/PartnerControls"/>
    </lcf76f155ced4ddcb4097134ff3c332f>
    <_ip_UnifiedCompliancePolicyProperties xmlns="http://schemas.microsoft.com/sharepoint/v3" xsi:nil="true"/>
    <TaxCatchAll xmlns="e644cd3d-c62b-4fba-bff0-c75161a4ce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AE80D201402F47AA878CC4CD2A3E60" ma:contentTypeVersion="19" ma:contentTypeDescription="Create a new document." ma:contentTypeScope="" ma:versionID="ecaa56ae384f22d377ca9e314d6c0d3a">
  <xsd:schema xmlns:xsd="http://www.w3.org/2001/XMLSchema" xmlns:xs="http://www.w3.org/2001/XMLSchema" xmlns:p="http://schemas.microsoft.com/office/2006/metadata/properties" xmlns:ns1="http://schemas.microsoft.com/sharepoint/v3" xmlns:ns2="c1b19e01-524d-4430-b291-8d224f44fae5" xmlns:ns3="e644cd3d-c62b-4fba-bff0-c75161a4cec8" targetNamespace="http://schemas.microsoft.com/office/2006/metadata/properties" ma:root="true" ma:fieldsID="0388fe3add68bddb3a945db578d1a79c" ns1:_="" ns2:_="" ns3:_="">
    <xsd:import namespace="http://schemas.microsoft.com/sharepoint/v3"/>
    <xsd:import namespace="c1b19e01-524d-4430-b291-8d224f44fae5"/>
    <xsd:import namespace="e644cd3d-c62b-4fba-bff0-c75161a4cec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19e01-524d-4430-b291-8d224f44f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44cd3d-c62b-4fba-bff0-c75161a4cec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40bd05d-6a02-43ec-a480-9ea5cb7e0352}" ma:internalName="TaxCatchAll" ma:showField="CatchAllData" ma:web="e644cd3d-c62b-4fba-bff0-c75161a4cec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E5B59-2A1D-4520-8C6B-A720CE7E2352}">
  <ds:schemaRefs>
    <ds:schemaRef ds:uri="http://schemas.microsoft.com/sharepoint/v3/contenttype/forms"/>
  </ds:schemaRefs>
</ds:datastoreItem>
</file>

<file path=customXml/itemProps2.xml><?xml version="1.0" encoding="utf-8"?>
<ds:datastoreItem xmlns:ds="http://schemas.openxmlformats.org/officeDocument/2006/customXml" ds:itemID="{D40C19DD-BF31-48C9-A26D-4FD255DFC51F}">
  <ds:schemaRefs>
    <ds:schemaRef ds:uri="http://purl.org/dc/dcmitype/"/>
    <ds:schemaRef ds:uri="http://www.w3.org/XML/1998/namespace"/>
    <ds:schemaRef ds:uri="http://purl.org/dc/terms/"/>
    <ds:schemaRef ds:uri="http://schemas.microsoft.com/sharepoint/v3"/>
    <ds:schemaRef ds:uri="e644cd3d-c62b-4fba-bff0-c75161a4cec8"/>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c1b19e01-524d-4430-b291-8d224f44fae5"/>
    <ds:schemaRef ds:uri="http://schemas.microsoft.com/office/2006/metadata/properties"/>
  </ds:schemaRefs>
</ds:datastoreItem>
</file>

<file path=customXml/itemProps3.xml><?xml version="1.0" encoding="utf-8"?>
<ds:datastoreItem xmlns:ds="http://schemas.openxmlformats.org/officeDocument/2006/customXml" ds:itemID="{6DC9341A-1EA8-4D73-9DCB-62334E59D1C4}">
  <ds:schemaRefs>
    <ds:schemaRef ds:uri="c1b19e01-524d-4430-b291-8d224f44fae5"/>
    <ds:schemaRef ds:uri="e644cd3d-c62b-4fba-bff0-c75161a4ce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9f80511-b267-4892-be9d-6cc8d3fffe7e}" enabled="1" method="Standard" siteId="{f4c44cda-18c6-46b0-80f2-e290072444fd}" removed="0"/>
</clbl:labelList>
</file>

<file path=docProps/app.xml><?xml version="1.0" encoding="utf-8"?>
<Properties xmlns="http://schemas.openxmlformats.org/officeDocument/2006/extended-properties" xmlns:vt="http://schemas.openxmlformats.org/officeDocument/2006/docPropsVTypes">
  <Template>Office Theme</Template>
  <TotalTime>7</TotalTime>
  <Words>9059</Words>
  <Application>Microsoft Office PowerPoint</Application>
  <PresentationFormat>On-screen Show (4:3)</PresentationFormat>
  <Paragraphs>1635</Paragraphs>
  <Slides>50</Slides>
  <Notes>46</Notes>
  <HiddenSlides>1</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5" baseType="lpstr">
      <vt:lpstr>SimSun</vt:lpstr>
      <vt:lpstr>Abadi</vt:lpstr>
      <vt:lpstr>Aptos</vt:lpstr>
      <vt:lpstr>Aptos Display</vt:lpstr>
      <vt:lpstr>Arial</vt:lpstr>
      <vt:lpstr>Arial Black</vt:lpstr>
      <vt:lpstr>Arial Unicode MS</vt:lpstr>
      <vt:lpstr>Calibri</vt:lpstr>
      <vt:lpstr>Calibri Light</vt:lpstr>
      <vt:lpstr>Tahoma</vt:lpstr>
      <vt:lpstr>Times New Roman</vt:lpstr>
      <vt:lpstr>Wingdings</vt:lpstr>
      <vt:lpstr>Office Theme</vt:lpstr>
      <vt:lpstr>1_Office Theme</vt:lpstr>
      <vt:lpstr>Worksheet</vt:lpstr>
      <vt:lpstr>PowerPoint Presentation</vt:lpstr>
      <vt:lpstr>Emergency Evacuation   Coffman Hall Evacuation Routes</vt:lpstr>
      <vt:lpstr>PowerPoint Presentation</vt:lpstr>
      <vt:lpstr>PowerPoint Presentation</vt:lpstr>
      <vt:lpstr>Performance Metrics as of 31 December 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Safety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Best CIV Rashode L</dc:creator>
  <cp:lastModifiedBy>Hendrix CIV Whitney J</cp:lastModifiedBy>
  <cp:revision>2</cp:revision>
  <cp:lastPrinted>2026-02-04T12:21:51Z</cp:lastPrinted>
  <dcterms:created xsi:type="dcterms:W3CDTF">2026-01-20T19:03:36Z</dcterms:created>
  <dcterms:modified xsi:type="dcterms:W3CDTF">2026-02-10T20:55:28Z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DISTRIBUTION: DoD COMMUNITY ONLY</vt:lpwstr>
  </property>
  <property fmtid="{D5CDD505-2E9C-101B-9397-08002B2CF9AE}" pid="4" name="ContentTypeId">
    <vt:lpwstr>0x0101001DAE80D201402F47AA878CC4CD2A3E60</vt:lpwstr>
  </property>
  <property fmtid="{D5CDD505-2E9C-101B-9397-08002B2CF9AE}" pid="5" name="MediaServiceImageTags">
    <vt:lpwstr/>
  </property>
</Properties>
</file>