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8.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notesSlides/notesSlide29.xml" ContentType="application/vnd.openxmlformats-officedocument.presentationml.notesSlide+xml"/>
  <Override PartName="/ppt/charts/chart1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theme/themeOverride1.xml" ContentType="application/vnd.openxmlformats-officedocument.themeOverride+xml"/>
  <Override PartName="/ppt/drawings/drawing6.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5" r:id="rId5"/>
  </p:sldMasterIdLst>
  <p:notesMasterIdLst>
    <p:notesMasterId r:id="rId54"/>
  </p:notesMasterIdLst>
  <p:sldIdLst>
    <p:sldId id="257" r:id="rId6"/>
    <p:sldId id="3430" r:id="rId7"/>
    <p:sldId id="3431" r:id="rId8"/>
    <p:sldId id="310" r:id="rId9"/>
    <p:sldId id="4362" r:id="rId10"/>
    <p:sldId id="4361" r:id="rId11"/>
    <p:sldId id="4363" r:id="rId12"/>
    <p:sldId id="4364" r:id="rId13"/>
    <p:sldId id="4333" r:id="rId14"/>
    <p:sldId id="4359" r:id="rId15"/>
    <p:sldId id="4399" r:id="rId16"/>
    <p:sldId id="4410" r:id="rId17"/>
    <p:sldId id="265" r:id="rId18"/>
    <p:sldId id="4355" r:id="rId19"/>
    <p:sldId id="4354" r:id="rId20"/>
    <p:sldId id="4391" r:id="rId21"/>
    <p:sldId id="298" r:id="rId22"/>
    <p:sldId id="4319" r:id="rId23"/>
    <p:sldId id="4350" r:id="rId24"/>
    <p:sldId id="4351" r:id="rId25"/>
    <p:sldId id="4389" r:id="rId26"/>
    <p:sldId id="4388" r:id="rId27"/>
    <p:sldId id="4394" r:id="rId28"/>
    <p:sldId id="4401" r:id="rId29"/>
    <p:sldId id="271" r:id="rId30"/>
    <p:sldId id="272" r:id="rId31"/>
    <p:sldId id="4407" r:id="rId32"/>
    <p:sldId id="4395" r:id="rId33"/>
    <p:sldId id="4396" r:id="rId34"/>
    <p:sldId id="4360" r:id="rId35"/>
    <p:sldId id="274" r:id="rId36"/>
    <p:sldId id="275" r:id="rId37"/>
    <p:sldId id="259" r:id="rId38"/>
    <p:sldId id="4348" r:id="rId39"/>
    <p:sldId id="4349" r:id="rId40"/>
    <p:sldId id="329" r:id="rId41"/>
    <p:sldId id="4369" r:id="rId42"/>
    <p:sldId id="4409" r:id="rId43"/>
    <p:sldId id="4392" r:id="rId44"/>
    <p:sldId id="289" r:id="rId45"/>
    <p:sldId id="4403" r:id="rId46"/>
    <p:sldId id="4368" r:id="rId47"/>
    <p:sldId id="4404" r:id="rId48"/>
    <p:sldId id="291" r:id="rId49"/>
    <p:sldId id="292" r:id="rId50"/>
    <p:sldId id="293" r:id="rId51"/>
    <p:sldId id="4398" r:id="rId52"/>
    <p:sldId id="307" r:id="rId5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66" d="100"/>
          <a:sy n="66"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6.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81339473497538E-2"/>
          <c:y val="6.1814826413743737E-2"/>
          <c:w val="0.78489702517162474"/>
          <c:h val="0.83367983367983367"/>
        </c:manualLayout>
      </c:layout>
      <c:barChart>
        <c:barDir val="col"/>
        <c:grouping val="stacked"/>
        <c:varyColors val="0"/>
        <c:ser>
          <c:idx val="0"/>
          <c:order val="0"/>
          <c:tx>
            <c:strRef>
              <c:f>Sheet1!$A$2</c:f>
              <c:strCache>
                <c:ptCount val="1"/>
                <c:pt idx="0">
                  <c:v>On duty</c:v>
                </c:pt>
              </c:strCache>
            </c:strRef>
          </c:tx>
          <c:spPr>
            <a:pattFill prst="wdUpDiag">
              <a:fgClr>
                <a:srgbClr xmlns:mc="http://schemas.openxmlformats.org/markup-compatibility/2006" xmlns:a14="http://schemas.microsoft.com/office/drawing/2010/main" val="FF0000" mc:Ignorable="a14" a14:legacySpreadsheetColorIndex="10"/>
              </a:fgClr>
              <a:bgClr>
                <a:srgbClr xmlns:mc="http://schemas.openxmlformats.org/markup-compatibility/2006" xmlns:a14="http://schemas.microsoft.com/office/drawing/2010/main" val="FFFFFF" mc:Ignorable="a14" a14:legacySpreadsheetColorIndex="9"/>
              </a:bgClr>
            </a:pattFill>
            <a:ln w="12245">
              <a:solidFill>
                <a:schemeClr val="tx1"/>
              </a:solidFill>
              <a:prstDash val="solid"/>
            </a:ln>
          </c:spPr>
          <c:invertIfNegative val="0"/>
          <c:cat>
            <c:strRef>
              <c:f>Sheet1!$R$1:$V$1</c:f>
              <c:strCache>
                <c:ptCount val="5"/>
                <c:pt idx="0">
                  <c:v>CY21</c:v>
                </c:pt>
                <c:pt idx="1">
                  <c:v>CY22</c:v>
                </c:pt>
                <c:pt idx="2">
                  <c:v>CY23 </c:v>
                </c:pt>
                <c:pt idx="3">
                  <c:v>CY24</c:v>
                </c:pt>
                <c:pt idx="4">
                  <c:v>CY25</c:v>
                </c:pt>
              </c:strCache>
            </c:strRef>
          </c:cat>
          <c:val>
            <c:numRef>
              <c:f>Sheet1!$R$2:$V$2</c:f>
              <c:numCache>
                <c:formatCode>General</c:formatCode>
                <c:ptCount val="5"/>
                <c:pt idx="0">
                  <c:v>1</c:v>
                </c:pt>
                <c:pt idx="1">
                  <c:v>3</c:v>
                </c:pt>
                <c:pt idx="2">
                  <c:v>1</c:v>
                </c:pt>
                <c:pt idx="3">
                  <c:v>3</c:v>
                </c:pt>
              </c:numCache>
            </c:numRef>
          </c:val>
          <c:extLst>
            <c:ext xmlns:c16="http://schemas.microsoft.com/office/drawing/2014/chart" uri="{C3380CC4-5D6E-409C-BE32-E72D297353CC}">
              <c16:uniqueId val="{00000000-FABB-4606-A6BB-F85D6AB447BF}"/>
            </c:ext>
          </c:extLst>
        </c:ser>
        <c:ser>
          <c:idx val="1"/>
          <c:order val="1"/>
          <c:tx>
            <c:strRef>
              <c:f>Sheet1!$A$3</c:f>
              <c:strCache>
                <c:ptCount val="1"/>
                <c:pt idx="0">
                  <c:v>Off duty</c:v>
                </c:pt>
              </c:strCache>
            </c:strRef>
          </c:tx>
          <c:spPr>
            <a:pattFill prst="dkHorz">
              <a:fgClr>
                <a:srgbClr xmlns:mc="http://schemas.openxmlformats.org/markup-compatibility/2006" xmlns:a14="http://schemas.microsoft.com/office/drawing/2010/main" val="FFCC00" mc:Ignorable="a14" a14:legacySpreadsheetColorIndex="51"/>
              </a:fgClr>
              <a:bgClr>
                <a:srgbClr xmlns:mc="http://schemas.openxmlformats.org/markup-compatibility/2006" xmlns:a14="http://schemas.microsoft.com/office/drawing/2010/main" val="FFFFFF" mc:Ignorable="a14" a14:legacySpreadsheetColorIndex="9"/>
              </a:bgClr>
            </a:pattFill>
            <a:ln w="12245">
              <a:solidFill>
                <a:schemeClr val="tx1"/>
              </a:solidFill>
              <a:prstDash val="solid"/>
            </a:ln>
          </c:spPr>
          <c:invertIfNegative val="0"/>
          <c:cat>
            <c:strRef>
              <c:f>Sheet1!$R$1:$V$1</c:f>
              <c:strCache>
                <c:ptCount val="5"/>
                <c:pt idx="0">
                  <c:v>CY21</c:v>
                </c:pt>
                <c:pt idx="1">
                  <c:v>CY22</c:v>
                </c:pt>
                <c:pt idx="2">
                  <c:v>CY23 </c:v>
                </c:pt>
                <c:pt idx="3">
                  <c:v>CY24</c:v>
                </c:pt>
                <c:pt idx="4">
                  <c:v>CY25</c:v>
                </c:pt>
              </c:strCache>
            </c:strRef>
          </c:cat>
          <c:val>
            <c:numRef>
              <c:f>Sheet1!$R$3:$V$3</c:f>
              <c:numCache>
                <c:formatCode>General</c:formatCode>
                <c:ptCount val="5"/>
                <c:pt idx="0">
                  <c:v>4</c:v>
                </c:pt>
                <c:pt idx="1">
                  <c:v>4</c:v>
                </c:pt>
                <c:pt idx="2">
                  <c:v>7</c:v>
                </c:pt>
                <c:pt idx="3">
                  <c:v>3</c:v>
                </c:pt>
              </c:numCache>
            </c:numRef>
          </c:val>
          <c:extLst>
            <c:ext xmlns:c16="http://schemas.microsoft.com/office/drawing/2014/chart" uri="{C3380CC4-5D6E-409C-BE32-E72D297353CC}">
              <c16:uniqueId val="{00000001-FABB-4606-A6BB-F85D6AB447BF}"/>
            </c:ext>
          </c:extLst>
        </c:ser>
        <c:dLbls>
          <c:showLegendKey val="0"/>
          <c:showVal val="0"/>
          <c:showCatName val="0"/>
          <c:showSerName val="0"/>
          <c:showPercent val="0"/>
          <c:showBubbleSize val="0"/>
        </c:dLbls>
        <c:gapWidth val="150"/>
        <c:overlap val="100"/>
        <c:axId val="219349232"/>
        <c:axId val="1"/>
      </c:barChart>
      <c:catAx>
        <c:axId val="219349232"/>
        <c:scaling>
          <c:orientation val="minMax"/>
        </c:scaling>
        <c:delete val="0"/>
        <c:axPos val="b"/>
        <c:numFmt formatCode="General" sourceLinked="1"/>
        <c:majorTickMark val="out"/>
        <c:minorTickMark val="none"/>
        <c:tickLblPos val="nextTo"/>
        <c:spPr>
          <a:ln w="3061">
            <a:solidFill>
              <a:schemeClr val="tx1"/>
            </a:solidFill>
            <a:prstDash val="solid"/>
          </a:ln>
        </c:spPr>
        <c:txPr>
          <a:bodyPr rot="0" vert="horz"/>
          <a:lstStyle/>
          <a:p>
            <a:pPr>
              <a:defRPr sz="1351" b="1" i="0" u="none" strike="noStrike" baseline="0">
                <a:solidFill>
                  <a:srgbClr val="FFFF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5"/>
          <c:min val="0"/>
        </c:scaling>
        <c:delete val="0"/>
        <c:axPos val="l"/>
        <c:minorGridlines>
          <c:spPr>
            <a:ln w="3061">
              <a:solidFill>
                <a:schemeClr val="tx1"/>
              </a:solidFill>
              <a:prstDash val="solid"/>
            </a:ln>
          </c:spPr>
        </c:minorGridlines>
        <c:numFmt formatCode="0" sourceLinked="0"/>
        <c:majorTickMark val="out"/>
        <c:minorTickMark val="none"/>
        <c:tickLblPos val="nextTo"/>
        <c:spPr>
          <a:ln w="3061">
            <a:solidFill>
              <a:schemeClr val="tx1"/>
            </a:solidFill>
            <a:prstDash val="solid"/>
          </a:ln>
        </c:spPr>
        <c:txPr>
          <a:bodyPr rot="0" vert="horz"/>
          <a:lstStyle/>
          <a:p>
            <a:pPr>
              <a:defRPr sz="1351" b="1" i="0" u="none" strike="noStrike" baseline="0">
                <a:solidFill>
                  <a:srgbClr val="FFFF00"/>
                </a:solidFill>
                <a:latin typeface="Arial"/>
                <a:ea typeface="Arial"/>
                <a:cs typeface="Arial"/>
              </a:defRPr>
            </a:pPr>
            <a:endParaRPr lang="en-US"/>
          </a:p>
        </c:txPr>
        <c:crossAx val="219349232"/>
        <c:crosses val="autoZero"/>
        <c:crossBetween val="between"/>
        <c:minorUnit val="3"/>
      </c:valAx>
      <c:spPr>
        <a:solidFill>
          <a:srgbClr val="CCFFCC"/>
        </a:solidFill>
        <a:ln w="12245">
          <a:solidFill>
            <a:schemeClr val="tx1"/>
          </a:solidFill>
          <a:prstDash val="solid"/>
        </a:ln>
      </c:spPr>
    </c:plotArea>
    <c:legend>
      <c:legendPos val="r"/>
      <c:layout>
        <c:manualLayout>
          <c:xMode val="edge"/>
          <c:yMode val="edge"/>
          <c:x val="0.66922925368819486"/>
          <c:y val="3.0677085547801117E-2"/>
          <c:w val="0.30733347062067412"/>
          <c:h val="0.14760905821739001"/>
        </c:manualLayout>
      </c:layout>
      <c:overlay val="0"/>
      <c:spPr>
        <a:solidFill>
          <a:srgbClr val="FFFF99"/>
        </a:solidFill>
        <a:ln w="3061">
          <a:solidFill>
            <a:schemeClr val="tx1"/>
          </a:solidFill>
          <a:prstDash val="solid"/>
        </a:ln>
      </c:spPr>
      <c:txPr>
        <a:bodyPr/>
        <a:lstStyle/>
        <a:p>
          <a:pPr>
            <a:defRPr sz="1596" b="0" i="0" u="none" strike="noStrike" baseline="0">
              <a:solidFill>
                <a:schemeClr val="tx1"/>
              </a:solidFill>
              <a:latin typeface="Arial"/>
              <a:ea typeface="Arial"/>
              <a:cs typeface="Arial"/>
            </a:defRPr>
          </a:pPr>
          <a:endParaRPr lang="en-US"/>
        </a:p>
      </c:txPr>
    </c:legend>
    <c:plotVisOnly val="1"/>
    <c:dispBlanksAs val="gap"/>
    <c:showDLblsOverMax val="0"/>
  </c:chart>
  <c:spPr>
    <a:solidFill>
      <a:srgbClr val="008000"/>
    </a:solidFill>
    <a:ln w="19050">
      <a:solidFill>
        <a:schemeClr val="tx1"/>
      </a:solidFill>
      <a:prstDash val="solid"/>
    </a:ln>
  </c:spPr>
  <c:txPr>
    <a:bodyPr/>
    <a:lstStyle/>
    <a:p>
      <a:pPr>
        <a:defRPr sz="1736"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Alive At 25</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lumMod val="75000"/>
              </a:schemeClr>
            </a:solidFill>
            <a:ln>
              <a:solidFill>
                <a:schemeClr val="accent2"/>
              </a:solidFill>
            </a:ln>
          </c:spPr>
          <c:invertIfNegative val="0"/>
          <c:cat>
            <c:strRef>
              <c:f>Sheet1!$B$1:$L$1</c:f>
              <c:strCache>
                <c:ptCount val="5"/>
                <c:pt idx="0">
                  <c:v>2021</c:v>
                </c:pt>
                <c:pt idx="1">
                  <c:v>2022</c:v>
                </c:pt>
                <c:pt idx="2">
                  <c:v>2023</c:v>
                </c:pt>
                <c:pt idx="3">
                  <c:v>2024</c:v>
                </c:pt>
                <c:pt idx="4">
                  <c:v>2025</c:v>
                </c:pt>
              </c:strCache>
            </c:strRef>
          </c:cat>
          <c:val>
            <c:numRef>
              <c:f>Sheet1!$B$2:$L$2</c:f>
              <c:numCache>
                <c:formatCode>General</c:formatCode>
                <c:ptCount val="5"/>
                <c:pt idx="0">
                  <c:v>30</c:v>
                </c:pt>
                <c:pt idx="1">
                  <c:v>41</c:v>
                </c:pt>
                <c:pt idx="2">
                  <c:v>30</c:v>
                </c:pt>
                <c:pt idx="3">
                  <c:v>4</c:v>
                </c:pt>
                <c:pt idx="4">
                  <c:v>6</c:v>
                </c:pt>
              </c:numCache>
            </c:numRef>
          </c:val>
          <c:extLst>
            <c:ext xmlns:c16="http://schemas.microsoft.com/office/drawing/2014/chart" uri="{C3380CC4-5D6E-409C-BE32-E72D297353CC}">
              <c16:uniqueId val="{00000000-FFBB-46F8-A475-C3CC27D0DED0}"/>
            </c:ext>
          </c:extLst>
        </c:ser>
        <c:ser>
          <c:idx val="1"/>
          <c:order val="1"/>
          <c:tx>
            <c:strRef>
              <c:f>Sheet1!$A$3</c:f>
              <c:strCache>
                <c:ptCount val="1"/>
                <c:pt idx="0">
                  <c:v>Civilians </c:v>
                </c:pt>
              </c:strCache>
            </c:strRef>
          </c:tx>
          <c:spPr>
            <a:solidFill>
              <a:srgbClr val="00B0F0"/>
            </a:solidFill>
            <a:ln>
              <a:solidFill>
                <a:srgbClr val="00B0F0"/>
              </a:solidFill>
            </a:ln>
          </c:spPr>
          <c:invertIfNegative val="0"/>
          <c:cat>
            <c:strRef>
              <c:f>Sheet1!$B$1:$L$1</c:f>
              <c:strCache>
                <c:ptCount val="5"/>
                <c:pt idx="0">
                  <c:v>2021</c:v>
                </c:pt>
                <c:pt idx="1">
                  <c:v>2022</c:v>
                </c:pt>
                <c:pt idx="2">
                  <c:v>2023</c:v>
                </c:pt>
                <c:pt idx="3">
                  <c:v>2024</c:v>
                </c:pt>
                <c:pt idx="4">
                  <c:v>2025</c:v>
                </c:pt>
              </c:strCache>
            </c:strRef>
          </c:cat>
          <c:val>
            <c:numRef>
              <c:f>Sheet1!$B$3:$L$3</c:f>
              <c:numCache>
                <c:formatCode>General</c:formatCode>
                <c:ptCount val="5"/>
                <c:pt idx="0">
                  <c:v>29</c:v>
                </c:pt>
                <c:pt idx="1">
                  <c:v>8</c:v>
                </c:pt>
                <c:pt idx="2">
                  <c:v>7</c:v>
                </c:pt>
                <c:pt idx="3">
                  <c:v>0</c:v>
                </c:pt>
                <c:pt idx="4">
                  <c:v>0</c:v>
                </c:pt>
              </c:numCache>
            </c:numRef>
          </c:val>
          <c:extLst>
            <c:ext xmlns:c16="http://schemas.microsoft.com/office/drawing/2014/chart" uri="{C3380CC4-5D6E-409C-BE32-E72D297353CC}">
              <c16:uniqueId val="{00000001-FFBB-46F8-A475-C3CC27D0DED0}"/>
            </c:ext>
          </c:extLst>
        </c:ser>
        <c:ser>
          <c:idx val="2"/>
          <c:order val="2"/>
          <c:tx>
            <c:strRef>
              <c:f>Sheet1!$A$4</c:f>
              <c:strCache>
                <c:ptCount val="1"/>
                <c:pt idx="0">
                  <c:v>No Shows</c:v>
                </c:pt>
              </c:strCache>
            </c:strRef>
          </c:tx>
          <c:spPr>
            <a:solidFill>
              <a:srgbClr val="FF0000"/>
            </a:solidFill>
            <a:ln>
              <a:solidFill>
                <a:srgbClr val="FF0000"/>
              </a:solidFill>
            </a:ln>
          </c:spPr>
          <c:invertIfNegative val="0"/>
          <c:cat>
            <c:strRef>
              <c:f>Sheet1!$B$1:$L$1</c:f>
              <c:strCache>
                <c:ptCount val="5"/>
                <c:pt idx="0">
                  <c:v>2021</c:v>
                </c:pt>
                <c:pt idx="1">
                  <c:v>2022</c:v>
                </c:pt>
                <c:pt idx="2">
                  <c:v>2023</c:v>
                </c:pt>
                <c:pt idx="3">
                  <c:v>2024</c:v>
                </c:pt>
                <c:pt idx="4">
                  <c:v>2025</c:v>
                </c:pt>
              </c:strCache>
            </c:strRef>
          </c:cat>
          <c:val>
            <c:numRef>
              <c:f>Sheet1!$B$4:$L$4</c:f>
              <c:numCache>
                <c:formatCode>General</c:formatCode>
                <c:ptCount val="5"/>
                <c:pt idx="0">
                  <c:v>9</c:v>
                </c:pt>
                <c:pt idx="1">
                  <c:v>1</c:v>
                </c:pt>
                <c:pt idx="2">
                  <c:v>1</c:v>
                </c:pt>
                <c:pt idx="3">
                  <c:v>0</c:v>
                </c:pt>
                <c:pt idx="4">
                  <c:v>0</c:v>
                </c:pt>
              </c:numCache>
            </c:numRef>
          </c:val>
          <c:extLst>
            <c:ext xmlns:c16="http://schemas.microsoft.com/office/drawing/2014/chart" uri="{C3380CC4-5D6E-409C-BE32-E72D297353CC}">
              <c16:uniqueId val="{00000002-FFBB-46F8-A475-C3CC27D0DED0}"/>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Sheet1!$B$1:$L$1</c:f>
              <c:strCache>
                <c:ptCount val="5"/>
                <c:pt idx="0">
                  <c:v>2021</c:v>
                </c:pt>
                <c:pt idx="1">
                  <c:v>2022</c:v>
                </c:pt>
                <c:pt idx="2">
                  <c:v>2023</c:v>
                </c:pt>
                <c:pt idx="3">
                  <c:v>2024</c:v>
                </c:pt>
                <c:pt idx="4">
                  <c:v>2025</c:v>
                </c:pt>
              </c:strCache>
            </c:strRef>
          </c:cat>
          <c:val>
            <c:numRef>
              <c:f>Sheet1!$B$5:$L$5</c:f>
              <c:numCache>
                <c:formatCode>General</c:formatCode>
                <c:ptCount val="5"/>
                <c:pt idx="0">
                  <c:v>59</c:v>
                </c:pt>
                <c:pt idx="1">
                  <c:v>49</c:v>
                </c:pt>
                <c:pt idx="2">
                  <c:v>37</c:v>
                </c:pt>
                <c:pt idx="3">
                  <c:v>4</c:v>
                </c:pt>
                <c:pt idx="4">
                  <c:v>0</c:v>
                </c:pt>
              </c:numCache>
            </c:numRef>
          </c:val>
          <c:extLst>
            <c:ext xmlns:c16="http://schemas.microsoft.com/office/drawing/2014/chart" uri="{C3380CC4-5D6E-409C-BE32-E72D297353CC}">
              <c16:uniqueId val="{00000003-FFBB-46F8-A475-C3CC27D0DED0}"/>
            </c:ext>
          </c:extLst>
        </c:ser>
        <c:dLbls>
          <c:showLegendKey val="0"/>
          <c:showVal val="0"/>
          <c:showCatName val="0"/>
          <c:showSerName val="0"/>
          <c:showPercent val="0"/>
          <c:showBubbleSize val="0"/>
        </c:dLbls>
        <c:gapWidth val="150"/>
        <c:axId val="259302864"/>
        <c:axId val="1"/>
      </c:barChart>
      <c:catAx>
        <c:axId val="259302864"/>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2864"/>
        <c:crosses val="autoZero"/>
        <c:crossBetween val="between"/>
      </c:valAx>
      <c:dTable>
        <c:showHorzBorder val="1"/>
        <c:showVertBorder val="1"/>
        <c:showOutline val="1"/>
        <c:showKeys val="1"/>
      </c:dTable>
      <c:spPr>
        <a:ln>
          <a:solidFill>
            <a:schemeClr val="tx1"/>
          </a:solidFill>
        </a:ln>
      </c:spPr>
    </c:plotArea>
    <c:plotVisOnly val="1"/>
    <c:dispBlanksAs val="gap"/>
    <c:showDLblsOverMax val="0"/>
  </c:chart>
  <c:spPr>
    <a:ln w="19027">
      <a:solidFill>
        <a:schemeClr val="tx1"/>
      </a:solidFill>
    </a:ln>
  </c:spPr>
  <c:txPr>
    <a:bodyPr/>
    <a:lstStyle/>
    <a:p>
      <a:pPr>
        <a:defRPr sz="999"/>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Attitudinal Dynamics of Driving</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solidFill>
            <a:ln>
              <a:solidFill>
                <a:schemeClr val="accent2"/>
              </a:solidFill>
            </a:ln>
          </c:spPr>
          <c:invertIfNegative val="0"/>
          <c:cat>
            <c:strRef>
              <c:f>Sheet1!$B$1:$N$1</c:f>
              <c:strCache>
                <c:ptCount val="5"/>
                <c:pt idx="0">
                  <c:v>2021</c:v>
                </c:pt>
                <c:pt idx="1">
                  <c:v>2022</c:v>
                </c:pt>
                <c:pt idx="2">
                  <c:v>2023</c:v>
                </c:pt>
                <c:pt idx="3">
                  <c:v>2024</c:v>
                </c:pt>
                <c:pt idx="4">
                  <c:v>2025</c:v>
                </c:pt>
              </c:strCache>
            </c:strRef>
          </c:cat>
          <c:val>
            <c:numRef>
              <c:f>Sheet1!$B$2:$N$2</c:f>
              <c:numCache>
                <c:formatCode>General</c:formatCode>
                <c:ptCount val="5"/>
                <c:pt idx="0">
                  <c:v>2</c:v>
                </c:pt>
                <c:pt idx="1">
                  <c:v>0</c:v>
                </c:pt>
                <c:pt idx="2">
                  <c:v>0</c:v>
                </c:pt>
                <c:pt idx="3">
                  <c:v>0</c:v>
                </c:pt>
                <c:pt idx="4">
                  <c:v>0</c:v>
                </c:pt>
              </c:numCache>
            </c:numRef>
          </c:val>
          <c:extLst>
            <c:ext xmlns:c16="http://schemas.microsoft.com/office/drawing/2014/chart" uri="{C3380CC4-5D6E-409C-BE32-E72D297353CC}">
              <c16:uniqueId val="{00000000-8CF7-41D2-8171-E04A8B675FE5}"/>
            </c:ext>
          </c:extLst>
        </c:ser>
        <c:ser>
          <c:idx val="1"/>
          <c:order val="1"/>
          <c:tx>
            <c:strRef>
              <c:f>Sheet1!$A$3</c:f>
              <c:strCache>
                <c:ptCount val="1"/>
                <c:pt idx="0">
                  <c:v>Civilians</c:v>
                </c:pt>
              </c:strCache>
            </c:strRef>
          </c:tx>
          <c:spPr>
            <a:solidFill>
              <a:srgbClr val="00B0F0"/>
            </a:solidFill>
            <a:ln>
              <a:solidFill>
                <a:srgbClr val="00B0F0"/>
              </a:solidFill>
            </a:ln>
          </c:spPr>
          <c:invertIfNegative val="0"/>
          <c:cat>
            <c:strRef>
              <c:f>Sheet1!$B$1:$N$1</c:f>
              <c:strCache>
                <c:ptCount val="5"/>
                <c:pt idx="0">
                  <c:v>2021</c:v>
                </c:pt>
                <c:pt idx="1">
                  <c:v>2022</c:v>
                </c:pt>
                <c:pt idx="2">
                  <c:v>2023</c:v>
                </c:pt>
                <c:pt idx="3">
                  <c:v>2024</c:v>
                </c:pt>
                <c:pt idx="4">
                  <c:v>2025</c:v>
                </c:pt>
              </c:strCache>
            </c:strRef>
          </c:cat>
          <c:val>
            <c:numRef>
              <c:f>Sheet1!$B$3:$N$3</c:f>
              <c:numCache>
                <c:formatCode>General</c:formatCode>
                <c:ptCount val="5"/>
                <c:pt idx="0">
                  <c:v>10</c:v>
                </c:pt>
                <c:pt idx="1">
                  <c:v>0</c:v>
                </c:pt>
                <c:pt idx="2">
                  <c:v>0</c:v>
                </c:pt>
                <c:pt idx="3">
                  <c:v>4</c:v>
                </c:pt>
                <c:pt idx="4">
                  <c:v>0</c:v>
                </c:pt>
              </c:numCache>
            </c:numRef>
          </c:val>
          <c:extLst>
            <c:ext xmlns:c16="http://schemas.microsoft.com/office/drawing/2014/chart" uri="{C3380CC4-5D6E-409C-BE32-E72D297353CC}">
              <c16:uniqueId val="{00000001-8CF7-41D2-8171-E04A8B675FE5}"/>
            </c:ext>
          </c:extLst>
        </c:ser>
        <c:ser>
          <c:idx val="2"/>
          <c:order val="2"/>
          <c:tx>
            <c:strRef>
              <c:f>Sheet1!$A$4</c:f>
              <c:strCache>
                <c:ptCount val="1"/>
                <c:pt idx="0">
                  <c:v>No Shows</c:v>
                </c:pt>
              </c:strCache>
            </c:strRef>
          </c:tx>
          <c:spPr>
            <a:solidFill>
              <a:srgbClr val="FF0000"/>
            </a:solidFill>
          </c:spPr>
          <c:invertIfNegative val="0"/>
          <c:cat>
            <c:strRef>
              <c:f>Sheet1!$B$1:$N$1</c:f>
              <c:strCache>
                <c:ptCount val="5"/>
                <c:pt idx="0">
                  <c:v>2021</c:v>
                </c:pt>
                <c:pt idx="1">
                  <c:v>2022</c:v>
                </c:pt>
                <c:pt idx="2">
                  <c:v>2023</c:v>
                </c:pt>
                <c:pt idx="3">
                  <c:v>2024</c:v>
                </c:pt>
                <c:pt idx="4">
                  <c:v>2025</c:v>
                </c:pt>
              </c:strCache>
            </c:strRef>
          </c:cat>
          <c:val>
            <c:numRef>
              <c:f>Sheet1!$B$4:$N$4</c:f>
              <c:numCache>
                <c:formatCode>General</c:formatCode>
                <c:ptCount val="5"/>
                <c:pt idx="0">
                  <c:v>8</c:v>
                </c:pt>
                <c:pt idx="1">
                  <c:v>0</c:v>
                </c:pt>
                <c:pt idx="2">
                  <c:v>0</c:v>
                </c:pt>
                <c:pt idx="3">
                  <c:v>0</c:v>
                </c:pt>
                <c:pt idx="4">
                  <c:v>0</c:v>
                </c:pt>
              </c:numCache>
            </c:numRef>
          </c:val>
          <c:extLst>
            <c:ext xmlns:c16="http://schemas.microsoft.com/office/drawing/2014/chart" uri="{C3380CC4-5D6E-409C-BE32-E72D297353CC}">
              <c16:uniqueId val="{00000002-8CF7-41D2-8171-E04A8B675FE5}"/>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Sheet1!$B$1:$N$1</c:f>
              <c:strCache>
                <c:ptCount val="5"/>
                <c:pt idx="0">
                  <c:v>2021</c:v>
                </c:pt>
                <c:pt idx="1">
                  <c:v>2022</c:v>
                </c:pt>
                <c:pt idx="2">
                  <c:v>2023</c:v>
                </c:pt>
                <c:pt idx="3">
                  <c:v>2024</c:v>
                </c:pt>
                <c:pt idx="4">
                  <c:v>2025</c:v>
                </c:pt>
              </c:strCache>
            </c:strRef>
          </c:cat>
          <c:val>
            <c:numRef>
              <c:f>Sheet1!$B$5:$N$5</c:f>
              <c:numCache>
                <c:formatCode>General</c:formatCode>
                <c:ptCount val="5"/>
                <c:pt idx="0">
                  <c:v>12</c:v>
                </c:pt>
                <c:pt idx="1">
                  <c:v>0</c:v>
                </c:pt>
                <c:pt idx="2">
                  <c:v>0</c:v>
                </c:pt>
                <c:pt idx="3">
                  <c:v>4</c:v>
                </c:pt>
                <c:pt idx="4">
                  <c:v>0</c:v>
                </c:pt>
              </c:numCache>
            </c:numRef>
          </c:val>
          <c:extLst>
            <c:ext xmlns:c16="http://schemas.microsoft.com/office/drawing/2014/chart" uri="{C3380CC4-5D6E-409C-BE32-E72D297353CC}">
              <c16:uniqueId val="{00000003-8CF7-41D2-8171-E04A8B675FE5}"/>
            </c:ext>
          </c:extLst>
        </c:ser>
        <c:dLbls>
          <c:showLegendKey val="0"/>
          <c:showVal val="0"/>
          <c:showCatName val="0"/>
          <c:showSerName val="0"/>
          <c:showPercent val="0"/>
          <c:showBubbleSize val="0"/>
        </c:dLbls>
        <c:gapWidth val="150"/>
        <c:axId val="259308768"/>
        <c:axId val="1"/>
      </c:barChart>
      <c:catAx>
        <c:axId val="259308768"/>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8768"/>
        <c:crosses val="autoZero"/>
        <c:crossBetween val="between"/>
      </c:valAx>
      <c:dTable>
        <c:showHorzBorder val="1"/>
        <c:showVertBorder val="1"/>
        <c:showOutline val="1"/>
        <c:showKeys val="1"/>
      </c:dTable>
      <c:spPr>
        <a:noFill/>
        <a:ln w="25337">
          <a:noFill/>
        </a:ln>
      </c:spPr>
    </c:plotArea>
    <c:plotVisOnly val="1"/>
    <c:dispBlanksAs val="gap"/>
    <c:showDLblsOverMax val="0"/>
  </c:chart>
  <c:spPr>
    <a:ln w="19003">
      <a:solidFill>
        <a:schemeClr val="tx1"/>
      </a:solidFill>
    </a:ln>
  </c:spPr>
  <c:txPr>
    <a:bodyPr/>
    <a:lstStyle/>
    <a:p>
      <a:pPr>
        <a:defRPr sz="998"/>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Basic Riders Course (BRC)</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lumMod val="75000"/>
              </a:schemeClr>
            </a:solidFill>
            <a:ln>
              <a:solidFill>
                <a:schemeClr val="accent2"/>
              </a:solidFill>
            </a:ln>
          </c:spPr>
          <c:invertIfNegative val="0"/>
          <c:cat>
            <c:strRef>
              <c:f>Sheet1!$B$1:$L$1</c:f>
              <c:strCache>
                <c:ptCount val="5"/>
                <c:pt idx="0">
                  <c:v>2021</c:v>
                </c:pt>
                <c:pt idx="1">
                  <c:v>2022</c:v>
                </c:pt>
                <c:pt idx="2">
                  <c:v>2023</c:v>
                </c:pt>
                <c:pt idx="3">
                  <c:v>2024</c:v>
                </c:pt>
                <c:pt idx="4">
                  <c:v>2025</c:v>
                </c:pt>
              </c:strCache>
            </c:strRef>
          </c:cat>
          <c:val>
            <c:numRef>
              <c:f>Sheet1!$B$2:$L$2</c:f>
              <c:numCache>
                <c:formatCode>General</c:formatCode>
                <c:ptCount val="5"/>
                <c:pt idx="0">
                  <c:v>5</c:v>
                </c:pt>
                <c:pt idx="1">
                  <c:v>1</c:v>
                </c:pt>
                <c:pt idx="2">
                  <c:v>6</c:v>
                </c:pt>
                <c:pt idx="3">
                  <c:v>0</c:v>
                </c:pt>
                <c:pt idx="4">
                  <c:v>0</c:v>
                </c:pt>
              </c:numCache>
            </c:numRef>
          </c:val>
          <c:extLst>
            <c:ext xmlns:c16="http://schemas.microsoft.com/office/drawing/2014/chart" uri="{C3380CC4-5D6E-409C-BE32-E72D297353CC}">
              <c16:uniqueId val="{00000000-C170-4927-9A5A-CD63870D64AF}"/>
            </c:ext>
          </c:extLst>
        </c:ser>
        <c:ser>
          <c:idx val="1"/>
          <c:order val="1"/>
          <c:tx>
            <c:strRef>
              <c:f>Sheet1!$A$3</c:f>
              <c:strCache>
                <c:ptCount val="1"/>
                <c:pt idx="0">
                  <c:v>Civilians </c:v>
                </c:pt>
              </c:strCache>
            </c:strRef>
          </c:tx>
          <c:spPr>
            <a:solidFill>
              <a:srgbClr val="00B0F0"/>
            </a:solidFill>
            <a:ln>
              <a:solidFill>
                <a:srgbClr val="00B0F0"/>
              </a:solidFill>
            </a:ln>
          </c:spPr>
          <c:invertIfNegative val="0"/>
          <c:cat>
            <c:strRef>
              <c:f>Sheet1!$B$1:$L$1</c:f>
              <c:strCache>
                <c:ptCount val="5"/>
                <c:pt idx="0">
                  <c:v>2021</c:v>
                </c:pt>
                <c:pt idx="1">
                  <c:v>2022</c:v>
                </c:pt>
                <c:pt idx="2">
                  <c:v>2023</c:v>
                </c:pt>
                <c:pt idx="3">
                  <c:v>2024</c:v>
                </c:pt>
                <c:pt idx="4">
                  <c:v>2025</c:v>
                </c:pt>
              </c:strCache>
            </c:strRef>
          </c:cat>
          <c:val>
            <c:numRef>
              <c:f>Sheet1!$B$3:$L$3</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C170-4927-9A5A-CD63870D64AF}"/>
            </c:ext>
          </c:extLst>
        </c:ser>
        <c:ser>
          <c:idx val="2"/>
          <c:order val="2"/>
          <c:tx>
            <c:strRef>
              <c:f>Sheet1!$A$4</c:f>
              <c:strCache>
                <c:ptCount val="1"/>
                <c:pt idx="0">
                  <c:v>Total Trained</c:v>
                </c:pt>
              </c:strCache>
            </c:strRef>
          </c:tx>
          <c:spPr>
            <a:solidFill>
              <a:srgbClr val="00B050"/>
            </a:solidFill>
            <a:ln>
              <a:solidFill>
                <a:srgbClr val="00B050"/>
              </a:solidFill>
            </a:ln>
          </c:spPr>
          <c:invertIfNegative val="0"/>
          <c:cat>
            <c:strRef>
              <c:f>Sheet1!$B$1:$L$1</c:f>
              <c:strCache>
                <c:ptCount val="5"/>
                <c:pt idx="0">
                  <c:v>2021</c:v>
                </c:pt>
                <c:pt idx="1">
                  <c:v>2022</c:v>
                </c:pt>
                <c:pt idx="2">
                  <c:v>2023</c:v>
                </c:pt>
                <c:pt idx="3">
                  <c:v>2024</c:v>
                </c:pt>
                <c:pt idx="4">
                  <c:v>2025</c:v>
                </c:pt>
              </c:strCache>
            </c:strRef>
          </c:cat>
          <c:val>
            <c:numRef>
              <c:f>Sheet1!$B$4:$L$4</c:f>
              <c:numCache>
                <c:formatCode>General</c:formatCode>
                <c:ptCount val="5"/>
                <c:pt idx="0">
                  <c:v>5</c:v>
                </c:pt>
                <c:pt idx="1">
                  <c:v>1</c:v>
                </c:pt>
                <c:pt idx="2">
                  <c:v>6</c:v>
                </c:pt>
                <c:pt idx="3">
                  <c:v>0</c:v>
                </c:pt>
                <c:pt idx="4">
                  <c:v>0</c:v>
                </c:pt>
              </c:numCache>
            </c:numRef>
          </c:val>
          <c:extLst>
            <c:ext xmlns:c16="http://schemas.microsoft.com/office/drawing/2014/chart" uri="{C3380CC4-5D6E-409C-BE32-E72D297353CC}">
              <c16:uniqueId val="{00000002-C170-4927-9A5A-CD63870D64AF}"/>
            </c:ext>
          </c:extLst>
        </c:ser>
        <c:dLbls>
          <c:showLegendKey val="0"/>
          <c:showVal val="0"/>
          <c:showCatName val="0"/>
          <c:showSerName val="0"/>
          <c:showPercent val="0"/>
          <c:showBubbleSize val="0"/>
        </c:dLbls>
        <c:gapWidth val="150"/>
        <c:axId val="259302864"/>
        <c:axId val="1"/>
      </c:barChart>
      <c:catAx>
        <c:axId val="259302864"/>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2864"/>
        <c:crosses val="autoZero"/>
        <c:crossBetween val="between"/>
      </c:valAx>
      <c:dTable>
        <c:showHorzBorder val="1"/>
        <c:showVertBorder val="1"/>
        <c:showOutline val="1"/>
        <c:showKeys val="1"/>
      </c:dTable>
      <c:spPr>
        <a:ln>
          <a:solidFill>
            <a:schemeClr val="tx1"/>
          </a:solidFill>
        </a:ln>
      </c:spPr>
    </c:plotArea>
    <c:plotVisOnly val="1"/>
    <c:dispBlanksAs val="gap"/>
    <c:showDLblsOverMax val="0"/>
  </c:chart>
  <c:spPr>
    <a:solidFill>
      <a:schemeClr val="accent1">
        <a:lumMod val="20000"/>
        <a:lumOff val="80000"/>
      </a:schemeClr>
    </a:solidFill>
    <a:ln w="19027">
      <a:solidFill>
        <a:schemeClr val="tx1"/>
      </a:solidFill>
    </a:ln>
  </c:spPr>
  <c:txPr>
    <a:bodyPr/>
    <a:lstStyle/>
    <a:p>
      <a:pPr>
        <a:defRPr sz="999"/>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Advanced Riders Course (ARC)</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solidFill>
            <a:ln>
              <a:solidFill>
                <a:schemeClr val="accent2"/>
              </a:solidFill>
            </a:ln>
          </c:spPr>
          <c:invertIfNegative val="0"/>
          <c:cat>
            <c:strRef>
              <c:f>Sheet1!$B$1:$N$1</c:f>
              <c:strCache>
                <c:ptCount val="5"/>
                <c:pt idx="0">
                  <c:v>2021</c:v>
                </c:pt>
                <c:pt idx="1">
                  <c:v>2022</c:v>
                </c:pt>
                <c:pt idx="2">
                  <c:v>2023</c:v>
                </c:pt>
                <c:pt idx="3">
                  <c:v>2024</c:v>
                </c:pt>
                <c:pt idx="4">
                  <c:v>2025</c:v>
                </c:pt>
              </c:strCache>
            </c:strRef>
          </c:cat>
          <c:val>
            <c:numRef>
              <c:f>Sheet1!$B$2:$N$2</c:f>
              <c:numCache>
                <c:formatCode>General</c:formatCode>
                <c:ptCount val="5"/>
                <c:pt idx="0">
                  <c:v>0</c:v>
                </c:pt>
                <c:pt idx="1">
                  <c:v>1</c:v>
                </c:pt>
                <c:pt idx="2">
                  <c:v>7</c:v>
                </c:pt>
                <c:pt idx="3">
                  <c:v>15</c:v>
                </c:pt>
                <c:pt idx="4">
                  <c:v>2</c:v>
                </c:pt>
              </c:numCache>
            </c:numRef>
          </c:val>
          <c:extLst>
            <c:ext xmlns:c16="http://schemas.microsoft.com/office/drawing/2014/chart" uri="{C3380CC4-5D6E-409C-BE32-E72D297353CC}">
              <c16:uniqueId val="{00000000-58C3-45DA-8EA6-73C8350597E3}"/>
            </c:ext>
          </c:extLst>
        </c:ser>
        <c:ser>
          <c:idx val="1"/>
          <c:order val="1"/>
          <c:tx>
            <c:strRef>
              <c:f>Sheet1!$A$3</c:f>
              <c:strCache>
                <c:ptCount val="1"/>
                <c:pt idx="0">
                  <c:v>Civilians</c:v>
                </c:pt>
              </c:strCache>
            </c:strRef>
          </c:tx>
          <c:spPr>
            <a:solidFill>
              <a:srgbClr val="00B0F0"/>
            </a:solidFill>
            <a:ln>
              <a:solidFill>
                <a:srgbClr val="00B0F0"/>
              </a:solidFill>
            </a:ln>
          </c:spPr>
          <c:invertIfNegative val="0"/>
          <c:cat>
            <c:strRef>
              <c:f>Sheet1!$B$1:$N$1</c:f>
              <c:strCache>
                <c:ptCount val="5"/>
                <c:pt idx="0">
                  <c:v>2021</c:v>
                </c:pt>
                <c:pt idx="1">
                  <c:v>2022</c:v>
                </c:pt>
                <c:pt idx="2">
                  <c:v>2023</c:v>
                </c:pt>
                <c:pt idx="3">
                  <c:v>2024</c:v>
                </c:pt>
                <c:pt idx="4">
                  <c:v>2025</c:v>
                </c:pt>
              </c:strCache>
            </c:strRef>
          </c:cat>
          <c:val>
            <c:numRef>
              <c:f>Sheet1!$B$3:$N$3</c:f>
              <c:numCache>
                <c:formatCode>General</c:formatCode>
                <c:ptCount val="5"/>
                <c:pt idx="0">
                  <c:v>0</c:v>
                </c:pt>
                <c:pt idx="1">
                  <c:v>0</c:v>
                </c:pt>
                <c:pt idx="2">
                  <c:v>5</c:v>
                </c:pt>
                <c:pt idx="3">
                  <c:v>0</c:v>
                </c:pt>
                <c:pt idx="4">
                  <c:v>1</c:v>
                </c:pt>
              </c:numCache>
            </c:numRef>
          </c:val>
          <c:extLst>
            <c:ext xmlns:c16="http://schemas.microsoft.com/office/drawing/2014/chart" uri="{C3380CC4-5D6E-409C-BE32-E72D297353CC}">
              <c16:uniqueId val="{00000001-58C3-45DA-8EA6-73C8350597E3}"/>
            </c:ext>
          </c:extLst>
        </c:ser>
        <c:ser>
          <c:idx val="2"/>
          <c:order val="2"/>
          <c:tx>
            <c:strRef>
              <c:f>Sheet1!$A$4</c:f>
              <c:strCache>
                <c:ptCount val="1"/>
                <c:pt idx="0">
                  <c:v>Total Trained</c:v>
                </c:pt>
              </c:strCache>
            </c:strRef>
          </c:tx>
          <c:spPr>
            <a:solidFill>
              <a:srgbClr val="00B050"/>
            </a:solidFill>
            <a:ln>
              <a:solidFill>
                <a:srgbClr val="00B050"/>
              </a:solidFill>
            </a:ln>
          </c:spPr>
          <c:invertIfNegative val="0"/>
          <c:cat>
            <c:strRef>
              <c:f>Sheet1!$B$1:$N$1</c:f>
              <c:strCache>
                <c:ptCount val="5"/>
                <c:pt idx="0">
                  <c:v>2021</c:v>
                </c:pt>
                <c:pt idx="1">
                  <c:v>2022</c:v>
                </c:pt>
                <c:pt idx="2">
                  <c:v>2023</c:v>
                </c:pt>
                <c:pt idx="3">
                  <c:v>2024</c:v>
                </c:pt>
                <c:pt idx="4">
                  <c:v>2025</c:v>
                </c:pt>
              </c:strCache>
            </c:strRef>
          </c:cat>
          <c:val>
            <c:numRef>
              <c:f>Sheet1!$B$4:$N$4</c:f>
              <c:numCache>
                <c:formatCode>General</c:formatCode>
                <c:ptCount val="5"/>
                <c:pt idx="0">
                  <c:v>0</c:v>
                </c:pt>
                <c:pt idx="1">
                  <c:v>1</c:v>
                </c:pt>
                <c:pt idx="2">
                  <c:v>12</c:v>
                </c:pt>
                <c:pt idx="3">
                  <c:v>15</c:v>
                </c:pt>
                <c:pt idx="4">
                  <c:v>3</c:v>
                </c:pt>
              </c:numCache>
            </c:numRef>
          </c:val>
          <c:extLst>
            <c:ext xmlns:c16="http://schemas.microsoft.com/office/drawing/2014/chart" uri="{C3380CC4-5D6E-409C-BE32-E72D297353CC}">
              <c16:uniqueId val="{00000002-58C3-45DA-8EA6-73C8350597E3}"/>
            </c:ext>
          </c:extLst>
        </c:ser>
        <c:dLbls>
          <c:showLegendKey val="0"/>
          <c:showVal val="0"/>
          <c:showCatName val="0"/>
          <c:showSerName val="0"/>
          <c:showPercent val="0"/>
          <c:showBubbleSize val="0"/>
        </c:dLbls>
        <c:gapWidth val="150"/>
        <c:axId val="259308768"/>
        <c:axId val="1"/>
      </c:barChart>
      <c:catAx>
        <c:axId val="259308768"/>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8768"/>
        <c:crosses val="autoZero"/>
        <c:crossBetween val="between"/>
      </c:valAx>
      <c:dTable>
        <c:showHorzBorder val="1"/>
        <c:showVertBorder val="1"/>
        <c:showOutline val="1"/>
        <c:showKeys val="1"/>
      </c:dTable>
      <c:spPr>
        <a:noFill/>
        <a:ln w="25337">
          <a:noFill/>
        </a:ln>
      </c:spPr>
    </c:plotArea>
    <c:plotVisOnly val="1"/>
    <c:dispBlanksAs val="gap"/>
    <c:showDLblsOverMax val="0"/>
  </c:chart>
  <c:spPr>
    <a:solidFill>
      <a:schemeClr val="accent1">
        <a:lumMod val="20000"/>
        <a:lumOff val="80000"/>
      </a:schemeClr>
    </a:solidFill>
    <a:ln w="19003">
      <a:solidFill>
        <a:schemeClr val="tx1"/>
      </a:solidFill>
    </a:ln>
  </c:spPr>
  <c:txPr>
    <a:bodyPr/>
    <a:lstStyle/>
    <a:p>
      <a:pPr>
        <a:defRPr sz="998"/>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50"/>
      <c:rotY val="20"/>
      <c:depthPercent val="5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1317751448667758"/>
          <c:y val="6.8857647339537115E-2"/>
          <c:w val="0.48344775723259309"/>
          <c:h val="0.70766928310520805"/>
        </c:manualLayout>
      </c:layout>
      <c:bar3DChart>
        <c:barDir val="col"/>
        <c:grouping val="clustered"/>
        <c:varyColors val="0"/>
        <c:ser>
          <c:idx val="5"/>
          <c:order val="0"/>
          <c:tx>
            <c:strRef>
              <c:f>Sheet1!$A$2</c:f>
              <c:strCache>
                <c:ptCount val="1"/>
                <c:pt idx="0">
                  <c:v>RAC 1</c:v>
                </c:pt>
              </c:strCache>
            </c:strRef>
          </c:tx>
          <c:spPr>
            <a:solidFill>
              <a:srgbClr val="70AD47"/>
            </a:solidFill>
            <a:ln w="25935">
              <a:noFill/>
            </a:ln>
          </c:spPr>
          <c:invertIfNegative val="0"/>
          <c:cat>
            <c:strLit>
              <c:ptCount val="5"/>
              <c:pt idx="0">
                <c:v>1st</c:v>
              </c:pt>
              <c:pt idx="1">
                <c:v>2nd </c:v>
              </c:pt>
              <c:pt idx="2">
                <c:v>3rd</c:v>
              </c:pt>
              <c:pt idx="3">
                <c:v>4th</c:v>
              </c:pt>
              <c:pt idx="4">
                <c:v>Total</c:v>
              </c:pt>
            </c:strLit>
          </c:cat>
          <c:val>
            <c:numRef>
              <c:f>Sheet1!$B$2:$E$2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6FF-4BAB-8A43-E1C8A58205A9}"/>
            </c:ext>
          </c:extLst>
        </c:ser>
        <c:ser>
          <c:idx val="0"/>
          <c:order val="1"/>
          <c:tx>
            <c:strRef>
              <c:f>Sheet1!$A$3</c:f>
              <c:strCache>
                <c:ptCount val="1"/>
                <c:pt idx="0">
                  <c:v>RAC 2</c:v>
                </c:pt>
              </c:strCache>
            </c:strRef>
          </c:tx>
          <c:spPr>
            <a:solidFill>
              <a:srgbClr val="5B9BD5"/>
            </a:solidFill>
            <a:ln w="25935">
              <a:noFill/>
            </a:ln>
          </c:spPr>
          <c:invertIfNegative val="0"/>
          <c:cat>
            <c:strLit>
              <c:ptCount val="5"/>
              <c:pt idx="0">
                <c:v>1st</c:v>
              </c:pt>
              <c:pt idx="1">
                <c:v>2nd </c:v>
              </c:pt>
              <c:pt idx="2">
                <c:v>3rd</c:v>
              </c:pt>
              <c:pt idx="3">
                <c:v>4th</c:v>
              </c:pt>
              <c:pt idx="4">
                <c:v>Total</c:v>
              </c:pt>
            </c:strLit>
          </c:cat>
          <c:val>
            <c:numRef>
              <c:f>(Sheet1!$B$3:$E$3,Sheet1!$F$3)</c:f>
              <c:numCache>
                <c:formatCode>General</c:formatCode>
                <c:ptCount val="5"/>
                <c:pt idx="0">
                  <c:v>0</c:v>
                </c:pt>
                <c:pt idx="1">
                  <c:v>1</c:v>
                </c:pt>
                <c:pt idx="2">
                  <c:v>0</c:v>
                </c:pt>
                <c:pt idx="3">
                  <c:v>0</c:v>
                </c:pt>
                <c:pt idx="4">
                  <c:v>1</c:v>
                </c:pt>
              </c:numCache>
            </c:numRef>
          </c:val>
          <c:extLst>
            <c:ext xmlns:c16="http://schemas.microsoft.com/office/drawing/2014/chart" uri="{C3380CC4-5D6E-409C-BE32-E72D297353CC}">
              <c16:uniqueId val="{00000001-26FF-4BAB-8A43-E1C8A58205A9}"/>
            </c:ext>
          </c:extLst>
        </c:ser>
        <c:ser>
          <c:idx val="1"/>
          <c:order val="2"/>
          <c:tx>
            <c:strRef>
              <c:f>Sheet1!$A$4</c:f>
              <c:strCache>
                <c:ptCount val="1"/>
                <c:pt idx="0">
                  <c:v>RAC 3</c:v>
                </c:pt>
              </c:strCache>
            </c:strRef>
          </c:tx>
          <c:spPr>
            <a:solidFill>
              <a:srgbClr val="ED7D31"/>
            </a:solidFill>
            <a:ln w="25935">
              <a:noFill/>
            </a:ln>
          </c:spPr>
          <c:invertIfNegative val="0"/>
          <c:cat>
            <c:strLit>
              <c:ptCount val="5"/>
              <c:pt idx="0">
                <c:v>1st</c:v>
              </c:pt>
              <c:pt idx="1">
                <c:v>2nd </c:v>
              </c:pt>
              <c:pt idx="2">
                <c:v>3rd</c:v>
              </c:pt>
              <c:pt idx="3">
                <c:v>4th</c:v>
              </c:pt>
              <c:pt idx="4">
                <c:v>Total</c:v>
              </c:pt>
            </c:strLit>
          </c:cat>
          <c:val>
            <c:numRef>
              <c:f>(Sheet1!$B$4:$E$4,Sheet1!$F$4)</c:f>
              <c:numCache>
                <c:formatCode>General</c:formatCode>
                <c:ptCount val="5"/>
                <c:pt idx="0">
                  <c:v>30</c:v>
                </c:pt>
                <c:pt idx="1">
                  <c:v>25</c:v>
                </c:pt>
                <c:pt idx="2">
                  <c:v>0</c:v>
                </c:pt>
                <c:pt idx="3">
                  <c:v>0</c:v>
                </c:pt>
                <c:pt idx="4">
                  <c:v>55</c:v>
                </c:pt>
              </c:numCache>
            </c:numRef>
          </c:val>
          <c:extLst>
            <c:ext xmlns:c16="http://schemas.microsoft.com/office/drawing/2014/chart" uri="{C3380CC4-5D6E-409C-BE32-E72D297353CC}">
              <c16:uniqueId val="{00000002-26FF-4BAB-8A43-E1C8A58205A9}"/>
            </c:ext>
          </c:extLst>
        </c:ser>
        <c:ser>
          <c:idx val="2"/>
          <c:order val="3"/>
          <c:tx>
            <c:strRef>
              <c:f>Sheet1!$A$5</c:f>
              <c:strCache>
                <c:ptCount val="1"/>
                <c:pt idx="0">
                  <c:v>RAC 4</c:v>
                </c:pt>
              </c:strCache>
            </c:strRef>
          </c:tx>
          <c:spPr>
            <a:solidFill>
              <a:srgbClr val="A5A5A5"/>
            </a:solidFill>
            <a:ln w="25935">
              <a:noFill/>
            </a:ln>
          </c:spPr>
          <c:invertIfNegative val="0"/>
          <c:cat>
            <c:strLit>
              <c:ptCount val="5"/>
              <c:pt idx="0">
                <c:v>1st</c:v>
              </c:pt>
              <c:pt idx="1">
                <c:v>2nd </c:v>
              </c:pt>
              <c:pt idx="2">
                <c:v>3rd</c:v>
              </c:pt>
              <c:pt idx="3">
                <c:v>4th</c:v>
              </c:pt>
              <c:pt idx="4">
                <c:v>Total</c:v>
              </c:pt>
            </c:strLit>
          </c:cat>
          <c:val>
            <c:numRef>
              <c:f>(Sheet1!$B$5:$E$5,Sheet1!$F$5)</c:f>
              <c:numCache>
                <c:formatCode>General</c:formatCode>
                <c:ptCount val="5"/>
                <c:pt idx="0">
                  <c:v>23</c:v>
                </c:pt>
                <c:pt idx="1">
                  <c:v>56</c:v>
                </c:pt>
                <c:pt idx="2">
                  <c:v>105</c:v>
                </c:pt>
                <c:pt idx="3">
                  <c:v>0</c:v>
                </c:pt>
                <c:pt idx="4">
                  <c:v>184</c:v>
                </c:pt>
              </c:numCache>
            </c:numRef>
          </c:val>
          <c:extLst>
            <c:ext xmlns:c16="http://schemas.microsoft.com/office/drawing/2014/chart" uri="{C3380CC4-5D6E-409C-BE32-E72D297353CC}">
              <c16:uniqueId val="{00000003-26FF-4BAB-8A43-E1C8A58205A9}"/>
            </c:ext>
          </c:extLst>
        </c:ser>
        <c:ser>
          <c:idx val="3"/>
          <c:order val="4"/>
          <c:tx>
            <c:strRef>
              <c:f>Sheet1!$A$6</c:f>
              <c:strCache>
                <c:ptCount val="1"/>
                <c:pt idx="0">
                  <c:v>RAC 5</c:v>
                </c:pt>
              </c:strCache>
            </c:strRef>
          </c:tx>
          <c:spPr>
            <a:solidFill>
              <a:srgbClr val="FFC000"/>
            </a:solidFill>
            <a:ln w="25935">
              <a:noFill/>
            </a:ln>
          </c:spPr>
          <c:invertIfNegative val="0"/>
          <c:cat>
            <c:strLit>
              <c:ptCount val="5"/>
              <c:pt idx="0">
                <c:v>1st</c:v>
              </c:pt>
              <c:pt idx="1">
                <c:v>2nd </c:v>
              </c:pt>
              <c:pt idx="2">
                <c:v>3rd</c:v>
              </c:pt>
              <c:pt idx="3">
                <c:v>4th</c:v>
              </c:pt>
              <c:pt idx="4">
                <c:v>Total</c:v>
              </c:pt>
            </c:strLit>
          </c:cat>
          <c:val>
            <c:numRef>
              <c:f>(Sheet1!$B$6:$E$6,Sheet1!$F$6)</c:f>
              <c:numCache>
                <c:formatCode>General</c:formatCode>
                <c:ptCount val="5"/>
                <c:pt idx="0">
                  <c:v>20</c:v>
                </c:pt>
                <c:pt idx="1">
                  <c:v>12</c:v>
                </c:pt>
                <c:pt idx="2">
                  <c:v>21</c:v>
                </c:pt>
                <c:pt idx="3">
                  <c:v>0</c:v>
                </c:pt>
                <c:pt idx="4">
                  <c:v>53</c:v>
                </c:pt>
              </c:numCache>
            </c:numRef>
          </c:val>
          <c:extLst>
            <c:ext xmlns:c16="http://schemas.microsoft.com/office/drawing/2014/chart" uri="{C3380CC4-5D6E-409C-BE32-E72D297353CC}">
              <c16:uniqueId val="{00000004-26FF-4BAB-8A43-E1C8A58205A9}"/>
            </c:ext>
          </c:extLst>
        </c:ser>
        <c:ser>
          <c:idx val="4"/>
          <c:order val="5"/>
          <c:tx>
            <c:strRef>
              <c:f>Sheet1!$A$7</c:f>
              <c:strCache>
                <c:ptCount val="1"/>
                <c:pt idx="0">
                  <c:v>YTD Totals</c:v>
                </c:pt>
              </c:strCache>
            </c:strRef>
          </c:tx>
          <c:spPr>
            <a:solidFill>
              <a:srgbClr val="4472C4"/>
            </a:solidFill>
            <a:ln w="25935">
              <a:noFill/>
            </a:ln>
          </c:spPr>
          <c:invertIfNegative val="0"/>
          <c:cat>
            <c:strLit>
              <c:ptCount val="5"/>
              <c:pt idx="0">
                <c:v>1st</c:v>
              </c:pt>
              <c:pt idx="1">
                <c:v>2nd </c:v>
              </c:pt>
              <c:pt idx="2">
                <c:v>3rd</c:v>
              </c:pt>
              <c:pt idx="3">
                <c:v>4th</c:v>
              </c:pt>
              <c:pt idx="4">
                <c:v>Total</c:v>
              </c:pt>
            </c:strLit>
          </c:cat>
          <c:val>
            <c:numRef>
              <c:f>(Sheet1!$B$7:$E$7,Sheet1!$F$7)</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5-26FF-4BAB-8A43-E1C8A58205A9}"/>
            </c:ext>
          </c:extLst>
        </c:ser>
        <c:dLbls>
          <c:showLegendKey val="0"/>
          <c:showVal val="0"/>
          <c:showCatName val="0"/>
          <c:showSerName val="0"/>
          <c:showPercent val="0"/>
          <c:showBubbleSize val="0"/>
        </c:dLbls>
        <c:gapWidth val="150"/>
        <c:shape val="box"/>
        <c:axId val="21393951"/>
        <c:axId val="1"/>
        <c:axId val="0"/>
      </c:bar3DChart>
      <c:catAx>
        <c:axId val="21393951"/>
        <c:scaling>
          <c:orientation val="minMax"/>
        </c:scaling>
        <c:delete val="0"/>
        <c:axPos val="b"/>
        <c:numFmt formatCode="General" sourceLinked="1"/>
        <c:majorTickMark val="out"/>
        <c:minorTickMark val="none"/>
        <c:tickLblPos val="nextTo"/>
        <c:spPr>
          <a:ln w="6484">
            <a:noFill/>
          </a:ln>
        </c:spPr>
        <c:txPr>
          <a:bodyPr rot="0" spcFirstLastPara="1" vertOverflow="ellipsis"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crossAx val="1"/>
        <c:crossesAt val="0"/>
        <c:auto val="1"/>
        <c:lblAlgn val="ctr"/>
        <c:lblOffset val="100"/>
        <c:tickLblSkip val="1"/>
        <c:tickMarkSkip val="1"/>
        <c:noMultiLvlLbl val="0"/>
      </c:catAx>
      <c:valAx>
        <c:axId val="1"/>
        <c:scaling>
          <c:orientation val="minMax"/>
        </c:scaling>
        <c:delete val="0"/>
        <c:axPos val="l"/>
        <c:majorGridlines>
          <c:spPr>
            <a:ln w="9706" cap="flat" cmpd="sng" algn="ctr">
              <a:solidFill>
                <a:schemeClr val="tx1">
                  <a:lumMod val="15000"/>
                  <a:lumOff val="85000"/>
                </a:schemeClr>
              </a:solidFill>
              <a:round/>
            </a:ln>
            <a:effectLst/>
          </c:spPr>
        </c:majorGridlines>
        <c:numFmt formatCode="General" sourceLinked="1"/>
        <c:majorTickMark val="out"/>
        <c:minorTickMark val="none"/>
        <c:tickLblPos val="nextTo"/>
        <c:spPr>
          <a:ln w="6484">
            <a:noFill/>
          </a:ln>
          <a:effectLst>
            <a:softEdge rad="0"/>
          </a:effectLst>
        </c:spPr>
        <c:txPr>
          <a:bodyPr rot="0" spcFirstLastPara="1" vertOverflow="ellipsis"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crossAx val="21393951"/>
        <c:crosses val="autoZero"/>
        <c:crossBetween val="between"/>
      </c:valAx>
      <c:spPr>
        <a:noFill/>
        <a:ln w="23646">
          <a:noFill/>
        </a:ln>
      </c:spPr>
    </c:plotArea>
    <c:legend>
      <c:legendPos val="b"/>
      <c:layout>
        <c:manualLayout>
          <c:xMode val="edge"/>
          <c:yMode val="edge"/>
          <c:x val="2.848336129808289E-2"/>
          <c:y val="0.90226752565020285"/>
          <c:w val="0.67191836473313837"/>
          <c:h val="9.4279360534478635E-2"/>
        </c:manualLayout>
      </c:layout>
      <c:overlay val="0"/>
      <c:spPr>
        <a:noFill/>
        <a:ln w="25935">
          <a:noFill/>
        </a:ln>
      </c:spPr>
      <c:txPr>
        <a:bodyPr rot="0" spcFirstLastPara="1" vertOverflow="ellipsis" vert="horz"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dirty="0"/>
              <a:t>Traffic Accident Trend Analysis CY21 – CY25 by </a:t>
            </a:r>
            <a:r>
              <a:rPr lang="en-US" sz="1800" b="1" dirty="0" err="1"/>
              <a:t>Qtr</a:t>
            </a:r>
            <a:r>
              <a:rPr lang="en-US" sz="1800" b="1" dirty="0"/>
              <a:t>    </a:t>
            </a:r>
          </a:p>
        </c:rich>
      </c:tx>
      <c:layout>
        <c:manualLayout>
          <c:xMode val="edge"/>
          <c:yMode val="edge"/>
          <c:x val="0.15516607440281069"/>
          <c:y val="5.612717652359239E-4"/>
        </c:manualLayout>
      </c:layout>
      <c:overlay val="0"/>
      <c:spPr>
        <a:noFill/>
        <a:ln w="36126">
          <a:noFill/>
        </a:ln>
      </c:spPr>
    </c:title>
    <c:autoTitleDeleted val="0"/>
    <c:plotArea>
      <c:layout>
        <c:manualLayout>
          <c:layoutTarget val="inner"/>
          <c:xMode val="edge"/>
          <c:yMode val="edge"/>
          <c:x val="6.6334916264034066E-2"/>
          <c:y val="0.1211737269313088"/>
          <c:w val="0.79767626583973483"/>
          <c:h val="0.70989267640183373"/>
        </c:manualLayout>
      </c:layout>
      <c:barChart>
        <c:barDir val="col"/>
        <c:grouping val="clustered"/>
        <c:varyColors val="0"/>
        <c:ser>
          <c:idx val="0"/>
          <c:order val="0"/>
          <c:tx>
            <c:strRef>
              <c:f>Data!$B$1</c:f>
              <c:strCache>
                <c:ptCount val="1"/>
                <c:pt idx="0">
                  <c:v>FY 08</c:v>
                </c:pt>
              </c:strCache>
            </c:strRef>
          </c:tx>
          <c:spPr>
            <a:ln>
              <a:solidFill>
                <a:srgbClr val="00B050"/>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03C4-4F8D-852B-2A822CF20EDE}"/>
                </c:ext>
              </c:extLst>
            </c:dLbl>
            <c:dLbl>
              <c:idx val="1"/>
              <c:delete val="1"/>
              <c:extLst>
                <c:ext xmlns:c15="http://schemas.microsoft.com/office/drawing/2012/chart" uri="{CE6537A1-D6FC-4f65-9D91-7224C49458BB}"/>
                <c:ext xmlns:c16="http://schemas.microsoft.com/office/drawing/2014/chart" uri="{C3380CC4-5D6E-409C-BE32-E72D297353CC}">
                  <c16:uniqueId val="{00000001-03C4-4F8D-852B-2A822CF20EDE}"/>
                </c:ext>
              </c:extLst>
            </c:dLbl>
            <c:dLbl>
              <c:idx val="2"/>
              <c:delete val="1"/>
              <c:extLst>
                <c:ext xmlns:c15="http://schemas.microsoft.com/office/drawing/2012/chart" uri="{CE6537A1-D6FC-4f65-9D91-7224C49458BB}"/>
                <c:ext xmlns:c16="http://schemas.microsoft.com/office/drawing/2014/chart" uri="{C3380CC4-5D6E-409C-BE32-E72D297353CC}">
                  <c16:uniqueId val="{00000002-03C4-4F8D-852B-2A822CF20EDE}"/>
                </c:ext>
              </c:extLst>
            </c:dLbl>
            <c:dLbl>
              <c:idx val="3"/>
              <c:delete val="1"/>
              <c:extLst>
                <c:ext xmlns:c15="http://schemas.microsoft.com/office/drawing/2012/chart" uri="{CE6537A1-D6FC-4f65-9D91-7224C49458BB}"/>
                <c:ext xmlns:c16="http://schemas.microsoft.com/office/drawing/2014/chart" uri="{C3380CC4-5D6E-409C-BE32-E72D297353CC}">
                  <c16:uniqueId val="{00000003-03C4-4F8D-852B-2A822CF20EDE}"/>
                </c:ext>
              </c:extLst>
            </c:dLbl>
            <c:dLbl>
              <c:idx val="4"/>
              <c:layout>
                <c:manualLayout>
                  <c:x val="-7.6456879824835483E-2"/>
                  <c:y val="-6.3281074788519315E-3"/>
                </c:manualLayout>
              </c:layout>
              <c:spPr>
                <a:ln w="22579">
                  <a:solidFill>
                    <a:srgbClr val="00B050"/>
                  </a:solid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C4-4F8D-852B-2A822CF20EDE}"/>
                </c:ext>
              </c:extLst>
            </c:dLbl>
            <c:spPr>
              <a:ln w="22579">
                <a:solidFill>
                  <a:srgbClr val="00B050"/>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Data!$A$2:$A$6</c:f>
              <c:strCache>
                <c:ptCount val="5"/>
                <c:pt idx="0">
                  <c:v>1st </c:v>
                </c:pt>
                <c:pt idx="1">
                  <c:v>2nd</c:v>
                </c:pt>
                <c:pt idx="2">
                  <c:v>3rd</c:v>
                </c:pt>
                <c:pt idx="3">
                  <c:v>4th</c:v>
                </c:pt>
                <c:pt idx="4">
                  <c:v>Total</c:v>
                </c:pt>
              </c:strCache>
            </c:strRef>
          </c:cat>
          <c:val>
            <c:numRef>
              <c:f>Data!$B$2:$B$6</c:f>
            </c:numRef>
          </c:val>
          <c:extLst>
            <c:ext xmlns:c16="http://schemas.microsoft.com/office/drawing/2014/chart" uri="{C3380CC4-5D6E-409C-BE32-E72D297353CC}">
              <c16:uniqueId val="{00000005-03C4-4F8D-852B-2A822CF20EDE}"/>
            </c:ext>
          </c:extLst>
        </c:ser>
        <c:ser>
          <c:idx val="3"/>
          <c:order val="2"/>
          <c:tx>
            <c:strRef>
              <c:f>Data!$D$1</c:f>
              <c:strCache>
                <c:ptCount val="1"/>
                <c:pt idx="0">
                  <c:v>FY 10 </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03C4-4F8D-852B-2A822CF20EDE}"/>
                </c:ext>
              </c:extLst>
            </c:dLbl>
            <c:dLbl>
              <c:idx val="1"/>
              <c:delete val="1"/>
              <c:extLst>
                <c:ext xmlns:c15="http://schemas.microsoft.com/office/drawing/2012/chart" uri="{CE6537A1-D6FC-4f65-9D91-7224C49458BB}"/>
                <c:ext xmlns:c16="http://schemas.microsoft.com/office/drawing/2014/chart" uri="{C3380CC4-5D6E-409C-BE32-E72D297353CC}">
                  <c16:uniqueId val="{0000000D-03C4-4F8D-852B-2A822CF20EDE}"/>
                </c:ext>
              </c:extLst>
            </c:dLbl>
            <c:dLbl>
              <c:idx val="2"/>
              <c:delete val="1"/>
              <c:extLst>
                <c:ext xmlns:c15="http://schemas.microsoft.com/office/drawing/2012/chart" uri="{CE6537A1-D6FC-4f65-9D91-7224C49458BB}"/>
                <c:ext xmlns:c16="http://schemas.microsoft.com/office/drawing/2014/chart" uri="{C3380CC4-5D6E-409C-BE32-E72D297353CC}">
                  <c16:uniqueId val="{0000000E-03C4-4F8D-852B-2A822CF20EDE}"/>
                </c:ext>
              </c:extLst>
            </c:dLbl>
            <c:dLbl>
              <c:idx val="3"/>
              <c:delete val="1"/>
              <c:extLst>
                <c:ext xmlns:c15="http://schemas.microsoft.com/office/drawing/2012/chart" uri="{CE6537A1-D6FC-4f65-9D91-7224C49458BB}"/>
                <c:ext xmlns:c16="http://schemas.microsoft.com/office/drawing/2014/chart" uri="{C3380CC4-5D6E-409C-BE32-E72D297353CC}">
                  <c16:uniqueId val="{0000000F-03C4-4F8D-852B-2A822CF20EDE}"/>
                </c:ext>
              </c:extLst>
            </c:dLbl>
            <c:dLbl>
              <c:idx val="4"/>
              <c:layout>
                <c:manualLayout>
                  <c:x val="-7.5578616119762526E-3"/>
                  <c:y val="2.6163235906443386E-2"/>
                </c:manualLayout>
              </c:layout>
              <c:spPr>
                <a:ln w="22579">
                  <a:solidFill>
                    <a:schemeClr val="accent4">
                      <a:lumMod val="75000"/>
                    </a:schemeClr>
                  </a:solid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3C4-4F8D-852B-2A822CF20EDE}"/>
                </c:ext>
              </c:extLst>
            </c:dLbl>
            <c:spPr>
              <a:ln w="22579">
                <a:solidFill>
                  <a:schemeClr val="accent4">
                    <a:lumMod val="75000"/>
                  </a:schemeClr>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Data!$A$2:$A$6</c:f>
              <c:strCache>
                <c:ptCount val="5"/>
                <c:pt idx="0">
                  <c:v>1st </c:v>
                </c:pt>
                <c:pt idx="1">
                  <c:v>2nd</c:v>
                </c:pt>
                <c:pt idx="2">
                  <c:v>3rd</c:v>
                </c:pt>
                <c:pt idx="3">
                  <c:v>4th</c:v>
                </c:pt>
                <c:pt idx="4">
                  <c:v>Total</c:v>
                </c:pt>
              </c:strCache>
            </c:strRef>
          </c:cat>
          <c:val>
            <c:numRef>
              <c:f>Data!$D$2:$D$6</c:f>
            </c:numRef>
          </c:val>
          <c:extLst>
            <c:ext xmlns:c16="http://schemas.microsoft.com/office/drawing/2014/chart" uri="{C3380CC4-5D6E-409C-BE32-E72D297353CC}">
              <c16:uniqueId val="{00000011-03C4-4F8D-852B-2A822CF20EDE}"/>
            </c:ext>
          </c:extLst>
        </c:ser>
        <c:ser>
          <c:idx val="2"/>
          <c:order val="3"/>
          <c:tx>
            <c:strRef>
              <c:f>Data!$E$1</c:f>
              <c:strCache>
                <c:ptCount val="1"/>
                <c:pt idx="0">
                  <c:v>CY16</c:v>
                </c:pt>
              </c:strCache>
            </c:strRef>
          </c:tx>
          <c:invertIfNegative val="0"/>
          <c:cat>
            <c:strRef>
              <c:f>Data!$A$2:$A$6</c:f>
              <c:strCache>
                <c:ptCount val="5"/>
                <c:pt idx="0">
                  <c:v>1st </c:v>
                </c:pt>
                <c:pt idx="1">
                  <c:v>2nd</c:v>
                </c:pt>
                <c:pt idx="2">
                  <c:v>3rd</c:v>
                </c:pt>
                <c:pt idx="3">
                  <c:v>4th</c:v>
                </c:pt>
                <c:pt idx="4">
                  <c:v>Total</c:v>
                </c:pt>
              </c:strCache>
            </c:strRef>
          </c:cat>
          <c:val>
            <c:numRef>
              <c:f>Data!$E$2:$E$6</c:f>
            </c:numRef>
          </c:val>
          <c:extLst>
            <c:ext xmlns:c16="http://schemas.microsoft.com/office/drawing/2014/chart" uri="{C3380CC4-5D6E-409C-BE32-E72D297353CC}">
              <c16:uniqueId val="{00000013-03C4-4F8D-852B-2A822CF20EDE}"/>
            </c:ext>
          </c:extLst>
        </c:ser>
        <c:ser>
          <c:idx val="8"/>
          <c:order val="4"/>
          <c:tx>
            <c:strRef>
              <c:f>Data!$F$1</c:f>
              <c:strCache>
                <c:ptCount val="1"/>
              </c:strCache>
            </c:strRef>
          </c:tx>
          <c:spPr>
            <a:solidFill>
              <a:srgbClr val="FFC000"/>
            </a:solidFill>
          </c:spPr>
          <c:invertIfNegative val="0"/>
          <c:dLbls>
            <c:dLbl>
              <c:idx val="0"/>
              <c:layout>
                <c:manualLayout>
                  <c:x val="0"/>
                  <c:y val="-8.7623250381023143E-3"/>
                </c:manualLayout>
              </c:layout>
              <c:tx>
                <c:rich>
                  <a:bodyPr/>
                  <a:lstStyle/>
                  <a:p>
                    <a:fld id="{AF6538C8-BD7C-4C62-B38C-6049A941BBD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03C4-4F8D-852B-2A822CF20EDE}"/>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03C4-4F8D-852B-2A822CF20EDE}"/>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03C4-4F8D-852B-2A822CF20EDE}"/>
                </c:ext>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03C4-4F8D-852B-2A822CF20EDE}"/>
                </c:ext>
              </c:extLst>
            </c:dLbl>
            <c:dLbl>
              <c:idx val="4"/>
              <c:layout>
                <c:manualLayout>
                  <c:x val="-2.8991419054542124E-4"/>
                  <c:y val="2.3130468260029527E-3"/>
                </c:manualLayout>
              </c:layout>
              <c:tx>
                <c:rich>
                  <a:bodyPr/>
                  <a:lstStyle/>
                  <a:p>
                    <a:pPr>
                      <a:defRPr sz="1200"/>
                    </a:pPr>
                    <a:endParaRPr lang="en-US"/>
                  </a:p>
                </c:rich>
              </c:tx>
              <c:spPr>
                <a:noFill/>
                <a:ln w="36126">
                  <a:noFill/>
                </a:ln>
              </c:spPr>
              <c:dLblPos val="outEnd"/>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03C4-4F8D-852B-2A822CF20EDE}"/>
                </c:ext>
              </c:extLst>
            </c:dLbl>
            <c:spPr>
              <a:noFill/>
              <a:ln w="36126">
                <a:noFill/>
              </a:ln>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Data!$A$2:$A$6</c:f>
              <c:strCache>
                <c:ptCount val="5"/>
                <c:pt idx="0">
                  <c:v>1st </c:v>
                </c:pt>
                <c:pt idx="1">
                  <c:v>2nd</c:v>
                </c:pt>
                <c:pt idx="2">
                  <c:v>3rd</c:v>
                </c:pt>
                <c:pt idx="3">
                  <c:v>4th</c:v>
                </c:pt>
                <c:pt idx="4">
                  <c:v>Total</c:v>
                </c:pt>
              </c:strCache>
            </c:strRef>
          </c:cat>
          <c:val>
            <c:numRef>
              <c:f>Data!$F$2:$F$6</c:f>
              <c:numCache>
                <c:formatCode>General</c:formatCode>
                <c:ptCount val="5"/>
              </c:numCache>
            </c:numRef>
          </c:val>
          <c:extLst>
            <c:ext xmlns:c15="http://schemas.microsoft.com/office/drawing/2012/chart" uri="{02D57815-91ED-43cb-92C2-25804820EDAC}">
              <c15:datalabelsRange>
                <c15:f>Data!$F$2:$F$5</c15:f>
                <c15:dlblRangeCache>
                  <c:ptCount val="4"/>
                </c15:dlblRangeCache>
              </c15:datalabelsRange>
            </c:ext>
            <c:ext xmlns:c16="http://schemas.microsoft.com/office/drawing/2014/chart" uri="{C3380CC4-5D6E-409C-BE32-E72D297353CC}">
              <c16:uniqueId val="{0000001F-03C4-4F8D-852B-2A822CF20EDE}"/>
            </c:ext>
          </c:extLst>
        </c:ser>
        <c:ser>
          <c:idx val="5"/>
          <c:order val="5"/>
          <c:tx>
            <c:strRef>
              <c:f>Data!$G$1</c:f>
              <c:strCache>
                <c:ptCount val="1"/>
                <c:pt idx="0">
                  <c:v>CY21</c:v>
                </c:pt>
              </c:strCache>
            </c:strRef>
          </c:tx>
          <c:spPr>
            <a:solidFill>
              <a:srgbClr val="7030A0"/>
            </a:solidFill>
          </c:spPr>
          <c:invertIfNegative val="0"/>
          <c:dLbls>
            <c:dLbl>
              <c:idx val="0"/>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55-480E-A705-ECD2EF7B22A0}"/>
                </c:ext>
              </c:extLst>
            </c:dLbl>
            <c:dLbl>
              <c:idx val="4"/>
              <c:layout>
                <c:manualLayout>
                  <c:x val="-1.4852401048509344E-3"/>
                  <c:y val="8.7623250381022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6F-4A8C-ABD6-8505FF630A4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Data!$G$2:$G$6</c:f>
              <c:numCache>
                <c:formatCode>General</c:formatCode>
                <c:ptCount val="5"/>
                <c:pt idx="0">
                  <c:v>3</c:v>
                </c:pt>
                <c:pt idx="1">
                  <c:v>1</c:v>
                </c:pt>
                <c:pt idx="2">
                  <c:v>3</c:v>
                </c:pt>
                <c:pt idx="3">
                  <c:v>5</c:v>
                </c:pt>
                <c:pt idx="4">
                  <c:v>12</c:v>
                </c:pt>
              </c:numCache>
            </c:numRef>
          </c:val>
          <c:extLst>
            <c:ext xmlns:c16="http://schemas.microsoft.com/office/drawing/2014/chart" uri="{C3380CC4-5D6E-409C-BE32-E72D297353CC}">
              <c16:uniqueId val="{00000000-BEBF-4A50-BCDD-DF11F2AA62DB}"/>
            </c:ext>
          </c:extLst>
        </c:ser>
        <c:ser>
          <c:idx val="9"/>
          <c:order val="6"/>
          <c:tx>
            <c:strRef>
              <c:f>Data!$H$1</c:f>
              <c:strCache>
                <c:ptCount val="1"/>
                <c:pt idx="0">
                  <c:v>CY22</c:v>
                </c:pt>
              </c:strCache>
            </c:strRef>
          </c:tx>
          <c:invertIfNegative val="0"/>
          <c:dLbls>
            <c:spPr>
              <a:noFill/>
              <a:ln>
                <a:noFill/>
              </a:ln>
              <a:effectLst/>
            </c:spPr>
            <c:txPr>
              <a:bodyPr wrap="square" lIns="38100" tIns="19050" rIns="38100" bIns="19050" anchor="ctr">
                <a:spAutoFit/>
              </a:bodyPr>
              <a:lstStyle/>
              <a:p>
                <a:pPr>
                  <a:defRPr sz="120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Data!$H$2:$H$6</c:f>
              <c:numCache>
                <c:formatCode>General</c:formatCode>
                <c:ptCount val="5"/>
                <c:pt idx="0">
                  <c:v>1</c:v>
                </c:pt>
                <c:pt idx="1">
                  <c:v>4</c:v>
                </c:pt>
                <c:pt idx="2">
                  <c:v>3</c:v>
                </c:pt>
                <c:pt idx="3">
                  <c:v>3</c:v>
                </c:pt>
                <c:pt idx="4">
                  <c:v>11</c:v>
                </c:pt>
              </c:numCache>
            </c:numRef>
          </c:val>
          <c:extLst>
            <c:ext xmlns:c16="http://schemas.microsoft.com/office/drawing/2014/chart" uri="{C3380CC4-5D6E-409C-BE32-E72D297353CC}">
              <c16:uniqueId val="{00000000-E36F-4A8C-ABD6-8505FF630A48}"/>
            </c:ext>
          </c:extLst>
        </c:ser>
        <c:ser>
          <c:idx val="10"/>
          <c:order val="7"/>
          <c:tx>
            <c:strRef>
              <c:f>Data!$I$1</c:f>
              <c:strCache>
                <c:ptCount val="1"/>
                <c:pt idx="0">
                  <c:v>CY23</c:v>
                </c:pt>
              </c:strCache>
            </c:strRef>
          </c:tx>
          <c:invertIfNegative val="0"/>
          <c:dLbls>
            <c:spPr>
              <a:noFill/>
              <a:ln>
                <a:noFill/>
              </a:ln>
              <a:effectLst/>
            </c:spPr>
            <c:txPr>
              <a:bodyPr wrap="square" lIns="38100" tIns="19050" rIns="38100" bIns="19050" anchor="ctr">
                <a:spAutoFit/>
              </a:bodyPr>
              <a:lstStyle/>
              <a:p>
                <a:pPr>
                  <a:defRPr sz="1200" baseline="0">
                    <a:ln>
                      <a:noFill/>
                    </a:ln>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Data!$I$2:$I$6</c:f>
              <c:numCache>
                <c:formatCode>General</c:formatCode>
                <c:ptCount val="5"/>
                <c:pt idx="0">
                  <c:v>6</c:v>
                </c:pt>
                <c:pt idx="1">
                  <c:v>7</c:v>
                </c:pt>
                <c:pt idx="2">
                  <c:v>4</c:v>
                </c:pt>
                <c:pt idx="3">
                  <c:v>3</c:v>
                </c:pt>
                <c:pt idx="4">
                  <c:v>20</c:v>
                </c:pt>
              </c:numCache>
            </c:numRef>
          </c:val>
          <c:extLst>
            <c:ext xmlns:c16="http://schemas.microsoft.com/office/drawing/2014/chart" uri="{C3380CC4-5D6E-409C-BE32-E72D297353CC}">
              <c16:uniqueId val="{00000000-3C18-446D-9BAF-A2D210738B6B}"/>
            </c:ext>
          </c:extLst>
        </c:ser>
        <c:ser>
          <c:idx val="4"/>
          <c:order val="8"/>
          <c:tx>
            <c:strRef>
              <c:f>Data!$J$1</c:f>
              <c:strCache>
                <c:ptCount val="1"/>
                <c:pt idx="0">
                  <c:v>CY24</c:v>
                </c:pt>
              </c:strCache>
            </c:strRef>
          </c:tx>
          <c:spPr>
            <a:solidFill>
              <a:schemeClr val="accent6">
                <a:lumMod val="60000"/>
                <a:lumOff val="40000"/>
              </a:schemeClr>
            </a:solidFill>
            <a:ln>
              <a:solidFill>
                <a:schemeClr val="accent6">
                  <a:lumMod val="60000"/>
                  <a:lumOff val="40000"/>
                </a:schemeClr>
              </a:solidFill>
            </a:ln>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Data!$J$2:$J$6</c:f>
              <c:numCache>
                <c:formatCode>General</c:formatCode>
                <c:ptCount val="5"/>
                <c:pt idx="0">
                  <c:v>7</c:v>
                </c:pt>
                <c:pt idx="1">
                  <c:v>6</c:v>
                </c:pt>
                <c:pt idx="2">
                  <c:v>2</c:v>
                </c:pt>
                <c:pt idx="3">
                  <c:v>1</c:v>
                </c:pt>
                <c:pt idx="4">
                  <c:v>16</c:v>
                </c:pt>
              </c:numCache>
            </c:numRef>
          </c:val>
          <c:extLst>
            <c:ext xmlns:c16="http://schemas.microsoft.com/office/drawing/2014/chart" uri="{C3380CC4-5D6E-409C-BE32-E72D297353CC}">
              <c16:uniqueId val="{00000000-6382-461C-B87B-5D46248155DC}"/>
            </c:ext>
          </c:extLst>
        </c:ser>
        <c:ser>
          <c:idx val="6"/>
          <c:order val="9"/>
          <c:tx>
            <c:strRef>
              <c:f>Data!$K$1</c:f>
              <c:strCache>
                <c:ptCount val="1"/>
                <c:pt idx="0">
                  <c:v>CY25</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Data!$K$2:$K$6</c:f>
              <c:numCache>
                <c:formatCode>General</c:formatCode>
                <c:ptCount val="5"/>
                <c:pt idx="0">
                  <c:v>5</c:v>
                </c:pt>
                <c:pt idx="1">
                  <c:v>16</c:v>
                </c:pt>
                <c:pt idx="4">
                  <c:v>21</c:v>
                </c:pt>
              </c:numCache>
            </c:numRef>
          </c:val>
          <c:extLst>
            <c:ext xmlns:c16="http://schemas.microsoft.com/office/drawing/2014/chart" uri="{C3380CC4-5D6E-409C-BE32-E72D297353CC}">
              <c16:uniqueId val="{00000000-5A52-43CF-A89E-4A2FC282DC53}"/>
            </c:ext>
          </c:extLst>
        </c:ser>
        <c:dLbls>
          <c:showLegendKey val="0"/>
          <c:showVal val="0"/>
          <c:showCatName val="0"/>
          <c:showSerName val="0"/>
          <c:showPercent val="0"/>
          <c:showBubbleSize val="0"/>
        </c:dLbls>
        <c:gapWidth val="150"/>
        <c:axId val="259301880"/>
        <c:axId val="1"/>
        <c:extLst>
          <c:ext xmlns:c15="http://schemas.microsoft.com/office/drawing/2012/chart" uri="{02D57815-91ED-43cb-92C2-25804820EDAC}">
            <c15:filteredBarSeries>
              <c15:ser>
                <c:idx val="1"/>
                <c:order val="1"/>
                <c:tx>
                  <c:strRef>
                    <c:extLst>
                      <c:ext uri="{02D57815-91ED-43cb-92C2-25804820EDAC}">
                        <c15:formulaRef>
                          <c15:sqref>Data!$C$1</c15:sqref>
                        </c15:formulaRef>
                      </c:ext>
                    </c:extLst>
                    <c:strCache>
                      <c:ptCount val="1"/>
                      <c:pt idx="0">
                        <c:v>FY 09</c:v>
                      </c:pt>
                    </c:strCache>
                  </c:strRef>
                </c:tx>
                <c:invertIfNegative val="0"/>
                <c:dLbls>
                  <c:dLbl>
                    <c:idx val="0"/>
                    <c:delete val="1"/>
                    <c:extLst>
                      <c:ext uri="{CE6537A1-D6FC-4f65-9D91-7224C49458BB}"/>
                      <c:ext xmlns:c16="http://schemas.microsoft.com/office/drawing/2014/chart" uri="{C3380CC4-5D6E-409C-BE32-E72D297353CC}">
                        <c16:uniqueId val="{00000006-03C4-4F8D-852B-2A822CF20EDE}"/>
                      </c:ext>
                    </c:extLst>
                  </c:dLbl>
                  <c:dLbl>
                    <c:idx val="1"/>
                    <c:delete val="1"/>
                    <c:extLst>
                      <c:ext uri="{CE6537A1-D6FC-4f65-9D91-7224C49458BB}"/>
                      <c:ext xmlns:c16="http://schemas.microsoft.com/office/drawing/2014/chart" uri="{C3380CC4-5D6E-409C-BE32-E72D297353CC}">
                        <c16:uniqueId val="{00000007-03C4-4F8D-852B-2A822CF20EDE}"/>
                      </c:ext>
                    </c:extLst>
                  </c:dLbl>
                  <c:dLbl>
                    <c:idx val="2"/>
                    <c:delete val="1"/>
                    <c:extLst>
                      <c:ext uri="{CE6537A1-D6FC-4f65-9D91-7224C49458BB}"/>
                      <c:ext xmlns:c16="http://schemas.microsoft.com/office/drawing/2014/chart" uri="{C3380CC4-5D6E-409C-BE32-E72D297353CC}">
                        <c16:uniqueId val="{00000008-03C4-4F8D-852B-2A822CF20EDE}"/>
                      </c:ext>
                    </c:extLst>
                  </c:dLbl>
                  <c:dLbl>
                    <c:idx val="3"/>
                    <c:delete val="1"/>
                    <c:extLst>
                      <c:ext uri="{CE6537A1-D6FC-4f65-9D91-7224C49458BB}"/>
                      <c:ext xmlns:c16="http://schemas.microsoft.com/office/drawing/2014/chart" uri="{C3380CC4-5D6E-409C-BE32-E72D297353CC}">
                        <c16:uniqueId val="{00000009-03C4-4F8D-852B-2A822CF20EDE}"/>
                      </c:ext>
                    </c:extLst>
                  </c:dLbl>
                  <c:dLbl>
                    <c:idx val="4"/>
                    <c:layout>
                      <c:manualLayout>
                        <c:x val="2.6907256619879218E-2"/>
                        <c:y val="-2.9233721450494292E-2"/>
                      </c:manualLayout>
                    </c:layout>
                    <c:spPr>
                      <a:ln w="22579">
                        <a:solidFill>
                          <a:schemeClr val="accent2">
                            <a:lumMod val="75000"/>
                          </a:schemeClr>
                        </a:solidFill>
                      </a:ln>
                    </c:spPr>
                    <c:txPr>
                      <a:bodyPr/>
                      <a:lstStyle/>
                      <a:p>
                        <a:pPr>
                          <a:defRPr/>
                        </a:pPr>
                        <a:endParaRPr lang="en-US"/>
                      </a:p>
                    </c:txPr>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A-03C4-4F8D-852B-2A822CF20EDE}"/>
                      </c:ext>
                    </c:extLst>
                  </c:dLbl>
                  <c:spPr>
                    <a:ln w="22579">
                      <a:solidFill>
                        <a:schemeClr val="accent2">
                          <a:lumMod val="75000"/>
                        </a:schemeClr>
                      </a:solidFill>
                    </a:ln>
                  </c:sp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Data!$A$2:$A$6</c15:sqref>
                        </c15:formulaRef>
                      </c:ext>
                    </c:extLst>
                    <c:strCache>
                      <c:ptCount val="5"/>
                      <c:pt idx="0">
                        <c:v>1st </c:v>
                      </c:pt>
                      <c:pt idx="1">
                        <c:v>2nd</c:v>
                      </c:pt>
                      <c:pt idx="2">
                        <c:v>3rd</c:v>
                      </c:pt>
                      <c:pt idx="3">
                        <c:v>4th</c:v>
                      </c:pt>
                      <c:pt idx="4">
                        <c:v>Total</c:v>
                      </c:pt>
                    </c:strCache>
                  </c:strRef>
                </c:cat>
                <c:val>
                  <c:numRef>
                    <c:extLst>
                      <c:ext uri="{02D57815-91ED-43cb-92C2-25804820EDAC}">
                        <c15:formulaRef>
                          <c15:sqref>Data!$C$2:$C$6</c15:sqref>
                        </c15:formulaRef>
                      </c:ext>
                    </c:extLst>
                  </c:numRef>
                </c:val>
                <c:extLst>
                  <c:ext xmlns:c16="http://schemas.microsoft.com/office/drawing/2014/chart" uri="{C3380CC4-5D6E-409C-BE32-E72D297353CC}">
                    <c16:uniqueId val="{0000000B-03C4-4F8D-852B-2A822CF20EDE}"/>
                  </c:ext>
                </c:extLst>
              </c15:ser>
            </c15:filteredBarSeries>
          </c:ext>
        </c:extLst>
      </c:barChart>
      <c:catAx>
        <c:axId val="259301880"/>
        <c:scaling>
          <c:orientation val="minMax"/>
        </c:scaling>
        <c:delete val="0"/>
        <c:axPos val="b"/>
        <c:numFmt formatCode="General" sourceLinked="1"/>
        <c:majorTickMark val="out"/>
        <c:minorTickMark val="none"/>
        <c:tickLblPos val="nextTo"/>
        <c:spPr>
          <a:ln w="4516">
            <a:solidFill>
              <a:srgbClr val="000000"/>
            </a:solidFill>
            <a:prstDash val="solid"/>
          </a:ln>
        </c:spPr>
        <c:txPr>
          <a:bodyPr rot="0" vert="horz"/>
          <a:lstStyle/>
          <a:p>
            <a:pPr>
              <a:defRPr baseline="0"/>
            </a:pPr>
            <a:endParaRPr lang="en-US"/>
          </a:p>
        </c:txPr>
        <c:crossAx val="1"/>
        <c:crosses val="autoZero"/>
        <c:auto val="0"/>
        <c:lblAlgn val="ctr"/>
        <c:lblOffset val="50"/>
        <c:noMultiLvlLbl val="0"/>
      </c:catAx>
      <c:valAx>
        <c:axId val="1"/>
        <c:scaling>
          <c:orientation val="minMax"/>
        </c:scaling>
        <c:delete val="0"/>
        <c:axPos val="l"/>
        <c:majorGridlines>
          <c:spPr>
            <a:ln w="4516">
              <a:solidFill>
                <a:srgbClr val="000000"/>
              </a:solidFill>
              <a:prstDash val="solid"/>
            </a:ln>
          </c:spPr>
        </c:majorGridlines>
        <c:numFmt formatCode="General" sourceLinked="1"/>
        <c:majorTickMark val="out"/>
        <c:minorTickMark val="none"/>
        <c:tickLblPos val="nextTo"/>
        <c:spPr>
          <a:ln w="4516">
            <a:solidFill>
              <a:srgbClr val="000000"/>
            </a:solidFill>
            <a:prstDash val="solid"/>
          </a:ln>
        </c:spPr>
        <c:txPr>
          <a:bodyPr rot="0" vert="horz"/>
          <a:lstStyle/>
          <a:p>
            <a:pPr>
              <a:defRPr/>
            </a:pPr>
            <a:endParaRPr lang="en-US"/>
          </a:p>
        </c:txPr>
        <c:crossAx val="259301880"/>
        <c:crosses val="autoZero"/>
        <c:crossBetween val="between"/>
        <c:majorUnit val="10"/>
        <c:minorUnit val="5"/>
      </c:valAx>
      <c:spPr>
        <a:noFill/>
        <a:ln w="18063">
          <a:solidFill>
            <a:srgbClr val="FFFFFF"/>
          </a:solidFill>
          <a:prstDash val="solid"/>
        </a:ln>
      </c:spPr>
    </c:plotArea>
    <c:legend>
      <c:legendPos val="r"/>
      <c:legendEntry>
        <c:idx val="0"/>
        <c:delete val="1"/>
      </c:legendEntry>
      <c:layout>
        <c:manualLayout>
          <c:xMode val="edge"/>
          <c:yMode val="edge"/>
          <c:x val="0.87986395668431727"/>
          <c:y val="0.25717217002774279"/>
          <c:w val="9.0431241218664069E-2"/>
          <c:h val="0.63027817967181987"/>
        </c:manualLayout>
      </c:layout>
      <c:overlay val="0"/>
      <c:spPr>
        <a:noFill/>
        <a:ln w="19050">
          <a:solidFill>
            <a:srgbClr val="000000"/>
          </a:solidFill>
          <a:prstDash val="solid"/>
        </a:ln>
      </c:spPr>
    </c:legend>
    <c:plotVisOnly val="1"/>
    <c:dispBlanksAs val="gap"/>
    <c:showDLblsOverMax val="0"/>
  </c:chart>
  <c:spPr>
    <a:noFill/>
    <a:ln w="4516">
      <a:solidFill>
        <a:srgbClr val="000000"/>
      </a:solidFill>
      <a:prstDash val="solid"/>
    </a:ln>
  </c:spPr>
  <c:txPr>
    <a:bodyPr/>
    <a:lstStyle/>
    <a:p>
      <a:pPr>
        <a:defRPr sz="156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Traffic Court</a:t>
            </a:r>
          </a:p>
        </c:rich>
      </c:tx>
      <c:overlay val="0"/>
    </c:title>
    <c:autoTitleDeleted val="0"/>
    <c:plotArea>
      <c:layout>
        <c:manualLayout>
          <c:layoutTarget val="inner"/>
          <c:xMode val="edge"/>
          <c:yMode val="edge"/>
          <c:x val="6.6580857991632603E-2"/>
          <c:y val="0.20879955156648972"/>
          <c:w val="0.80251592656879367"/>
          <c:h val="0.56827155864284418"/>
        </c:manualLayout>
      </c:layout>
      <c:barChart>
        <c:barDir val="col"/>
        <c:grouping val="clustered"/>
        <c:varyColors val="0"/>
        <c:ser>
          <c:idx val="0"/>
          <c:order val="0"/>
          <c:tx>
            <c:strRef>
              <c:f>Sheet1!$B$1</c:f>
              <c:strCache>
                <c:ptCount val="1"/>
                <c:pt idx="0">
                  <c:v>1st Qtr</c:v>
                </c:pt>
              </c:strCache>
            </c:strRef>
          </c:tx>
          <c:spPr>
            <a:solidFill>
              <a:srgbClr val="ED7D31">
                <a:lumMod val="75000"/>
              </a:srgbClr>
            </a:solidFill>
            <a:ln w="22412">
              <a:no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EF3-4B9C-A8D7-24701AB8C5EA}"/>
                </c:ext>
              </c:extLst>
            </c:dLbl>
            <c:dLbl>
              <c:idx val="5"/>
              <c:delete val="1"/>
              <c:extLst>
                <c:ext xmlns:c15="http://schemas.microsoft.com/office/drawing/2012/chart" uri="{CE6537A1-D6FC-4f65-9D91-7224C49458BB}"/>
                <c:ext xmlns:c16="http://schemas.microsoft.com/office/drawing/2014/chart" uri="{C3380CC4-5D6E-409C-BE32-E72D297353CC}">
                  <c16:uniqueId val="{00000002-4EF3-4B9C-A8D7-24701AB8C5EA}"/>
                </c:ext>
              </c:extLst>
            </c:dLbl>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Sheet1!$B$2:$B$7</c:f>
              <c:numCache>
                <c:formatCode>General</c:formatCode>
                <c:ptCount val="6"/>
                <c:pt idx="0">
                  <c:v>20</c:v>
                </c:pt>
                <c:pt idx="1">
                  <c:v>0</c:v>
                </c:pt>
                <c:pt idx="2">
                  <c:v>2</c:v>
                </c:pt>
                <c:pt idx="3">
                  <c:v>2</c:v>
                </c:pt>
                <c:pt idx="4">
                  <c:v>9</c:v>
                </c:pt>
                <c:pt idx="5">
                  <c:v>0</c:v>
                </c:pt>
              </c:numCache>
            </c:numRef>
          </c:val>
          <c:extLst>
            <c:ext xmlns:c16="http://schemas.microsoft.com/office/drawing/2014/chart" uri="{C3380CC4-5D6E-409C-BE32-E72D297353CC}">
              <c16:uniqueId val="{00000000-5CB1-4134-A6C2-385434C1120D}"/>
            </c:ext>
          </c:extLst>
        </c:ser>
        <c:ser>
          <c:idx val="1"/>
          <c:order val="1"/>
          <c:tx>
            <c:strRef>
              <c:f>Sheet1!$C$1</c:f>
              <c:strCache>
                <c:ptCount val="1"/>
                <c:pt idx="0">
                  <c:v>2nd Qtr</c:v>
                </c:pt>
              </c:strCache>
            </c:strRef>
          </c:tx>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4EF3-4B9C-A8D7-24701AB8C5EA}"/>
                </c:ext>
              </c:extLst>
            </c:dLbl>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Sheet1!$C$2:$C$7</c:f>
              <c:numCache>
                <c:formatCode>General</c:formatCode>
                <c:ptCount val="6"/>
                <c:pt idx="0">
                  <c:v>10</c:v>
                </c:pt>
                <c:pt idx="1">
                  <c:v>0</c:v>
                </c:pt>
                <c:pt idx="2">
                  <c:v>2</c:v>
                </c:pt>
                <c:pt idx="3">
                  <c:v>2</c:v>
                </c:pt>
                <c:pt idx="4">
                  <c:v>19</c:v>
                </c:pt>
                <c:pt idx="5">
                  <c:v>2</c:v>
                </c:pt>
              </c:numCache>
            </c:numRef>
          </c:val>
          <c:extLst>
            <c:ext xmlns:c16="http://schemas.microsoft.com/office/drawing/2014/chart" uri="{C3380CC4-5D6E-409C-BE32-E72D297353CC}">
              <c16:uniqueId val="{00000001-5CB1-4134-A6C2-385434C1120D}"/>
            </c:ext>
          </c:extLst>
        </c:ser>
        <c:ser>
          <c:idx val="2"/>
          <c:order val="2"/>
          <c:tx>
            <c:strRef>
              <c:f>Sheet1!$D$1</c:f>
              <c:strCache>
                <c:ptCount val="1"/>
                <c:pt idx="0">
                  <c:v>3rd Qtr</c:v>
                </c:pt>
              </c:strCache>
            </c:strRef>
          </c:tx>
          <c:spPr>
            <a:solidFill>
              <a:srgbClr val="A5A5A5"/>
            </a:solidFill>
            <a:ln w="22412">
              <a:noFill/>
            </a:ln>
          </c:spPr>
          <c:invertIfNegative val="0"/>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Sheet1!$D$2:$D$7</c:f>
              <c:numCache>
                <c:formatCode>General</c:formatCode>
                <c:ptCount val="6"/>
              </c:numCache>
            </c:numRef>
          </c:val>
          <c:extLst>
            <c:ext xmlns:c16="http://schemas.microsoft.com/office/drawing/2014/chart" uri="{C3380CC4-5D6E-409C-BE32-E72D297353CC}">
              <c16:uniqueId val="{00000002-5CB1-4134-A6C2-385434C1120D}"/>
            </c:ext>
          </c:extLst>
        </c:ser>
        <c:ser>
          <c:idx val="3"/>
          <c:order val="3"/>
          <c:tx>
            <c:strRef>
              <c:f>Sheet1!$E$1</c:f>
              <c:strCache>
                <c:ptCount val="1"/>
                <c:pt idx="0">
                  <c:v>4th Qtr</c:v>
                </c:pt>
              </c:strCache>
            </c:strRef>
          </c:tx>
          <c:spPr>
            <a:solidFill>
              <a:srgbClr val="FFC000"/>
            </a:solidFill>
            <a:ln w="22412">
              <a:noFill/>
            </a:ln>
          </c:spPr>
          <c:invertIfNegative val="0"/>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Sheet1!$E$2:$E$7</c:f>
              <c:numCache>
                <c:formatCode>General</c:formatCode>
                <c:ptCount val="6"/>
              </c:numCache>
            </c:numRef>
          </c:val>
          <c:extLst>
            <c:ext xmlns:c16="http://schemas.microsoft.com/office/drawing/2014/chart" uri="{C3380CC4-5D6E-409C-BE32-E72D297353CC}">
              <c16:uniqueId val="{00000003-5CB1-4134-A6C2-385434C1120D}"/>
            </c:ext>
          </c:extLst>
        </c:ser>
        <c:dLbls>
          <c:showLegendKey val="0"/>
          <c:showVal val="0"/>
          <c:showCatName val="0"/>
          <c:showSerName val="0"/>
          <c:showPercent val="0"/>
          <c:showBubbleSize val="0"/>
        </c:dLbls>
        <c:gapWidth val="150"/>
        <c:axId val="378666120"/>
        <c:axId val="378668080"/>
      </c:barChart>
      <c:catAx>
        <c:axId val="378666120"/>
        <c:scaling>
          <c:orientation val="minMax"/>
        </c:scaling>
        <c:delete val="0"/>
        <c:axPos val="b"/>
        <c:numFmt formatCode="General" sourceLinked="1"/>
        <c:majorTickMark val="none"/>
        <c:minorTickMark val="none"/>
        <c:tickLblPos val="nextTo"/>
        <c:spPr>
          <a:noFill/>
          <a:ln w="8405" cap="flat" cmpd="sng" algn="ctr">
            <a:solidFill>
              <a:sysClr val="windowText" lastClr="000000"/>
            </a:solidFill>
            <a:round/>
          </a:ln>
          <a:effectLst/>
        </c:spPr>
        <c:txPr>
          <a:bodyPr rot="-60000000" vert="horz"/>
          <a:lstStyle/>
          <a:p>
            <a:pPr>
              <a:defRPr/>
            </a:pPr>
            <a:endParaRPr lang="en-US"/>
          </a:p>
        </c:txPr>
        <c:crossAx val="378668080"/>
        <c:crosses val="autoZero"/>
        <c:auto val="1"/>
        <c:lblAlgn val="ctr"/>
        <c:lblOffset val="100"/>
        <c:noMultiLvlLbl val="0"/>
      </c:catAx>
      <c:valAx>
        <c:axId val="378668080"/>
        <c:scaling>
          <c:orientation val="minMax"/>
        </c:scaling>
        <c:delete val="0"/>
        <c:axPos val="l"/>
        <c:majorGridlines>
          <c:spPr>
            <a:ln w="8405" cap="flat" cmpd="sng" algn="ctr">
              <a:solidFill>
                <a:sysClr val="windowText" lastClr="000000"/>
              </a:solidFill>
              <a:round/>
            </a:ln>
            <a:effectLst/>
          </c:spPr>
        </c:majorGridlines>
        <c:numFmt formatCode="General" sourceLinked="1"/>
        <c:majorTickMark val="none"/>
        <c:minorTickMark val="none"/>
        <c:tickLblPos val="nextTo"/>
        <c:spPr>
          <a:ln w="5603">
            <a:solidFill>
              <a:sysClr val="windowText" lastClr="000000"/>
            </a:solidFill>
          </a:ln>
        </c:spPr>
        <c:txPr>
          <a:bodyPr rot="-60000000" vert="horz"/>
          <a:lstStyle/>
          <a:p>
            <a:pPr>
              <a:defRPr/>
            </a:pPr>
            <a:endParaRPr lang="en-US"/>
          </a:p>
        </c:txPr>
        <c:crossAx val="378666120"/>
        <c:crosses val="autoZero"/>
        <c:crossBetween val="between"/>
      </c:valAx>
      <c:spPr>
        <a:noFill/>
        <a:ln w="22412">
          <a:noFill/>
        </a:ln>
      </c:spPr>
    </c:plotArea>
    <c:legend>
      <c:legendPos val="r"/>
      <c:layout>
        <c:manualLayout>
          <c:xMode val="edge"/>
          <c:yMode val="edge"/>
          <c:x val="0.88246394550408458"/>
          <c:y val="0.19689963325759113"/>
          <c:w val="0.11010985397166069"/>
          <c:h val="0.60916845399147967"/>
        </c:manualLayout>
      </c:layout>
      <c:overlay val="0"/>
      <c:spPr>
        <a:noFill/>
        <a:ln w="22412">
          <a:solidFill>
            <a:sysClr val="windowText" lastClr="000000"/>
          </a:solidFill>
        </a:ln>
      </c:spPr>
      <c:txPr>
        <a:bodyPr rot="0" vert="horz"/>
        <a:lstStyle/>
        <a:p>
          <a:pPr>
            <a:defRPr/>
          </a:pPr>
          <a:endParaRPr lang="en-US"/>
        </a:p>
      </c:txPr>
    </c:legend>
    <c:plotVisOnly val="1"/>
    <c:dispBlanksAs val="gap"/>
    <c:showDLblsOverMax val="0"/>
  </c:chart>
  <c:spPr>
    <a:noFill/>
    <a:ln w="9525" cap="flat" cmpd="sng" algn="ctr">
      <a:solidFill>
        <a:schemeClr val="tx1"/>
      </a:solidFill>
      <a:prstDash val="solid"/>
      <a:miter lim="800000"/>
      <a:headEnd type="none" w="med" len="med"/>
      <a:tailEnd type="none" w="med" len="med"/>
    </a:ln>
  </c:spPr>
  <c:txPr>
    <a:bodyPr/>
    <a:lstStyle/>
    <a:p>
      <a:pPr>
        <a:defRPr sz="157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269142772247809"/>
          <c:y val="0.13897882552398919"/>
          <c:w val="0.77990977071262313"/>
          <c:h val="0.42130553335260734"/>
        </c:manualLayout>
      </c:layout>
      <c:bar3DChart>
        <c:barDir val="col"/>
        <c:grouping val="clustered"/>
        <c:varyColors val="0"/>
        <c:ser>
          <c:idx val="0"/>
          <c:order val="0"/>
          <c:tx>
            <c:strRef>
              <c:f>Sheet1!$A$2</c:f>
              <c:strCache>
                <c:ptCount val="1"/>
                <c:pt idx="0">
                  <c:v>Police Depart</c:v>
                </c:pt>
              </c:strCache>
            </c:strRef>
          </c:tx>
          <c:spPr>
            <a:solidFill>
              <a:schemeClr val="accent1">
                <a:lumMod val="75000"/>
              </a:schemeClr>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Sheet1!$B$2:$G$2</c:f>
              <c:numCache>
                <c:formatCode>General</c:formatCode>
                <c:ptCount val="6"/>
                <c:pt idx="0">
                  <c:v>28</c:v>
                </c:pt>
                <c:pt idx="1">
                  <c:v>30</c:v>
                </c:pt>
                <c:pt idx="2">
                  <c:v>29</c:v>
                </c:pt>
                <c:pt idx="3">
                  <c:v>37</c:v>
                </c:pt>
                <c:pt idx="4">
                  <c:v>25</c:v>
                </c:pt>
                <c:pt idx="5">
                  <c:v>9</c:v>
                </c:pt>
              </c:numCache>
            </c:numRef>
          </c:val>
          <c:extLst>
            <c:ext xmlns:c16="http://schemas.microsoft.com/office/drawing/2014/chart" uri="{C3380CC4-5D6E-409C-BE32-E72D297353CC}">
              <c16:uniqueId val="{00000000-8E3B-4382-8FE7-3F507AC1AC8B}"/>
            </c:ext>
          </c:extLst>
        </c:ser>
        <c:ser>
          <c:idx val="1"/>
          <c:order val="1"/>
          <c:tx>
            <c:strRef>
              <c:f>Sheet1!$A$3</c:f>
              <c:strCache>
                <c:ptCount val="1"/>
                <c:pt idx="0">
                  <c:v>Fire Depart</c:v>
                </c:pt>
              </c:strCache>
            </c:strRef>
          </c:tx>
          <c:spPr>
            <a:solidFill>
              <a:schemeClr val="accent4"/>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Sheet1!$B$3:$G$3</c:f>
              <c:numCache>
                <c:formatCode>General</c:formatCode>
                <c:ptCount val="6"/>
                <c:pt idx="0">
                  <c:v>21</c:v>
                </c:pt>
                <c:pt idx="1">
                  <c:v>19</c:v>
                </c:pt>
                <c:pt idx="2">
                  <c:v>17</c:v>
                </c:pt>
                <c:pt idx="3">
                  <c:v>20</c:v>
                </c:pt>
                <c:pt idx="4">
                  <c:v>17</c:v>
                </c:pt>
                <c:pt idx="5">
                  <c:v>4</c:v>
                </c:pt>
              </c:numCache>
            </c:numRef>
          </c:val>
          <c:extLst>
            <c:ext xmlns:c16="http://schemas.microsoft.com/office/drawing/2014/chart" uri="{C3380CC4-5D6E-409C-BE32-E72D297353CC}">
              <c16:uniqueId val="{00000001-8E3B-4382-8FE7-3F507AC1AC8B}"/>
            </c:ext>
          </c:extLst>
        </c:ser>
        <c:ser>
          <c:idx val="2"/>
          <c:order val="2"/>
          <c:tx>
            <c:strRef>
              <c:f>Sheet1!$A$4</c:f>
              <c:strCache>
                <c:ptCount val="1"/>
                <c:pt idx="0">
                  <c:v>Motor Vehicle Ops</c:v>
                </c:pt>
              </c:strCache>
            </c:strRef>
          </c:tx>
          <c:spPr>
            <a:solidFill>
              <a:schemeClr val="accent3"/>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Sheet1!$B$4:$G$4</c:f>
              <c:numCache>
                <c:formatCode>General</c:formatCode>
                <c:ptCount val="6"/>
                <c:pt idx="0">
                  <c:v>5</c:v>
                </c:pt>
                <c:pt idx="1">
                  <c:v>6</c:v>
                </c:pt>
                <c:pt idx="2">
                  <c:v>4</c:v>
                </c:pt>
                <c:pt idx="3">
                  <c:v>5</c:v>
                </c:pt>
                <c:pt idx="4">
                  <c:v>5</c:v>
                </c:pt>
                <c:pt idx="5">
                  <c:v>2</c:v>
                </c:pt>
              </c:numCache>
            </c:numRef>
          </c:val>
          <c:extLst>
            <c:ext xmlns:c16="http://schemas.microsoft.com/office/drawing/2014/chart" uri="{C3380CC4-5D6E-409C-BE32-E72D297353CC}">
              <c16:uniqueId val="{00000002-8E3B-4382-8FE7-3F507AC1AC8B}"/>
            </c:ext>
          </c:extLst>
        </c:ser>
        <c:ser>
          <c:idx val="3"/>
          <c:order val="3"/>
          <c:tx>
            <c:strRef>
              <c:f>Sheet1!$A$5</c:f>
              <c:strCache>
                <c:ptCount val="1"/>
                <c:pt idx="0">
                  <c:v>TOTAL TESTED</c:v>
                </c:pt>
              </c:strCache>
            </c:strRef>
          </c:tx>
          <c:spPr>
            <a:solidFill>
              <a:srgbClr val="FF0000"/>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Sheet1!$B$5:$G$5</c:f>
              <c:numCache>
                <c:formatCode>General</c:formatCode>
                <c:ptCount val="6"/>
                <c:pt idx="0">
                  <c:v>54</c:v>
                </c:pt>
                <c:pt idx="1">
                  <c:v>55</c:v>
                </c:pt>
                <c:pt idx="2">
                  <c:v>50</c:v>
                </c:pt>
                <c:pt idx="3">
                  <c:v>62</c:v>
                </c:pt>
                <c:pt idx="4">
                  <c:v>47</c:v>
                </c:pt>
                <c:pt idx="5">
                  <c:v>15</c:v>
                </c:pt>
              </c:numCache>
            </c:numRef>
          </c:val>
          <c:extLst>
            <c:ext xmlns:c16="http://schemas.microsoft.com/office/drawing/2014/chart" uri="{C3380CC4-5D6E-409C-BE32-E72D297353CC}">
              <c16:uniqueId val="{00000003-8E3B-4382-8FE7-3F507AC1AC8B}"/>
            </c:ext>
          </c:extLst>
        </c:ser>
        <c:ser>
          <c:idx val="4"/>
          <c:order val="4"/>
          <c:tx>
            <c:strRef>
              <c:f>Sheet1!$A$6</c:f>
              <c:strCache>
                <c:ptCount val="1"/>
                <c:pt idx="0">
                  <c:v>Positive Results</c:v>
                </c:pt>
              </c:strCache>
            </c:strRef>
          </c:tx>
          <c:spPr>
            <a:solidFill>
              <a:srgbClr val="00CC00"/>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Sheet1!$B$6:$G$6</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8E3B-4382-8FE7-3F507AC1AC8B}"/>
            </c:ext>
          </c:extLst>
        </c:ser>
        <c:dLbls>
          <c:showLegendKey val="0"/>
          <c:showVal val="0"/>
          <c:showCatName val="0"/>
          <c:showSerName val="0"/>
          <c:showPercent val="0"/>
          <c:showBubbleSize val="0"/>
        </c:dLbls>
        <c:gapWidth val="150"/>
        <c:shape val="box"/>
        <c:axId val="325092704"/>
        <c:axId val="359856576"/>
        <c:axId val="0"/>
        <c:extLst/>
      </c:bar3DChart>
      <c:catAx>
        <c:axId val="325092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9856576"/>
        <c:crosses val="autoZero"/>
        <c:auto val="1"/>
        <c:lblAlgn val="ctr"/>
        <c:lblOffset val="100"/>
        <c:noMultiLvlLbl val="0"/>
      </c:catAx>
      <c:valAx>
        <c:axId val="35985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0927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r>
              <a:rPr lang="en-US" dirty="0"/>
              <a:t>Medical Surveillance</a:t>
            </a:r>
          </a:p>
        </c:rich>
      </c:tx>
      <c:layout>
        <c:manualLayout>
          <c:xMode val="edge"/>
          <c:yMode val="edge"/>
          <c:x val="0.33482631291873433"/>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2290736334763538"/>
          <c:y val="0.14667146731556849"/>
          <c:w val="0.85982982850135348"/>
          <c:h val="0.469759698047652"/>
        </c:manualLayout>
      </c:layout>
      <c:barChart>
        <c:barDir val="col"/>
        <c:grouping val="clustered"/>
        <c:varyColors val="0"/>
        <c:ser>
          <c:idx val="0"/>
          <c:order val="0"/>
          <c:tx>
            <c:strRef>
              <c:f>Sheet1!$F$3</c:f>
              <c:strCache>
                <c:ptCount val="1"/>
                <c:pt idx="0">
                  <c:v>% Compliance</c:v>
                </c:pt>
              </c:strCache>
            </c:strRef>
          </c:tx>
          <c:spPr>
            <a:solidFill>
              <a:srgbClr val="00B050"/>
            </a:solidFill>
            <a:ln>
              <a:noFill/>
            </a:ln>
            <a:effectLst>
              <a:outerShdw blurRad="57150" dist="19050" dir="5400000" algn="ctr" rotWithShape="0">
                <a:srgbClr val="000000">
                  <a:alpha val="63000"/>
                </a:srgbClr>
              </a:outerShdw>
            </a:effectLst>
          </c:spPr>
          <c:invertIfNegative val="1"/>
          <c:dPt>
            <c:idx val="0"/>
            <c:invertIfNegative val="1"/>
            <c:bubble3D val="0"/>
            <c:extLst>
              <c:ext xmlns:c16="http://schemas.microsoft.com/office/drawing/2014/chart" uri="{C3380CC4-5D6E-409C-BE32-E72D297353CC}">
                <c16:uniqueId val="{00000003-FCCD-45BE-B1B3-EDDADE055FB6}"/>
              </c:ext>
            </c:extLst>
          </c:dPt>
          <c:dPt>
            <c:idx val="1"/>
            <c:invertIfNegative val="1"/>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FCCD-45BE-B1B3-EDDADE055FB6}"/>
              </c:ext>
            </c:extLst>
          </c:dPt>
          <c:dPt>
            <c:idx val="2"/>
            <c:invertIfNegative val="1"/>
            <c:bubble3D val="0"/>
            <c:extLst>
              <c:ext xmlns:c16="http://schemas.microsoft.com/office/drawing/2014/chart" uri="{C3380CC4-5D6E-409C-BE32-E72D297353CC}">
                <c16:uniqueId val="{00000005-FCCD-45BE-B1B3-EDDADE055FB6}"/>
              </c:ext>
            </c:extLst>
          </c:dPt>
          <c:dPt>
            <c:idx val="3"/>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CCD-45BE-B1B3-EDDADE055FB6}"/>
              </c:ext>
            </c:extLst>
          </c:dPt>
          <c:dPt>
            <c:idx val="4"/>
            <c:invertIfNegative val="1"/>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FCCD-45BE-B1B3-EDDADE055FB6}"/>
              </c:ext>
            </c:extLst>
          </c:dPt>
          <c:dPt>
            <c:idx val="5"/>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FCCD-45BE-B1B3-EDDADE055FB6}"/>
              </c:ext>
            </c:extLst>
          </c:dPt>
          <c:dPt>
            <c:idx val="6"/>
            <c:invertIfNegative val="1"/>
            <c:bubble3D val="0"/>
            <c:extLst>
              <c:ext xmlns:c16="http://schemas.microsoft.com/office/drawing/2014/chart" uri="{C3380CC4-5D6E-409C-BE32-E72D297353CC}">
                <c16:uniqueId val="{00000007-FCCD-45BE-B1B3-EDDADE055FB6}"/>
              </c:ext>
            </c:extLst>
          </c:dPt>
          <c:dPt>
            <c:idx val="7"/>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FCCD-45BE-B1B3-EDDADE055FB6}"/>
              </c:ext>
            </c:extLst>
          </c:dPt>
          <c:dPt>
            <c:idx val="8"/>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FCCD-45BE-B1B3-EDDADE055FB6}"/>
              </c:ext>
            </c:extLst>
          </c:dPt>
          <c:dPt>
            <c:idx val="9"/>
            <c:invertIfNegative val="1"/>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FCCD-45BE-B1B3-EDDADE055FB6}"/>
              </c:ext>
            </c:extLst>
          </c:dPt>
          <c:dPt>
            <c:idx val="10"/>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CCD-45BE-B1B3-EDDADE055FB6}"/>
              </c:ext>
            </c:extLst>
          </c:dPt>
          <c:dPt>
            <c:idx val="11"/>
            <c:invertIfNegative val="1"/>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FCCD-45BE-B1B3-EDDADE055FB6}"/>
              </c:ext>
            </c:extLst>
          </c:dPt>
          <c:dPt>
            <c:idx val="12"/>
            <c:invertIfNegative val="1"/>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FCCD-45BE-B1B3-EDDADE055FB6}"/>
              </c:ext>
            </c:extLst>
          </c:dPt>
          <c:dPt>
            <c:idx val="13"/>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FCCD-45BE-B1B3-EDDADE055FB6}"/>
              </c:ext>
            </c:extLst>
          </c:dPt>
          <c:dLbls>
            <c:spPr>
              <a:solidFill>
                <a:schemeClr val="bg1"/>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a:solidFill>
                        <a:schemeClr val="lt1">
                          <a:lumMod val="95000"/>
                          <a:alpha val="54000"/>
                        </a:schemeClr>
                      </a:solidFill>
                    </a:ln>
                    <a:effectLst/>
                  </c:spPr>
                </c15:leaderLines>
              </c:ext>
            </c:extLst>
          </c:dLbls>
          <c:cat>
            <c:strRef>
              <c:f>Sheet1!$E$4:$E$17</c:f>
              <c:strCache>
                <c:ptCount val="14"/>
                <c:pt idx="0">
                  <c:v>Asbestos Past Worker</c:v>
                </c:pt>
                <c:pt idx="1">
                  <c:v>Blood AND/OR Body Fluids</c:v>
                </c:pt>
                <c:pt idx="2">
                  <c:v>Animal Associated Disease</c:v>
                </c:pt>
                <c:pt idx="3">
                  <c:v>Noise</c:v>
                </c:pt>
                <c:pt idx="4">
                  <c:v>MV Operators (DOT)</c:v>
                </c:pt>
                <c:pt idx="5">
                  <c:v>Firefighter (Preplacement and Periodic)</c:v>
                </c:pt>
                <c:pt idx="6">
                  <c:v>FORKLIFT OPERATOR / MATERIAL HANDLING EQUIPMENT</c:v>
                </c:pt>
                <c:pt idx="7">
                  <c:v>Hazardous WASTE/Emergency Responder</c:v>
                </c:pt>
                <c:pt idx="8">
                  <c:v>MV Operators (Other than DOT)</c:v>
                </c:pt>
                <c:pt idx="9">
                  <c:v>Police/Guard Security</c:v>
                </c:pt>
                <c:pt idx="10">
                  <c:v>Respirator User Cert Exam</c:v>
                </c:pt>
                <c:pt idx="11">
                  <c:v>Explosives Vehicle Operators</c:v>
                </c:pt>
                <c:pt idx="12">
                  <c:v>Explosive Handler</c:v>
                </c:pt>
                <c:pt idx="13">
                  <c:v>Overall Compliance</c:v>
                </c:pt>
              </c:strCache>
            </c:strRef>
          </c:cat>
          <c:val>
            <c:numRef>
              <c:f>Sheet1!$F$4:$F$17</c:f>
              <c:numCache>
                <c:formatCode>0.0</c:formatCode>
                <c:ptCount val="14"/>
                <c:pt idx="0">
                  <c:v>100</c:v>
                </c:pt>
                <c:pt idx="1">
                  <c:v>88.52459016393442</c:v>
                </c:pt>
                <c:pt idx="2">
                  <c:v>100</c:v>
                </c:pt>
                <c:pt idx="3">
                  <c:v>97.126436781609186</c:v>
                </c:pt>
                <c:pt idx="4">
                  <c:v>66.666666666666657</c:v>
                </c:pt>
                <c:pt idx="5">
                  <c:v>96.666666666666671</c:v>
                </c:pt>
                <c:pt idx="6">
                  <c:v>96.428571428571431</c:v>
                </c:pt>
                <c:pt idx="7">
                  <c:v>96.875</c:v>
                </c:pt>
                <c:pt idx="8">
                  <c:v>98.795180722891558</c:v>
                </c:pt>
                <c:pt idx="9">
                  <c:v>78.94736842105263</c:v>
                </c:pt>
                <c:pt idx="10">
                  <c:v>91.489361702127653</c:v>
                </c:pt>
                <c:pt idx="11">
                  <c:v>85.714285714285708</c:v>
                </c:pt>
                <c:pt idx="12">
                  <c:v>88.888888888888886</c:v>
                </c:pt>
                <c:pt idx="13">
                  <c:v>92.953020134228197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a:outerShdw blurRad="57150" dist="19050" dir="5400000" algn="ctr" rotWithShape="0">
                      <a:srgbClr val="000000">
                        <a:alpha val="63000"/>
                      </a:srgbClr>
                    </a:outerShdw>
                  </a:effectLst>
                </c14:spPr>
              </c14:invertSolidFillFmt>
            </c:ext>
            <c:ext xmlns:c16="http://schemas.microsoft.com/office/drawing/2014/chart" uri="{C3380CC4-5D6E-409C-BE32-E72D297353CC}">
              <c16:uniqueId val="{00000002-05A5-4438-BC7A-D54F31C08026}"/>
            </c:ext>
          </c:extLst>
        </c:ser>
        <c:dLbls>
          <c:showLegendKey val="0"/>
          <c:showVal val="0"/>
          <c:showCatName val="0"/>
          <c:showSerName val="0"/>
          <c:showPercent val="0"/>
          <c:showBubbleSize val="0"/>
        </c:dLbls>
        <c:gapWidth val="100"/>
        <c:overlap val="-24"/>
        <c:axId val="1172262640"/>
        <c:axId val="959151360"/>
      </c:barChart>
      <c:catAx>
        <c:axId val="11722626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9151360"/>
        <c:crosses val="autoZero"/>
        <c:auto val="1"/>
        <c:lblAlgn val="ctr"/>
        <c:lblOffset val="100"/>
        <c:noMultiLvlLbl val="0"/>
      </c:catAx>
      <c:valAx>
        <c:axId val="959151360"/>
        <c:scaling>
          <c:orientation val="minMax"/>
          <c:max val="10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r>
                  <a:rPr lang="en-US" dirty="0"/>
                  <a:t>% Compliant</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72262640"/>
        <c:crosses val="autoZero"/>
        <c:crossBetween val="between"/>
      </c:valAx>
      <c:spPr>
        <a:noFill/>
        <a:ln>
          <a:noFill/>
        </a:ln>
        <a:effectLst/>
      </c:spPr>
    </c:plotArea>
    <c:plotVisOnly val="1"/>
    <c:dispBlanksAs val="gap"/>
    <c:showDLblsOverMax val="0"/>
  </c:chart>
  <c:spPr>
    <a:pattFill prst="pct5">
      <a:fgClr>
        <a:schemeClr val="accent1"/>
      </a:fgClr>
      <a:bgClr>
        <a:schemeClr val="bg1"/>
      </a:bgClr>
    </a:patt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52353854432768E-2"/>
          <c:y val="4.1148510151630568E-2"/>
          <c:w val="0.79013761467889909"/>
          <c:h val="0.83333333333333337"/>
        </c:manualLayout>
      </c:layout>
      <c:barChart>
        <c:barDir val="col"/>
        <c:grouping val="stacked"/>
        <c:varyColors val="0"/>
        <c:ser>
          <c:idx val="0"/>
          <c:order val="0"/>
          <c:tx>
            <c:strRef>
              <c:f>Sheet1!$A$2</c:f>
              <c:strCache>
                <c:ptCount val="1"/>
                <c:pt idx="0">
                  <c:v>1st Qtr</c:v>
                </c:pt>
              </c:strCache>
            </c:strRef>
          </c:tx>
          <c:spPr>
            <a:pattFill prst="wdUpDiag">
              <a:fgClr>
                <a:srgbClr xmlns:mc="http://schemas.openxmlformats.org/markup-compatibility/2006" xmlns:a14="http://schemas.microsoft.com/office/drawing/2010/main" val="FF0000" mc:Ignorable="a14" a14:legacySpreadsheetColorIndex="10"/>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Sheet1!$U$1:$Y$1</c:f>
              <c:strCache>
                <c:ptCount val="5"/>
                <c:pt idx="0">
                  <c:v>CY21</c:v>
                </c:pt>
                <c:pt idx="1">
                  <c:v>CY22</c:v>
                </c:pt>
                <c:pt idx="2">
                  <c:v>CY23</c:v>
                </c:pt>
                <c:pt idx="3">
                  <c:v>CY24</c:v>
                </c:pt>
                <c:pt idx="4">
                  <c:v>CY25</c:v>
                </c:pt>
              </c:strCache>
            </c:strRef>
          </c:cat>
          <c:val>
            <c:numRef>
              <c:f>Sheet1!$U$2:$Y$2</c:f>
              <c:numCache>
                <c:formatCode>General</c:formatCode>
                <c:ptCount val="5"/>
                <c:pt idx="0">
                  <c:v>1</c:v>
                </c:pt>
              </c:numCache>
            </c:numRef>
          </c:val>
          <c:extLst>
            <c:ext xmlns:c16="http://schemas.microsoft.com/office/drawing/2014/chart" uri="{C3380CC4-5D6E-409C-BE32-E72D297353CC}">
              <c16:uniqueId val="{00000000-844B-47DB-B70C-D42B4668EBD8}"/>
            </c:ext>
          </c:extLst>
        </c:ser>
        <c:ser>
          <c:idx val="1"/>
          <c:order val="1"/>
          <c:tx>
            <c:strRef>
              <c:f>Sheet1!$A$3</c:f>
              <c:strCache>
                <c:ptCount val="1"/>
                <c:pt idx="0">
                  <c:v>2nd Qtr</c:v>
                </c:pt>
              </c:strCache>
            </c:strRef>
          </c:tx>
          <c:spPr>
            <a:pattFill prst="dkHorz">
              <a:fgClr>
                <a:srgbClr xmlns:mc="http://schemas.openxmlformats.org/markup-compatibility/2006" xmlns:a14="http://schemas.microsoft.com/office/drawing/2010/main" val="008000" mc:Ignorable="a14" a14:legacySpreadsheetColorIndex="17"/>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Sheet1!$U$1:$Y$1</c:f>
              <c:strCache>
                <c:ptCount val="5"/>
                <c:pt idx="0">
                  <c:v>CY21</c:v>
                </c:pt>
                <c:pt idx="1">
                  <c:v>CY22</c:v>
                </c:pt>
                <c:pt idx="2">
                  <c:v>CY23</c:v>
                </c:pt>
                <c:pt idx="3">
                  <c:v>CY24</c:v>
                </c:pt>
                <c:pt idx="4">
                  <c:v>CY25</c:v>
                </c:pt>
              </c:strCache>
            </c:strRef>
          </c:cat>
          <c:val>
            <c:numRef>
              <c:f>Sheet1!$U$3:$Y$3</c:f>
              <c:numCache>
                <c:formatCode>General</c:formatCode>
                <c:ptCount val="5"/>
              </c:numCache>
            </c:numRef>
          </c:val>
          <c:extLst>
            <c:ext xmlns:c16="http://schemas.microsoft.com/office/drawing/2014/chart" uri="{C3380CC4-5D6E-409C-BE32-E72D297353CC}">
              <c16:uniqueId val="{00000001-844B-47DB-B70C-D42B4668EBD8}"/>
            </c:ext>
          </c:extLst>
        </c:ser>
        <c:ser>
          <c:idx val="2"/>
          <c:order val="2"/>
          <c:tx>
            <c:strRef>
              <c:f>Sheet1!$A$4</c:f>
              <c:strCache>
                <c:ptCount val="1"/>
                <c:pt idx="0">
                  <c:v>3rd Qtr</c:v>
                </c:pt>
              </c:strCache>
            </c:strRef>
          </c:tx>
          <c:spPr>
            <a:pattFill prst="solidDmnd">
              <a:fgClr>
                <a:srgbClr xmlns:mc="http://schemas.openxmlformats.org/markup-compatibility/2006" xmlns:a14="http://schemas.microsoft.com/office/drawing/2010/main" val="0000FF" mc:Ignorable="a14" a14:legacySpreadsheetColorIndex="12"/>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Sheet1!$U$1:$Y$1</c:f>
              <c:strCache>
                <c:ptCount val="5"/>
                <c:pt idx="0">
                  <c:v>CY21</c:v>
                </c:pt>
                <c:pt idx="1">
                  <c:v>CY22</c:v>
                </c:pt>
                <c:pt idx="2">
                  <c:v>CY23</c:v>
                </c:pt>
                <c:pt idx="3">
                  <c:v>CY24</c:v>
                </c:pt>
                <c:pt idx="4">
                  <c:v>CY25</c:v>
                </c:pt>
              </c:strCache>
            </c:strRef>
          </c:cat>
          <c:val>
            <c:numRef>
              <c:f>Sheet1!$U$4:$Y$4</c:f>
              <c:numCache>
                <c:formatCode>General</c:formatCode>
                <c:ptCount val="5"/>
                <c:pt idx="1">
                  <c:v>2</c:v>
                </c:pt>
              </c:numCache>
            </c:numRef>
          </c:val>
          <c:extLst>
            <c:ext xmlns:c16="http://schemas.microsoft.com/office/drawing/2014/chart" uri="{C3380CC4-5D6E-409C-BE32-E72D297353CC}">
              <c16:uniqueId val="{00000002-844B-47DB-B70C-D42B4668EBD8}"/>
            </c:ext>
          </c:extLst>
        </c:ser>
        <c:ser>
          <c:idx val="3"/>
          <c:order val="3"/>
          <c:tx>
            <c:strRef>
              <c:f>Sheet1!$A$5</c:f>
              <c:strCache>
                <c:ptCount val="1"/>
                <c:pt idx="0">
                  <c:v>4th Qtr</c:v>
                </c:pt>
              </c:strCache>
            </c:strRef>
          </c:tx>
          <c:spPr>
            <a:pattFill prst="dkVert">
              <a:fgClr>
                <a:srgbClr xmlns:mc="http://schemas.openxmlformats.org/markup-compatibility/2006" xmlns:a14="http://schemas.microsoft.com/office/drawing/2010/main" val="FFFF00" mc:Ignorable="a14" a14:legacySpreadsheetColorIndex="13"/>
              </a:fgClr>
              <a:bgClr>
                <a:srgbClr xmlns:mc="http://schemas.openxmlformats.org/markup-compatibility/2006" xmlns:a14="http://schemas.microsoft.com/office/drawing/2010/main" val="800000" mc:Ignorable="a14" a14:legacySpreadsheetColorIndex="16"/>
              </a:bgClr>
            </a:pattFill>
            <a:ln w="12419">
              <a:solidFill>
                <a:schemeClr val="tx1"/>
              </a:solidFill>
              <a:prstDash val="solid"/>
            </a:ln>
          </c:spPr>
          <c:invertIfNegative val="0"/>
          <c:cat>
            <c:strRef>
              <c:f>Sheet1!$U$1:$Y$1</c:f>
              <c:strCache>
                <c:ptCount val="5"/>
                <c:pt idx="0">
                  <c:v>CY21</c:v>
                </c:pt>
                <c:pt idx="1">
                  <c:v>CY22</c:v>
                </c:pt>
                <c:pt idx="2">
                  <c:v>CY23</c:v>
                </c:pt>
                <c:pt idx="3">
                  <c:v>CY24</c:v>
                </c:pt>
                <c:pt idx="4">
                  <c:v>CY25</c:v>
                </c:pt>
              </c:strCache>
            </c:strRef>
          </c:cat>
          <c:val>
            <c:numRef>
              <c:f>Sheet1!$U$5:$Y$5</c:f>
              <c:numCache>
                <c:formatCode>General</c:formatCode>
                <c:ptCount val="5"/>
                <c:pt idx="2">
                  <c:v>1</c:v>
                </c:pt>
                <c:pt idx="3">
                  <c:v>1</c:v>
                </c:pt>
              </c:numCache>
            </c:numRef>
          </c:val>
          <c:extLst>
            <c:ext xmlns:c16="http://schemas.microsoft.com/office/drawing/2014/chart" uri="{C3380CC4-5D6E-409C-BE32-E72D297353CC}">
              <c16:uniqueId val="{00000003-844B-47DB-B70C-D42B4668EBD8}"/>
            </c:ext>
          </c:extLst>
        </c:ser>
        <c:dLbls>
          <c:showLegendKey val="0"/>
          <c:showVal val="0"/>
          <c:showCatName val="0"/>
          <c:showSerName val="0"/>
          <c:showPercent val="0"/>
          <c:showBubbleSize val="0"/>
        </c:dLbls>
        <c:gapWidth val="150"/>
        <c:overlap val="100"/>
        <c:axId val="219970128"/>
        <c:axId val="1"/>
      </c:barChart>
      <c:catAx>
        <c:axId val="219970128"/>
        <c:scaling>
          <c:orientation val="minMax"/>
        </c:scaling>
        <c:delete val="0"/>
        <c:axPos val="b"/>
        <c:numFmt formatCode="General" sourceLinked="1"/>
        <c:majorTickMark val="out"/>
        <c:minorTickMark val="none"/>
        <c:tickLblPos val="nextTo"/>
        <c:spPr>
          <a:ln w="3105">
            <a:solidFill>
              <a:schemeClr val="tx1"/>
            </a:solidFill>
            <a:prstDash val="solid"/>
          </a:ln>
        </c:spPr>
        <c:txPr>
          <a:bodyPr rot="0" vert="horz"/>
          <a:lstStyle/>
          <a:p>
            <a:pPr>
              <a:defRPr sz="1368" b="1" i="0" u="none" strike="noStrike" baseline="0">
                <a:solidFill>
                  <a:srgbClr val="FFFF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
          <c:min val="0"/>
        </c:scaling>
        <c:delete val="0"/>
        <c:axPos val="l"/>
        <c:minorGridlines>
          <c:spPr>
            <a:ln w="3105">
              <a:solidFill>
                <a:schemeClr val="tx1"/>
              </a:solidFill>
              <a:prstDash val="solid"/>
            </a:ln>
          </c:spPr>
        </c:minorGridlines>
        <c:numFmt formatCode="0" sourceLinked="0"/>
        <c:majorTickMark val="out"/>
        <c:minorTickMark val="none"/>
        <c:tickLblPos val="nextTo"/>
        <c:spPr>
          <a:ln w="3105">
            <a:solidFill>
              <a:schemeClr val="tx1"/>
            </a:solidFill>
            <a:prstDash val="solid"/>
          </a:ln>
        </c:spPr>
        <c:txPr>
          <a:bodyPr rot="0" vert="horz"/>
          <a:lstStyle/>
          <a:p>
            <a:pPr>
              <a:defRPr sz="1368" b="1" i="0" u="none" strike="noStrike" baseline="0">
                <a:solidFill>
                  <a:srgbClr val="FFFF00"/>
                </a:solidFill>
                <a:latin typeface="Arial"/>
                <a:ea typeface="Arial"/>
                <a:cs typeface="Arial"/>
              </a:defRPr>
            </a:pPr>
            <a:endParaRPr lang="en-US"/>
          </a:p>
        </c:txPr>
        <c:crossAx val="219970128"/>
        <c:crosses val="autoZero"/>
        <c:crossBetween val="between"/>
        <c:minorUnit val="3"/>
      </c:valAx>
      <c:spPr>
        <a:solidFill>
          <a:srgbClr val="99CCFF"/>
        </a:solidFill>
        <a:ln w="12419">
          <a:solidFill>
            <a:schemeClr val="tx1"/>
          </a:solidFill>
          <a:prstDash val="solid"/>
        </a:ln>
      </c:spPr>
    </c:plotArea>
    <c:legend>
      <c:legendPos val="r"/>
      <c:layout>
        <c:manualLayout>
          <c:xMode val="edge"/>
          <c:yMode val="edge"/>
          <c:x val="0.70298247675835479"/>
          <c:y val="2.6084912059055172E-2"/>
          <c:w val="0.26415077534004244"/>
          <c:h val="0.29374992355193774"/>
        </c:manualLayout>
      </c:layout>
      <c:overlay val="0"/>
      <c:spPr>
        <a:solidFill>
          <a:srgbClr val="FFFF99"/>
        </a:solidFill>
        <a:ln w="3105">
          <a:solidFill>
            <a:schemeClr val="tx1"/>
          </a:solidFill>
          <a:prstDash val="solid"/>
        </a:ln>
      </c:spPr>
      <c:txPr>
        <a:bodyPr/>
        <a:lstStyle/>
        <a:p>
          <a:pPr>
            <a:defRPr sz="1618" b="0" i="0" u="none" strike="noStrike" baseline="0">
              <a:solidFill>
                <a:schemeClr val="tx1"/>
              </a:solidFill>
              <a:latin typeface="Arial"/>
              <a:ea typeface="Arial"/>
              <a:cs typeface="Arial"/>
            </a:defRPr>
          </a:pPr>
          <a:endParaRPr lang="en-US"/>
        </a:p>
      </c:txPr>
    </c:legend>
    <c:plotVisOnly val="1"/>
    <c:dispBlanksAs val="gap"/>
    <c:showDLblsOverMax val="0"/>
  </c:chart>
  <c:spPr>
    <a:solidFill>
      <a:srgbClr val="0000FF"/>
    </a:solidFill>
    <a:ln w="3105">
      <a:solidFill>
        <a:schemeClr val="tx1"/>
      </a:solidFill>
      <a:prstDash val="solid"/>
    </a:ln>
  </c:spPr>
  <c:txPr>
    <a:bodyPr/>
    <a:lstStyle/>
    <a:p>
      <a:pPr>
        <a:defRPr sz="1760"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97256296738071E-2"/>
          <c:y val="3.9657307861814026E-2"/>
          <c:w val="0.74555709162308914"/>
          <c:h val="0.84583216071375111"/>
        </c:manualLayout>
      </c:layout>
      <c:lineChart>
        <c:grouping val="standard"/>
        <c:varyColors val="0"/>
        <c:ser>
          <c:idx val="0"/>
          <c:order val="0"/>
          <c:tx>
            <c:strRef>
              <c:f>'OSHA Form 300A'!$AM$77</c:f>
              <c:strCache>
                <c:ptCount val="1"/>
                <c:pt idx="0">
                  <c:v>CY23 NAICS TCIR</c:v>
                </c:pt>
              </c:strCache>
            </c:strRef>
          </c:tx>
          <c:spPr>
            <a:ln w="38100">
              <a:solidFill>
                <a:srgbClr val="00B0F0"/>
              </a:solidFill>
              <a:prstDash val="dash"/>
            </a:ln>
          </c:spPr>
          <c:marker>
            <c:symbol val="none"/>
          </c:marker>
          <c:cat>
            <c:strRef>
              <c:f>'OSHA Form 300A'!$AK$78:$AK$90</c:f>
              <c:strCache>
                <c:ptCount val="13"/>
                <c:pt idx="0">
                  <c:v>CY13</c:v>
                </c:pt>
                <c:pt idx="1">
                  <c:v>CY14</c:v>
                </c:pt>
                <c:pt idx="2">
                  <c:v>CY15</c:v>
                </c:pt>
                <c:pt idx="3">
                  <c:v>CY16</c:v>
                </c:pt>
                <c:pt idx="4">
                  <c:v>CY17</c:v>
                </c:pt>
                <c:pt idx="5">
                  <c:v>CY18</c:v>
                </c:pt>
                <c:pt idx="6">
                  <c:v>CY19</c:v>
                </c:pt>
                <c:pt idx="7">
                  <c:v>CY20</c:v>
                </c:pt>
                <c:pt idx="8">
                  <c:v>CY21</c:v>
                </c:pt>
                <c:pt idx="9">
                  <c:v>CY22</c:v>
                </c:pt>
                <c:pt idx="10">
                  <c:v>CY23</c:v>
                </c:pt>
                <c:pt idx="11">
                  <c:v>CY24</c:v>
                </c:pt>
                <c:pt idx="12">
                  <c:v>CY25</c:v>
                </c:pt>
              </c:strCache>
            </c:strRef>
          </c:cat>
          <c:val>
            <c:numRef>
              <c:f>'OSHA Form 300A'!$AM$78:$AM$90</c:f>
              <c:numCache>
                <c:formatCode>0.0</c:formatCode>
                <c:ptCount val="13"/>
                <c:pt idx="0">
                  <c:v>3.2</c:v>
                </c:pt>
                <c:pt idx="1">
                  <c:v>3.2</c:v>
                </c:pt>
                <c:pt idx="2">
                  <c:v>3.2</c:v>
                </c:pt>
                <c:pt idx="3">
                  <c:v>3.2</c:v>
                </c:pt>
                <c:pt idx="4">
                  <c:v>3.2</c:v>
                </c:pt>
                <c:pt idx="5">
                  <c:v>3.2</c:v>
                </c:pt>
                <c:pt idx="6">
                  <c:v>3.2</c:v>
                </c:pt>
                <c:pt idx="7">
                  <c:v>3.2</c:v>
                </c:pt>
                <c:pt idx="8">
                  <c:v>3.2</c:v>
                </c:pt>
                <c:pt idx="9">
                  <c:v>3.2</c:v>
                </c:pt>
                <c:pt idx="10">
                  <c:v>3.2</c:v>
                </c:pt>
                <c:pt idx="11">
                  <c:v>3.2</c:v>
                </c:pt>
                <c:pt idx="12">
                  <c:v>3.2</c:v>
                </c:pt>
              </c:numCache>
            </c:numRef>
          </c:val>
          <c:smooth val="0"/>
          <c:extLst>
            <c:ext xmlns:c16="http://schemas.microsoft.com/office/drawing/2014/chart" uri="{C3380CC4-5D6E-409C-BE32-E72D297353CC}">
              <c16:uniqueId val="{00000000-DD07-40F1-8F21-89AEA62FE32A}"/>
            </c:ext>
          </c:extLst>
        </c:ser>
        <c:ser>
          <c:idx val="1"/>
          <c:order val="1"/>
          <c:tx>
            <c:strRef>
              <c:f>'OSHA Form 300A'!$AL$77</c:f>
              <c:strCache>
                <c:ptCount val="1"/>
                <c:pt idx="0">
                  <c:v>CY23 NAICS DART</c:v>
                </c:pt>
              </c:strCache>
            </c:strRef>
          </c:tx>
          <c:spPr>
            <a:ln w="38100">
              <a:solidFill>
                <a:srgbClr val="00EE6C"/>
              </a:solidFill>
              <a:prstDash val="dash"/>
            </a:ln>
          </c:spPr>
          <c:marker>
            <c:symbol val="none"/>
          </c:marker>
          <c:cat>
            <c:strRef>
              <c:f>'OSHA Form 300A'!$AK$78:$AK$90</c:f>
              <c:strCache>
                <c:ptCount val="13"/>
                <c:pt idx="0">
                  <c:v>CY13</c:v>
                </c:pt>
                <c:pt idx="1">
                  <c:v>CY14</c:v>
                </c:pt>
                <c:pt idx="2">
                  <c:v>CY15</c:v>
                </c:pt>
                <c:pt idx="3">
                  <c:v>CY16</c:v>
                </c:pt>
                <c:pt idx="4">
                  <c:v>CY17</c:v>
                </c:pt>
                <c:pt idx="5">
                  <c:v>CY18</c:v>
                </c:pt>
                <c:pt idx="6">
                  <c:v>CY19</c:v>
                </c:pt>
                <c:pt idx="7">
                  <c:v>CY20</c:v>
                </c:pt>
                <c:pt idx="8">
                  <c:v>CY21</c:v>
                </c:pt>
                <c:pt idx="9">
                  <c:v>CY22</c:v>
                </c:pt>
                <c:pt idx="10">
                  <c:v>CY23</c:v>
                </c:pt>
                <c:pt idx="11">
                  <c:v>CY24</c:v>
                </c:pt>
                <c:pt idx="12">
                  <c:v>CY25</c:v>
                </c:pt>
              </c:strCache>
            </c:strRef>
          </c:cat>
          <c:val>
            <c:numRef>
              <c:f>'OSHA Form 300A'!$AL$78:$AL$90</c:f>
              <c:numCache>
                <c:formatCode>0.0</c:formatCode>
                <c:ptCount val="13"/>
                <c:pt idx="0">
                  <c:v>1.8</c:v>
                </c:pt>
                <c:pt idx="1">
                  <c:v>1.8</c:v>
                </c:pt>
                <c:pt idx="2">
                  <c:v>1.8</c:v>
                </c:pt>
                <c:pt idx="3">
                  <c:v>1.8</c:v>
                </c:pt>
                <c:pt idx="4">
                  <c:v>1.8</c:v>
                </c:pt>
                <c:pt idx="5">
                  <c:v>1.8</c:v>
                </c:pt>
                <c:pt idx="6">
                  <c:v>1.8</c:v>
                </c:pt>
                <c:pt idx="7">
                  <c:v>1.8</c:v>
                </c:pt>
                <c:pt idx="8">
                  <c:v>1.8</c:v>
                </c:pt>
                <c:pt idx="9">
                  <c:v>1.8</c:v>
                </c:pt>
                <c:pt idx="10">
                  <c:v>1.8</c:v>
                </c:pt>
                <c:pt idx="11">
                  <c:v>1.8</c:v>
                </c:pt>
                <c:pt idx="12">
                  <c:v>1.8</c:v>
                </c:pt>
              </c:numCache>
            </c:numRef>
          </c:val>
          <c:smooth val="0"/>
          <c:extLst>
            <c:ext xmlns:c16="http://schemas.microsoft.com/office/drawing/2014/chart" uri="{C3380CC4-5D6E-409C-BE32-E72D297353CC}">
              <c16:uniqueId val="{00000001-DD07-40F1-8F21-89AEA62FE32A}"/>
            </c:ext>
          </c:extLst>
        </c:ser>
        <c:ser>
          <c:idx val="2"/>
          <c:order val="2"/>
          <c:tx>
            <c:strRef>
              <c:f>'OSHA Form 300A'!$AO$77</c:f>
              <c:strCache>
                <c:ptCount val="1"/>
                <c:pt idx="0">
                  <c:v>TCIR</c:v>
                </c:pt>
              </c:strCache>
            </c:strRef>
          </c:tx>
          <c:spPr>
            <a:ln w="15875">
              <a:solidFill>
                <a:srgbClr val="0C0CB4"/>
              </a:solidFill>
              <a:prstDash val="solid"/>
            </a:ln>
          </c:spPr>
          <c:marker>
            <c:symbol val="x"/>
            <c:size val="5"/>
            <c:spPr>
              <a:solidFill>
                <a:srgbClr val="0C0CB4"/>
              </a:solidFill>
              <a:ln w="9525" cap="sq">
                <a:solidFill>
                  <a:srgbClr val="0C0CB4"/>
                </a:solidFill>
              </a:ln>
            </c:spPr>
          </c:marker>
          <c:dPt>
            <c:idx val="2"/>
            <c:bubble3D val="0"/>
            <c:spPr>
              <a:ln w="15875" cap="rnd">
                <a:solidFill>
                  <a:srgbClr val="0C0CB4"/>
                </a:solidFill>
                <a:prstDash val="solid"/>
              </a:ln>
            </c:spPr>
            <c:extLst>
              <c:ext xmlns:c16="http://schemas.microsoft.com/office/drawing/2014/chart" uri="{C3380CC4-5D6E-409C-BE32-E72D297353CC}">
                <c16:uniqueId val="{00000003-DD07-40F1-8F21-89AEA62FE32A}"/>
              </c:ext>
            </c:extLst>
          </c:dPt>
          <c:cat>
            <c:strRef>
              <c:f>'OSHA Form 300A'!$AK$78:$AK$90</c:f>
              <c:strCache>
                <c:ptCount val="13"/>
                <c:pt idx="0">
                  <c:v>CY13</c:v>
                </c:pt>
                <c:pt idx="1">
                  <c:v>CY14</c:v>
                </c:pt>
                <c:pt idx="2">
                  <c:v>CY15</c:v>
                </c:pt>
                <c:pt idx="3">
                  <c:v>CY16</c:v>
                </c:pt>
                <c:pt idx="4">
                  <c:v>CY17</c:v>
                </c:pt>
                <c:pt idx="5">
                  <c:v>CY18</c:v>
                </c:pt>
                <c:pt idx="6">
                  <c:v>CY19</c:v>
                </c:pt>
                <c:pt idx="7">
                  <c:v>CY20</c:v>
                </c:pt>
                <c:pt idx="8">
                  <c:v>CY21</c:v>
                </c:pt>
                <c:pt idx="9">
                  <c:v>CY22</c:v>
                </c:pt>
                <c:pt idx="10">
                  <c:v>CY23</c:v>
                </c:pt>
                <c:pt idx="11">
                  <c:v>CY24</c:v>
                </c:pt>
                <c:pt idx="12">
                  <c:v>CY25</c:v>
                </c:pt>
              </c:strCache>
            </c:strRef>
          </c:cat>
          <c:val>
            <c:numRef>
              <c:f>'OSHA Form 300A'!$AO$78:$AO$90</c:f>
              <c:numCache>
                <c:formatCode>0.0</c:formatCode>
                <c:ptCount val="13"/>
                <c:pt idx="0">
                  <c:v>1.5</c:v>
                </c:pt>
                <c:pt idx="1">
                  <c:v>1.5</c:v>
                </c:pt>
                <c:pt idx="2">
                  <c:v>1.5</c:v>
                </c:pt>
                <c:pt idx="3">
                  <c:v>1.5</c:v>
                </c:pt>
                <c:pt idx="4">
                  <c:v>1.1000000000000001</c:v>
                </c:pt>
                <c:pt idx="5">
                  <c:v>0.9</c:v>
                </c:pt>
                <c:pt idx="6">
                  <c:v>1.4</c:v>
                </c:pt>
                <c:pt idx="7">
                  <c:v>0.9</c:v>
                </c:pt>
                <c:pt idx="8">
                  <c:v>1</c:v>
                </c:pt>
                <c:pt idx="9">
                  <c:v>0.9</c:v>
                </c:pt>
                <c:pt idx="10">
                  <c:v>0.90462228062061611</c:v>
                </c:pt>
                <c:pt idx="11">
                  <c:v>0.9</c:v>
                </c:pt>
                <c:pt idx="12">
                  <c:v>0.5</c:v>
                </c:pt>
              </c:numCache>
            </c:numRef>
          </c:val>
          <c:smooth val="0"/>
          <c:extLst>
            <c:ext xmlns:c16="http://schemas.microsoft.com/office/drawing/2014/chart" uri="{C3380CC4-5D6E-409C-BE32-E72D297353CC}">
              <c16:uniqueId val="{00000004-DD07-40F1-8F21-89AEA62FE32A}"/>
            </c:ext>
          </c:extLst>
        </c:ser>
        <c:ser>
          <c:idx val="3"/>
          <c:order val="3"/>
          <c:tx>
            <c:strRef>
              <c:f>'OSHA Form 300A'!$AN$77</c:f>
              <c:strCache>
                <c:ptCount val="1"/>
                <c:pt idx="0">
                  <c:v>DART</c:v>
                </c:pt>
              </c:strCache>
            </c:strRef>
          </c:tx>
          <c:spPr>
            <a:ln w="15875" cap="rnd">
              <a:solidFill>
                <a:srgbClr val="267C30"/>
              </a:solidFill>
              <a:prstDash val="solid"/>
              <a:headEnd type="none"/>
              <a:tailEnd type="none"/>
            </a:ln>
          </c:spPr>
          <c:marker>
            <c:symbol val="square"/>
            <c:size val="5"/>
            <c:spPr>
              <a:solidFill>
                <a:srgbClr val="267C30"/>
              </a:solidFill>
              <a:ln w="9525">
                <a:solidFill>
                  <a:srgbClr val="267C30"/>
                </a:solidFill>
              </a:ln>
            </c:spPr>
          </c:marker>
          <c:cat>
            <c:strRef>
              <c:f>'OSHA Form 300A'!$AK$78:$AK$90</c:f>
              <c:strCache>
                <c:ptCount val="13"/>
                <c:pt idx="0">
                  <c:v>CY13</c:v>
                </c:pt>
                <c:pt idx="1">
                  <c:v>CY14</c:v>
                </c:pt>
                <c:pt idx="2">
                  <c:v>CY15</c:v>
                </c:pt>
                <c:pt idx="3">
                  <c:v>CY16</c:v>
                </c:pt>
                <c:pt idx="4">
                  <c:v>CY17</c:v>
                </c:pt>
                <c:pt idx="5">
                  <c:v>CY18</c:v>
                </c:pt>
                <c:pt idx="6">
                  <c:v>CY19</c:v>
                </c:pt>
                <c:pt idx="7">
                  <c:v>CY20</c:v>
                </c:pt>
                <c:pt idx="8">
                  <c:v>CY21</c:v>
                </c:pt>
                <c:pt idx="9">
                  <c:v>CY22</c:v>
                </c:pt>
                <c:pt idx="10">
                  <c:v>CY23</c:v>
                </c:pt>
                <c:pt idx="11">
                  <c:v>CY24</c:v>
                </c:pt>
                <c:pt idx="12">
                  <c:v>CY25</c:v>
                </c:pt>
              </c:strCache>
            </c:strRef>
          </c:cat>
          <c:val>
            <c:numRef>
              <c:f>'OSHA Form 300A'!$AN$78:$AN$90</c:f>
              <c:numCache>
                <c:formatCode>0.0</c:formatCode>
                <c:ptCount val="13"/>
                <c:pt idx="0">
                  <c:v>1</c:v>
                </c:pt>
                <c:pt idx="1">
                  <c:v>0.5</c:v>
                </c:pt>
                <c:pt idx="2">
                  <c:v>0.7</c:v>
                </c:pt>
                <c:pt idx="3">
                  <c:v>0.5</c:v>
                </c:pt>
                <c:pt idx="4">
                  <c:v>0.4</c:v>
                </c:pt>
                <c:pt idx="5">
                  <c:v>0.5</c:v>
                </c:pt>
                <c:pt idx="6">
                  <c:v>0.2</c:v>
                </c:pt>
                <c:pt idx="7">
                  <c:v>0.8</c:v>
                </c:pt>
                <c:pt idx="8">
                  <c:v>0.6</c:v>
                </c:pt>
                <c:pt idx="9">
                  <c:v>0.4</c:v>
                </c:pt>
                <c:pt idx="10">
                  <c:v>0.67846671046546214</c:v>
                </c:pt>
                <c:pt idx="11">
                  <c:v>0.9</c:v>
                </c:pt>
                <c:pt idx="12">
                  <c:v>0</c:v>
                </c:pt>
              </c:numCache>
            </c:numRef>
          </c:val>
          <c:smooth val="0"/>
          <c:extLst>
            <c:ext xmlns:c16="http://schemas.microsoft.com/office/drawing/2014/chart" uri="{C3380CC4-5D6E-409C-BE32-E72D297353CC}">
              <c16:uniqueId val="{00000005-DD07-40F1-8F21-89AEA62FE32A}"/>
            </c:ext>
          </c:extLst>
        </c:ser>
        <c:dLbls>
          <c:showLegendKey val="0"/>
          <c:showVal val="0"/>
          <c:showCatName val="0"/>
          <c:showSerName val="0"/>
          <c:showPercent val="0"/>
          <c:showBubbleSize val="0"/>
        </c:dLbls>
        <c:smooth val="0"/>
        <c:axId val="364098272"/>
        <c:axId val="1"/>
      </c:lineChart>
      <c:catAx>
        <c:axId val="364098272"/>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spPr>
          <a:ln>
            <a:noFill/>
          </a:ln>
        </c:spPr>
        <c:txPr>
          <a:bodyPr rot="0" vert="horz"/>
          <a:lstStyle/>
          <a:p>
            <a:pPr>
              <a:defRPr sz="1000" b="0" i="0" u="none" strike="noStrike" baseline="0">
                <a:solidFill>
                  <a:srgbClr val="000000"/>
                </a:solidFill>
                <a:latin typeface="Calibri"/>
                <a:ea typeface="Calibri"/>
                <a:cs typeface="Calibri"/>
              </a:defRPr>
            </a:pPr>
            <a:endParaRPr lang="en-US"/>
          </a:p>
        </c:txPr>
        <c:crossAx val="364098272"/>
        <c:crosses val="autoZero"/>
        <c:crossBetween val="between"/>
      </c:valAx>
    </c:plotArea>
    <c:legend>
      <c:legendPos val="r"/>
      <c:legendEntry>
        <c:idx val="0"/>
        <c:txPr>
          <a:bodyPr/>
          <a:lstStyle/>
          <a:p>
            <a:pPr>
              <a:defRPr sz="1000" b="1" i="0" u="none" strike="noStrike" baseline="0">
                <a:solidFill>
                  <a:srgbClr val="000000"/>
                </a:solidFill>
                <a:latin typeface="Calibri"/>
                <a:ea typeface="Calibri"/>
                <a:cs typeface="Calibri"/>
              </a:defRPr>
            </a:pPr>
            <a:endParaRPr lang="en-US"/>
          </a:p>
        </c:txPr>
      </c:legendEntry>
      <c:legendEntry>
        <c:idx val="1"/>
        <c:txPr>
          <a:bodyPr/>
          <a:lstStyle/>
          <a:p>
            <a:pPr>
              <a:defRPr sz="1000" b="1" i="0" u="none" strike="noStrike" baseline="0">
                <a:solidFill>
                  <a:srgbClr val="000000"/>
                </a:solidFill>
                <a:latin typeface="Calibri"/>
                <a:ea typeface="Calibri"/>
                <a:cs typeface="Calibri"/>
              </a:defRPr>
            </a:pPr>
            <a:endParaRPr lang="en-US"/>
          </a:p>
        </c:txPr>
      </c:legendEntry>
      <c:legendEntry>
        <c:idx val="2"/>
        <c:txPr>
          <a:bodyPr/>
          <a:lstStyle/>
          <a:p>
            <a:pPr>
              <a:defRPr sz="1000" b="1" i="0" u="none" strike="noStrike" baseline="0">
                <a:solidFill>
                  <a:srgbClr val="000000"/>
                </a:solidFill>
                <a:latin typeface="Calibri"/>
                <a:ea typeface="Calibri"/>
                <a:cs typeface="Calibri"/>
              </a:defRPr>
            </a:pPr>
            <a:endParaRPr lang="en-US"/>
          </a:p>
        </c:txPr>
      </c:legendEntry>
      <c:legendEntry>
        <c:idx val="3"/>
        <c:txPr>
          <a:bodyPr/>
          <a:lstStyle/>
          <a:p>
            <a:pPr>
              <a:defRPr sz="1000" b="1" i="0" u="none" strike="noStrike" baseline="0">
                <a:solidFill>
                  <a:srgbClr val="000000"/>
                </a:solidFill>
                <a:latin typeface="Calibri"/>
                <a:ea typeface="Calibri"/>
                <a:cs typeface="Calibri"/>
              </a:defRPr>
            </a:pPr>
            <a:endParaRPr lang="en-US"/>
          </a:p>
        </c:txPr>
      </c:legendEntry>
      <c:layout>
        <c:manualLayout>
          <c:xMode val="edge"/>
          <c:yMode val="edge"/>
          <c:x val="0.82546751090771942"/>
          <c:y val="0.28902316360723035"/>
          <c:w val="0.17453248909228056"/>
          <c:h val="0.26859842924895178"/>
        </c:manualLayout>
      </c:layout>
      <c:overlay val="0"/>
      <c:txPr>
        <a:bodyPr/>
        <a:lstStyle/>
        <a:p>
          <a:pPr>
            <a:defRPr sz="1000" b="0" i="0" u="none" strike="noStrike" baseline="0">
              <a:solidFill>
                <a:srgbClr val="000000"/>
              </a:solidFill>
              <a:latin typeface="Calibri"/>
              <a:ea typeface="Calibri"/>
              <a:cs typeface="Calibri"/>
            </a:defRPr>
          </a:pPr>
          <a:endParaRPr lang="en-US"/>
        </a:p>
      </c:txPr>
    </c:legend>
    <c:plotVisOnly val="1"/>
    <c:dispBlanksAs val="gap"/>
    <c:showDLblsOverMax val="0"/>
  </c:chart>
  <c:spPr>
    <a:noFill/>
    <a:ln w="25400">
      <a:solidFill>
        <a:sysClr val="windowText" lastClr="000000"/>
      </a:solidFill>
    </a:ln>
  </c:spPr>
  <c:txPr>
    <a:bodyPr/>
    <a:lstStyle/>
    <a:p>
      <a:pPr>
        <a:defRPr sz="18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541749531361731E-2"/>
          <c:y val="4.9099836333878884E-2"/>
          <c:w val="0.9216216143593251"/>
          <c:h val="0.66031208159148269"/>
        </c:manualLayout>
      </c:layout>
      <c:barChart>
        <c:barDir val="col"/>
        <c:grouping val="clustered"/>
        <c:varyColors val="0"/>
        <c:ser>
          <c:idx val="9"/>
          <c:order val="0"/>
          <c:tx>
            <c:strRef>
              <c:f>Sheet1!$A$19</c:f>
              <c:strCache>
                <c:ptCount val="1"/>
                <c:pt idx="0">
                  <c:v>FY21</c:v>
                </c:pt>
              </c:strCache>
            </c:strRef>
          </c:tx>
          <c:spPr>
            <a:solidFill>
              <a:srgbClr val="FF9900"/>
            </a:solidFill>
            <a:ln w="1929">
              <a:solidFill>
                <a:schemeClr val="tx1"/>
              </a:solidFill>
              <a:prstDash val="solid"/>
            </a:ln>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Sheet1!$B$19:$AB$19</c:f>
              <c:numCache>
                <c:formatCode>General</c:formatCode>
                <c:ptCount val="26"/>
                <c:pt idx="0">
                  <c:v>74</c:v>
                </c:pt>
                <c:pt idx="1">
                  <c:v>4</c:v>
                </c:pt>
                <c:pt idx="4">
                  <c:v>7</c:v>
                </c:pt>
                <c:pt idx="5">
                  <c:v>65</c:v>
                </c:pt>
                <c:pt idx="6">
                  <c:v>27</c:v>
                </c:pt>
                <c:pt idx="8">
                  <c:v>2</c:v>
                </c:pt>
                <c:pt idx="9">
                  <c:v>1</c:v>
                </c:pt>
                <c:pt idx="10">
                  <c:v>33</c:v>
                </c:pt>
                <c:pt idx="11">
                  <c:v>2</c:v>
                </c:pt>
                <c:pt idx="12">
                  <c:v>5</c:v>
                </c:pt>
                <c:pt idx="13">
                  <c:v>19</c:v>
                </c:pt>
                <c:pt idx="14">
                  <c:v>6</c:v>
                </c:pt>
                <c:pt idx="16">
                  <c:v>6</c:v>
                </c:pt>
                <c:pt idx="18">
                  <c:v>2</c:v>
                </c:pt>
                <c:pt idx="21">
                  <c:v>3</c:v>
                </c:pt>
                <c:pt idx="22">
                  <c:v>8</c:v>
                </c:pt>
                <c:pt idx="24">
                  <c:v>3</c:v>
                </c:pt>
                <c:pt idx="25">
                  <c:v>5</c:v>
                </c:pt>
              </c:numCache>
            </c:numRef>
          </c:val>
          <c:extLst>
            <c:ext xmlns:c16="http://schemas.microsoft.com/office/drawing/2014/chart" uri="{C3380CC4-5D6E-409C-BE32-E72D297353CC}">
              <c16:uniqueId val="{00000000-FF7D-48D7-B315-0BA584D6F753}"/>
            </c:ext>
          </c:extLst>
        </c:ser>
        <c:ser>
          <c:idx val="10"/>
          <c:order val="1"/>
          <c:tx>
            <c:strRef>
              <c:f>Sheet1!$A$20</c:f>
              <c:strCache>
                <c:ptCount val="1"/>
                <c:pt idx="0">
                  <c:v>FY22</c:v>
                </c:pt>
              </c:strCache>
            </c:strRef>
          </c:tx>
          <c:spPr>
            <a:solidFill>
              <a:srgbClr val="FF0000"/>
            </a:solidFill>
            <a:ln w="1929">
              <a:solidFill>
                <a:schemeClr val="tx1"/>
              </a:solidFill>
              <a:prstDash val="solid"/>
            </a:ln>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Sheet1!$B$20:$AB$20</c:f>
              <c:numCache>
                <c:formatCode>General</c:formatCode>
                <c:ptCount val="26"/>
                <c:pt idx="0">
                  <c:v>32</c:v>
                </c:pt>
                <c:pt idx="1">
                  <c:v>1</c:v>
                </c:pt>
                <c:pt idx="4">
                  <c:v>1</c:v>
                </c:pt>
                <c:pt idx="5">
                  <c:v>65</c:v>
                </c:pt>
                <c:pt idx="6">
                  <c:v>15</c:v>
                </c:pt>
                <c:pt idx="8">
                  <c:v>1</c:v>
                </c:pt>
                <c:pt idx="10">
                  <c:v>38</c:v>
                </c:pt>
                <c:pt idx="11">
                  <c:v>3</c:v>
                </c:pt>
                <c:pt idx="12">
                  <c:v>6</c:v>
                </c:pt>
                <c:pt idx="13">
                  <c:v>1</c:v>
                </c:pt>
                <c:pt idx="14">
                  <c:v>15</c:v>
                </c:pt>
                <c:pt idx="16">
                  <c:v>13</c:v>
                </c:pt>
                <c:pt idx="20">
                  <c:v>1</c:v>
                </c:pt>
                <c:pt idx="21">
                  <c:v>2</c:v>
                </c:pt>
                <c:pt idx="22">
                  <c:v>2</c:v>
                </c:pt>
                <c:pt idx="23">
                  <c:v>3</c:v>
                </c:pt>
                <c:pt idx="24">
                  <c:v>5</c:v>
                </c:pt>
                <c:pt idx="25">
                  <c:v>6</c:v>
                </c:pt>
              </c:numCache>
            </c:numRef>
          </c:val>
          <c:extLst>
            <c:ext xmlns:c16="http://schemas.microsoft.com/office/drawing/2014/chart" uri="{C3380CC4-5D6E-409C-BE32-E72D297353CC}">
              <c16:uniqueId val="{00000001-FF7D-48D7-B315-0BA584D6F753}"/>
            </c:ext>
          </c:extLst>
        </c:ser>
        <c:ser>
          <c:idx val="11"/>
          <c:order val="2"/>
          <c:tx>
            <c:strRef>
              <c:f>Sheet1!$A$21</c:f>
              <c:strCache>
                <c:ptCount val="1"/>
                <c:pt idx="0">
                  <c:v>FY23</c:v>
                </c:pt>
              </c:strCache>
            </c:strRef>
          </c:tx>
          <c:spPr>
            <a:solidFill>
              <a:srgbClr val="0000FF"/>
            </a:solidFill>
          </c:spPr>
          <c:invertIfNegative val="0"/>
          <c:dPt>
            <c:idx val="5"/>
            <c:invertIfNegative val="0"/>
            <c:bubble3D val="0"/>
            <c:spPr>
              <a:solidFill>
                <a:srgbClr val="0000FF"/>
              </a:solidFill>
              <a:ln>
                <a:solidFill>
                  <a:srgbClr val="0066FF"/>
                </a:solidFill>
              </a:ln>
            </c:spPr>
            <c:extLst>
              <c:ext xmlns:c16="http://schemas.microsoft.com/office/drawing/2014/chart" uri="{C3380CC4-5D6E-409C-BE32-E72D297353CC}">
                <c16:uniqueId val="{00000001-2ED0-4060-AA04-06F0AE686AC0}"/>
              </c:ext>
            </c:extLst>
          </c:dPt>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Sheet1!$B$21:$AB$21</c:f>
              <c:numCache>
                <c:formatCode>General</c:formatCode>
                <c:ptCount val="26"/>
                <c:pt idx="0">
                  <c:v>58</c:v>
                </c:pt>
                <c:pt idx="1">
                  <c:v>5</c:v>
                </c:pt>
                <c:pt idx="2">
                  <c:v>2</c:v>
                </c:pt>
                <c:pt idx="5">
                  <c:v>72</c:v>
                </c:pt>
                <c:pt idx="6">
                  <c:v>14</c:v>
                </c:pt>
                <c:pt idx="9">
                  <c:v>1</c:v>
                </c:pt>
                <c:pt idx="10">
                  <c:v>15</c:v>
                </c:pt>
                <c:pt idx="11">
                  <c:v>1</c:v>
                </c:pt>
                <c:pt idx="12">
                  <c:v>10</c:v>
                </c:pt>
                <c:pt idx="14">
                  <c:v>11</c:v>
                </c:pt>
                <c:pt idx="16">
                  <c:v>1</c:v>
                </c:pt>
                <c:pt idx="18">
                  <c:v>2</c:v>
                </c:pt>
                <c:pt idx="19">
                  <c:v>5</c:v>
                </c:pt>
                <c:pt idx="21">
                  <c:v>1</c:v>
                </c:pt>
                <c:pt idx="24">
                  <c:v>7</c:v>
                </c:pt>
                <c:pt idx="25">
                  <c:v>8</c:v>
                </c:pt>
              </c:numCache>
            </c:numRef>
          </c:val>
          <c:extLst>
            <c:ext xmlns:c16="http://schemas.microsoft.com/office/drawing/2014/chart" uri="{C3380CC4-5D6E-409C-BE32-E72D297353CC}">
              <c16:uniqueId val="{00000002-FF7D-48D7-B315-0BA584D6F753}"/>
            </c:ext>
          </c:extLst>
        </c:ser>
        <c:ser>
          <c:idx val="12"/>
          <c:order val="3"/>
          <c:tx>
            <c:strRef>
              <c:f>Sheet1!$A$22</c:f>
              <c:strCache>
                <c:ptCount val="1"/>
                <c:pt idx="0">
                  <c:v>FY24</c:v>
                </c:pt>
              </c:strCache>
            </c:strRef>
          </c:tx>
          <c:spPr>
            <a:solidFill>
              <a:schemeClr val="tx1"/>
            </a:solidFill>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Sheet1!$B$22:$AB$22</c:f>
              <c:numCache>
                <c:formatCode>General</c:formatCode>
                <c:ptCount val="26"/>
                <c:pt idx="0">
                  <c:v>44</c:v>
                </c:pt>
                <c:pt idx="1">
                  <c:v>3</c:v>
                </c:pt>
                <c:pt idx="2">
                  <c:v>2</c:v>
                </c:pt>
                <c:pt idx="4">
                  <c:v>32</c:v>
                </c:pt>
                <c:pt idx="5">
                  <c:v>89</c:v>
                </c:pt>
                <c:pt idx="6">
                  <c:v>41</c:v>
                </c:pt>
                <c:pt idx="9">
                  <c:v>25</c:v>
                </c:pt>
                <c:pt idx="10">
                  <c:v>90</c:v>
                </c:pt>
                <c:pt idx="11">
                  <c:v>2</c:v>
                </c:pt>
                <c:pt idx="12">
                  <c:v>10</c:v>
                </c:pt>
                <c:pt idx="13">
                  <c:v>1</c:v>
                </c:pt>
                <c:pt idx="14">
                  <c:v>13</c:v>
                </c:pt>
                <c:pt idx="15">
                  <c:v>1</c:v>
                </c:pt>
                <c:pt idx="16">
                  <c:v>5</c:v>
                </c:pt>
                <c:pt idx="18">
                  <c:v>2</c:v>
                </c:pt>
                <c:pt idx="19">
                  <c:v>1</c:v>
                </c:pt>
                <c:pt idx="20">
                  <c:v>1</c:v>
                </c:pt>
                <c:pt idx="21">
                  <c:v>7</c:v>
                </c:pt>
                <c:pt idx="22">
                  <c:v>9</c:v>
                </c:pt>
                <c:pt idx="24">
                  <c:v>10</c:v>
                </c:pt>
                <c:pt idx="25">
                  <c:v>12</c:v>
                </c:pt>
              </c:numCache>
            </c:numRef>
          </c:val>
          <c:extLst>
            <c:ext xmlns:c16="http://schemas.microsoft.com/office/drawing/2014/chart" uri="{C3380CC4-5D6E-409C-BE32-E72D297353CC}">
              <c16:uniqueId val="{00000003-FF7D-48D7-B315-0BA584D6F753}"/>
            </c:ext>
          </c:extLst>
        </c:ser>
        <c:ser>
          <c:idx val="13"/>
          <c:order val="4"/>
          <c:tx>
            <c:strRef>
              <c:f>Sheet1!$A$23</c:f>
              <c:strCache>
                <c:ptCount val="1"/>
                <c:pt idx="0">
                  <c:v>FY25</c:v>
                </c:pt>
              </c:strCache>
            </c:strRef>
          </c:tx>
          <c:spPr>
            <a:solidFill>
              <a:srgbClr val="00CC00"/>
            </a:solidFill>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Sheet1!$B$23:$AB$23</c:f>
              <c:numCache>
                <c:formatCode>General</c:formatCode>
                <c:ptCount val="26"/>
                <c:pt idx="0">
                  <c:v>10</c:v>
                </c:pt>
                <c:pt idx="1">
                  <c:v>3</c:v>
                </c:pt>
                <c:pt idx="2">
                  <c:v>2</c:v>
                </c:pt>
                <c:pt idx="5">
                  <c:v>52</c:v>
                </c:pt>
                <c:pt idx="6">
                  <c:v>12</c:v>
                </c:pt>
                <c:pt idx="9">
                  <c:v>1</c:v>
                </c:pt>
                <c:pt idx="10">
                  <c:v>41</c:v>
                </c:pt>
                <c:pt idx="11">
                  <c:v>1</c:v>
                </c:pt>
                <c:pt idx="12">
                  <c:v>10</c:v>
                </c:pt>
                <c:pt idx="14">
                  <c:v>21</c:v>
                </c:pt>
                <c:pt idx="16">
                  <c:v>3</c:v>
                </c:pt>
                <c:pt idx="18">
                  <c:v>3</c:v>
                </c:pt>
                <c:pt idx="19">
                  <c:v>1</c:v>
                </c:pt>
                <c:pt idx="21">
                  <c:v>4</c:v>
                </c:pt>
                <c:pt idx="22">
                  <c:v>3</c:v>
                </c:pt>
                <c:pt idx="24">
                  <c:v>8</c:v>
                </c:pt>
                <c:pt idx="25">
                  <c:v>4</c:v>
                </c:pt>
              </c:numCache>
            </c:numRef>
          </c:val>
          <c:extLst>
            <c:ext xmlns:c16="http://schemas.microsoft.com/office/drawing/2014/chart" uri="{C3380CC4-5D6E-409C-BE32-E72D297353CC}">
              <c16:uniqueId val="{00000004-FF7D-48D7-B315-0BA584D6F753}"/>
            </c:ext>
          </c:extLst>
        </c:ser>
        <c:dLbls>
          <c:showLegendKey val="0"/>
          <c:showVal val="0"/>
          <c:showCatName val="0"/>
          <c:showSerName val="0"/>
          <c:showPercent val="0"/>
          <c:showBubbleSize val="0"/>
        </c:dLbls>
        <c:gapWidth val="150"/>
        <c:axId val="220239040"/>
        <c:axId val="1"/>
      </c:barChart>
      <c:catAx>
        <c:axId val="220239040"/>
        <c:scaling>
          <c:orientation val="minMax"/>
        </c:scaling>
        <c:delete val="0"/>
        <c:axPos val="b"/>
        <c:numFmt formatCode="General" sourceLinked="1"/>
        <c:majorTickMark val="out"/>
        <c:minorTickMark val="none"/>
        <c:tickLblPos val="nextTo"/>
        <c:spPr>
          <a:ln w="482">
            <a:solidFill>
              <a:schemeClr val="tx1"/>
            </a:solidFill>
            <a:prstDash val="solid"/>
          </a:ln>
        </c:spPr>
        <c:txPr>
          <a:bodyPr rot="-2700000" vert="horz"/>
          <a:lstStyle/>
          <a:p>
            <a:pPr>
              <a:defRPr sz="853" baseline="0"/>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482">
              <a:solidFill>
                <a:schemeClr val="tx1"/>
              </a:solidFill>
              <a:prstDash val="solid"/>
            </a:ln>
          </c:spPr>
        </c:majorGridlines>
        <c:numFmt formatCode="General" sourceLinked="1"/>
        <c:majorTickMark val="out"/>
        <c:minorTickMark val="none"/>
        <c:tickLblPos val="nextTo"/>
        <c:spPr>
          <a:ln w="482">
            <a:solidFill>
              <a:schemeClr val="tx1"/>
            </a:solidFill>
            <a:prstDash val="solid"/>
          </a:ln>
        </c:spPr>
        <c:txPr>
          <a:bodyPr rot="0" vert="horz"/>
          <a:lstStyle/>
          <a:p>
            <a:pPr>
              <a:defRPr/>
            </a:pPr>
            <a:endParaRPr lang="en-US"/>
          </a:p>
        </c:txPr>
        <c:crossAx val="220239040"/>
        <c:crosses val="autoZero"/>
        <c:crossBetween val="between"/>
      </c:valAx>
      <c:spPr>
        <a:noFill/>
        <a:ln w="1929">
          <a:solidFill>
            <a:schemeClr val="tx1"/>
          </a:solidFill>
          <a:prstDash val="solid"/>
        </a:ln>
      </c:spPr>
    </c:plotArea>
    <c:legend>
      <c:legendPos val="b"/>
      <c:layout>
        <c:manualLayout>
          <c:xMode val="edge"/>
          <c:yMode val="edge"/>
          <c:x val="0.3254485309994386"/>
          <c:y val="0.9118617344963027"/>
          <c:w val="0.3388488102606918"/>
          <c:h val="4.3507901676224897E-2"/>
        </c:manualLayout>
      </c:layout>
      <c:overlay val="0"/>
      <c:spPr>
        <a:noFill/>
        <a:ln w="482">
          <a:solidFill>
            <a:srgbClr val="7030A0"/>
          </a:solidFill>
          <a:prstDash val="solid"/>
        </a:ln>
      </c:spPr>
    </c:legend>
    <c:plotVisOnly val="1"/>
    <c:dispBlanksAs val="gap"/>
    <c:showDLblsOverMax val="0"/>
  </c:chart>
  <c:spPr>
    <a:noFill/>
    <a:ln>
      <a:noFill/>
    </a:ln>
  </c:spPr>
  <c:txPr>
    <a:bodyPr/>
    <a:lstStyle/>
    <a:p>
      <a:pPr>
        <a:defRPr sz="1137"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28833734968205E-2"/>
          <c:y val="3.9296013075052441E-2"/>
          <c:w val="0.9289678135405105"/>
          <c:h val="0.68085106382978722"/>
        </c:manualLayout>
      </c:layout>
      <c:barChart>
        <c:barDir val="col"/>
        <c:grouping val="clustered"/>
        <c:varyColors val="0"/>
        <c:ser>
          <c:idx val="8"/>
          <c:order val="0"/>
          <c:tx>
            <c:strRef>
              <c:f>Sheet1!$A$19</c:f>
              <c:strCache>
                <c:ptCount val="1"/>
                <c:pt idx="0">
                  <c:v>FY21</c:v>
                </c:pt>
              </c:strCache>
            </c:strRef>
          </c:tx>
          <c:spPr>
            <a:solidFill>
              <a:srgbClr val="FFC00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Sheet1!$B$19:$Z$19</c:f>
              <c:numCache>
                <c:formatCode>General</c:formatCode>
                <c:ptCount val="25"/>
                <c:pt idx="0">
                  <c:v>74</c:v>
                </c:pt>
                <c:pt idx="1">
                  <c:v>2</c:v>
                </c:pt>
                <c:pt idx="3">
                  <c:v>5</c:v>
                </c:pt>
                <c:pt idx="5">
                  <c:v>12</c:v>
                </c:pt>
                <c:pt idx="6">
                  <c:v>25</c:v>
                </c:pt>
                <c:pt idx="7">
                  <c:v>1</c:v>
                </c:pt>
                <c:pt idx="9">
                  <c:v>1</c:v>
                </c:pt>
                <c:pt idx="10">
                  <c:v>12</c:v>
                </c:pt>
                <c:pt idx="12">
                  <c:v>4</c:v>
                </c:pt>
                <c:pt idx="13">
                  <c:v>19</c:v>
                </c:pt>
                <c:pt idx="14">
                  <c:v>5</c:v>
                </c:pt>
                <c:pt idx="15">
                  <c:v>0</c:v>
                </c:pt>
                <c:pt idx="18">
                  <c:v>2</c:v>
                </c:pt>
                <c:pt idx="19">
                  <c:v>2</c:v>
                </c:pt>
                <c:pt idx="20">
                  <c:v>0</c:v>
                </c:pt>
                <c:pt idx="21">
                  <c:v>0</c:v>
                </c:pt>
                <c:pt idx="23">
                  <c:v>1</c:v>
                </c:pt>
                <c:pt idx="24">
                  <c:v>3</c:v>
                </c:pt>
              </c:numCache>
            </c:numRef>
          </c:val>
          <c:extLst>
            <c:ext xmlns:c16="http://schemas.microsoft.com/office/drawing/2014/chart" uri="{C3380CC4-5D6E-409C-BE32-E72D297353CC}">
              <c16:uniqueId val="{00000000-D815-4080-8201-6BCA24CAD9D5}"/>
            </c:ext>
          </c:extLst>
        </c:ser>
        <c:ser>
          <c:idx val="9"/>
          <c:order val="1"/>
          <c:tx>
            <c:strRef>
              <c:f>Sheet1!$A$20</c:f>
              <c:strCache>
                <c:ptCount val="1"/>
                <c:pt idx="0">
                  <c:v>FY22</c:v>
                </c:pt>
              </c:strCache>
            </c:strRef>
          </c:tx>
          <c:spPr>
            <a:solidFill>
              <a:srgbClr val="FF000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Sheet1!$B$20:$Z$20</c:f>
              <c:numCache>
                <c:formatCode>General</c:formatCode>
                <c:ptCount val="25"/>
                <c:pt idx="0">
                  <c:v>28</c:v>
                </c:pt>
                <c:pt idx="3">
                  <c:v>1</c:v>
                </c:pt>
                <c:pt idx="5">
                  <c:v>2</c:v>
                </c:pt>
                <c:pt idx="6">
                  <c:v>9</c:v>
                </c:pt>
                <c:pt idx="9">
                  <c:v>0</c:v>
                </c:pt>
                <c:pt idx="10">
                  <c:v>7</c:v>
                </c:pt>
                <c:pt idx="11">
                  <c:v>2</c:v>
                </c:pt>
                <c:pt idx="12">
                  <c:v>4</c:v>
                </c:pt>
                <c:pt idx="13">
                  <c:v>1</c:v>
                </c:pt>
                <c:pt idx="14">
                  <c:v>2</c:v>
                </c:pt>
                <c:pt idx="15">
                  <c:v>2</c:v>
                </c:pt>
                <c:pt idx="20">
                  <c:v>1</c:v>
                </c:pt>
                <c:pt idx="21">
                  <c:v>0</c:v>
                </c:pt>
                <c:pt idx="22">
                  <c:v>0</c:v>
                </c:pt>
                <c:pt idx="23">
                  <c:v>2</c:v>
                </c:pt>
                <c:pt idx="24">
                  <c:v>0</c:v>
                </c:pt>
              </c:numCache>
            </c:numRef>
          </c:val>
          <c:extLst>
            <c:ext xmlns:c16="http://schemas.microsoft.com/office/drawing/2014/chart" uri="{C3380CC4-5D6E-409C-BE32-E72D297353CC}">
              <c16:uniqueId val="{00000001-D815-4080-8201-6BCA24CAD9D5}"/>
            </c:ext>
          </c:extLst>
        </c:ser>
        <c:ser>
          <c:idx val="10"/>
          <c:order val="2"/>
          <c:tx>
            <c:strRef>
              <c:f>Sheet1!$A$21</c:f>
              <c:strCache>
                <c:ptCount val="1"/>
                <c:pt idx="0">
                  <c:v>FY23</c:v>
                </c:pt>
              </c:strCache>
            </c:strRef>
          </c:tx>
          <c:spPr>
            <a:solidFill>
              <a:srgbClr val="0066FF"/>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Sheet1!$B$21:$Z$21</c:f>
              <c:numCache>
                <c:formatCode>General</c:formatCode>
                <c:ptCount val="25"/>
                <c:pt idx="0">
                  <c:v>26</c:v>
                </c:pt>
                <c:pt idx="1">
                  <c:v>1</c:v>
                </c:pt>
                <c:pt idx="2">
                  <c:v>2</c:v>
                </c:pt>
                <c:pt idx="5">
                  <c:v>8</c:v>
                </c:pt>
                <c:pt idx="6">
                  <c:v>37</c:v>
                </c:pt>
                <c:pt idx="7">
                  <c:v>3</c:v>
                </c:pt>
                <c:pt idx="10">
                  <c:v>20</c:v>
                </c:pt>
                <c:pt idx="11">
                  <c:v>4</c:v>
                </c:pt>
                <c:pt idx="12">
                  <c:v>4</c:v>
                </c:pt>
                <c:pt idx="14">
                  <c:v>5</c:v>
                </c:pt>
                <c:pt idx="15">
                  <c:v>6</c:v>
                </c:pt>
                <c:pt idx="18">
                  <c:v>6</c:v>
                </c:pt>
                <c:pt idx="19">
                  <c:v>1</c:v>
                </c:pt>
                <c:pt idx="23">
                  <c:v>3</c:v>
                </c:pt>
              </c:numCache>
            </c:numRef>
          </c:val>
          <c:extLst>
            <c:ext xmlns:c16="http://schemas.microsoft.com/office/drawing/2014/chart" uri="{C3380CC4-5D6E-409C-BE32-E72D297353CC}">
              <c16:uniqueId val="{00000002-D815-4080-8201-6BCA24CAD9D5}"/>
            </c:ext>
          </c:extLst>
        </c:ser>
        <c:ser>
          <c:idx val="12"/>
          <c:order val="3"/>
          <c:tx>
            <c:strRef>
              <c:f>Sheet1!$A$22</c:f>
              <c:strCache>
                <c:ptCount val="1"/>
                <c:pt idx="0">
                  <c:v>FY24</c:v>
                </c:pt>
              </c:strCache>
            </c:strRef>
          </c:tx>
          <c:spPr>
            <a:solidFill>
              <a:schemeClr val="tx1"/>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Sheet1!$B$22:$Z$22</c:f>
              <c:numCache>
                <c:formatCode>General</c:formatCode>
                <c:ptCount val="25"/>
                <c:pt idx="0">
                  <c:v>16</c:v>
                </c:pt>
                <c:pt idx="5">
                  <c:v>7</c:v>
                </c:pt>
                <c:pt idx="6">
                  <c:v>53</c:v>
                </c:pt>
                <c:pt idx="7">
                  <c:v>1</c:v>
                </c:pt>
                <c:pt idx="10">
                  <c:v>42</c:v>
                </c:pt>
                <c:pt idx="12">
                  <c:v>3</c:v>
                </c:pt>
                <c:pt idx="13">
                  <c:v>1</c:v>
                </c:pt>
                <c:pt idx="14">
                  <c:v>13</c:v>
                </c:pt>
                <c:pt idx="16">
                  <c:v>1</c:v>
                </c:pt>
                <c:pt idx="22">
                  <c:v>1</c:v>
                </c:pt>
                <c:pt idx="23">
                  <c:v>5</c:v>
                </c:pt>
                <c:pt idx="24">
                  <c:v>4</c:v>
                </c:pt>
              </c:numCache>
            </c:numRef>
          </c:val>
          <c:extLst>
            <c:ext xmlns:c16="http://schemas.microsoft.com/office/drawing/2014/chart" uri="{C3380CC4-5D6E-409C-BE32-E72D297353CC}">
              <c16:uniqueId val="{00000003-D815-4080-8201-6BCA24CAD9D5}"/>
            </c:ext>
          </c:extLst>
        </c:ser>
        <c:ser>
          <c:idx val="0"/>
          <c:order val="4"/>
          <c:tx>
            <c:strRef>
              <c:f>Sheet1!$A$23</c:f>
              <c:strCache>
                <c:ptCount val="1"/>
                <c:pt idx="0">
                  <c:v>FY25</c:v>
                </c:pt>
              </c:strCache>
            </c:strRef>
          </c:tx>
          <c:spPr>
            <a:solidFill>
              <a:srgbClr val="00CC0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Sheet1!$B$23:$Z$23</c:f>
              <c:numCache>
                <c:formatCode>General</c:formatCode>
                <c:ptCount val="25"/>
                <c:pt idx="0">
                  <c:v>6</c:v>
                </c:pt>
                <c:pt idx="1">
                  <c:v>1</c:v>
                </c:pt>
                <c:pt idx="2">
                  <c:v>2</c:v>
                </c:pt>
                <c:pt idx="5">
                  <c:v>2</c:v>
                </c:pt>
                <c:pt idx="6">
                  <c:v>8</c:v>
                </c:pt>
                <c:pt idx="10">
                  <c:v>7</c:v>
                </c:pt>
                <c:pt idx="12">
                  <c:v>3</c:v>
                </c:pt>
                <c:pt idx="14">
                  <c:v>6</c:v>
                </c:pt>
                <c:pt idx="19">
                  <c:v>1</c:v>
                </c:pt>
                <c:pt idx="21">
                  <c:v>1</c:v>
                </c:pt>
                <c:pt idx="23">
                  <c:v>1</c:v>
                </c:pt>
              </c:numCache>
            </c:numRef>
          </c:val>
          <c:extLst>
            <c:ext xmlns:c16="http://schemas.microsoft.com/office/drawing/2014/chart" uri="{C3380CC4-5D6E-409C-BE32-E72D297353CC}">
              <c16:uniqueId val="{00000000-8AC7-4255-BF71-747F6FC7D9C8}"/>
            </c:ext>
          </c:extLst>
        </c:ser>
        <c:dLbls>
          <c:showLegendKey val="0"/>
          <c:showVal val="0"/>
          <c:showCatName val="0"/>
          <c:showSerName val="0"/>
          <c:showPercent val="0"/>
          <c:showBubbleSize val="0"/>
        </c:dLbls>
        <c:gapWidth val="150"/>
        <c:axId val="221130576"/>
        <c:axId val="1"/>
        <c:extLst/>
      </c:barChart>
      <c:catAx>
        <c:axId val="221130576"/>
        <c:scaling>
          <c:orientation val="minMax"/>
        </c:scaling>
        <c:delete val="0"/>
        <c:axPos val="b"/>
        <c:numFmt formatCode="General" sourceLinked="1"/>
        <c:majorTickMark val="out"/>
        <c:minorTickMark val="none"/>
        <c:tickLblPos val="nextTo"/>
        <c:spPr>
          <a:ln w="547">
            <a:solidFill>
              <a:schemeClr val="tx1"/>
            </a:solidFill>
            <a:prstDash val="solid"/>
          </a:ln>
        </c:spPr>
        <c:txPr>
          <a:bodyPr rot="-2700000" vert="horz"/>
          <a:lstStyle/>
          <a:p>
            <a:pPr>
              <a:defRPr/>
            </a:pPr>
            <a:endParaRPr lang="en-US"/>
          </a:p>
        </c:txPr>
        <c:crossAx val="1"/>
        <c:crosses val="autoZero"/>
        <c:auto val="1"/>
        <c:lblAlgn val="ctr"/>
        <c:lblOffset val="60"/>
        <c:tickLblSkip val="1"/>
        <c:tickMarkSkip val="1"/>
        <c:noMultiLvlLbl val="0"/>
      </c:catAx>
      <c:valAx>
        <c:axId val="1"/>
        <c:scaling>
          <c:orientation val="minMax"/>
        </c:scaling>
        <c:delete val="0"/>
        <c:axPos val="l"/>
        <c:majorGridlines>
          <c:spPr>
            <a:ln w="547">
              <a:solidFill>
                <a:schemeClr val="tx1"/>
              </a:solidFill>
              <a:prstDash val="solid"/>
            </a:ln>
          </c:spPr>
        </c:majorGridlines>
        <c:numFmt formatCode="General" sourceLinked="1"/>
        <c:majorTickMark val="out"/>
        <c:minorTickMark val="none"/>
        <c:tickLblPos val="nextTo"/>
        <c:spPr>
          <a:ln w="547">
            <a:solidFill>
              <a:schemeClr val="tx1"/>
            </a:solidFill>
            <a:prstDash val="solid"/>
          </a:ln>
        </c:spPr>
        <c:txPr>
          <a:bodyPr rot="0" vert="horz"/>
          <a:lstStyle/>
          <a:p>
            <a:pPr>
              <a:defRPr/>
            </a:pPr>
            <a:endParaRPr lang="en-US"/>
          </a:p>
        </c:txPr>
        <c:crossAx val="221130576"/>
        <c:crosses val="autoZero"/>
        <c:crossBetween val="between"/>
      </c:valAx>
      <c:spPr>
        <a:noFill/>
        <a:ln w="2188">
          <a:solidFill>
            <a:schemeClr val="tx1"/>
          </a:solidFill>
          <a:prstDash val="solid"/>
        </a:ln>
      </c:spPr>
    </c:plotArea>
    <c:legend>
      <c:legendPos val="b"/>
      <c:layout>
        <c:manualLayout>
          <c:xMode val="edge"/>
          <c:yMode val="edge"/>
          <c:x val="0.31219483202216908"/>
          <c:y val="0.93154624729384994"/>
          <c:w val="0.36633982286580041"/>
          <c:h val="4.3542390473497006E-2"/>
        </c:manualLayout>
      </c:layout>
      <c:overlay val="0"/>
      <c:spPr>
        <a:solidFill>
          <a:schemeClr val="bg1"/>
        </a:solidFill>
        <a:ln w="547">
          <a:solidFill>
            <a:schemeClr val="tx1"/>
          </a:solidFill>
          <a:prstDash val="solid"/>
        </a:ln>
      </c:spPr>
      <c:txPr>
        <a:bodyPr/>
        <a:lstStyle/>
        <a:p>
          <a:pPr>
            <a:defRPr sz="1198" baseline="0"/>
          </a:pPr>
          <a:endParaRPr lang="en-US"/>
        </a:p>
      </c:txPr>
    </c:legend>
    <c:plotVisOnly val="1"/>
    <c:dispBlanksAs val="gap"/>
    <c:showDLblsOverMax val="0"/>
  </c:chart>
  <c:spPr>
    <a:noFill/>
    <a:ln>
      <a:noFill/>
    </a:ln>
  </c:spPr>
  <c:txPr>
    <a:bodyPr/>
    <a:lstStyle/>
    <a:p>
      <a:pPr>
        <a:defRPr sz="899" b="0"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FY19 – FY23</a:t>
            </a:r>
            <a:endParaRPr lang="en-US" sz="1200" dirty="0">
              <a:effectLst/>
              <a:latin typeface="Arial" panose="020B0604020202020204" pitchFamily="34" charset="0"/>
              <a:cs typeface="Arial" panose="020B0604020202020204" pitchFamily="34" charset="0"/>
            </a:endParaRPr>
          </a:p>
        </c:rich>
      </c:tx>
      <c:layout>
        <c:manualLayout>
          <c:xMode val="edge"/>
          <c:yMode val="edge"/>
          <c:x val="0.17269092977874367"/>
          <c:y val="3.0204648112742857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Sheet1!$A$10</c:f>
              <c:strCache>
                <c:ptCount val="1"/>
                <c:pt idx="0">
                  <c:v>FY 19-4</c:v>
                </c:pt>
              </c:strCache>
            </c:strRef>
          </c:tx>
          <c:spPr>
            <a:solidFill>
              <a:srgbClr val="FF99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Sheet1!$B$10:$D$10</c:f>
              <c:numCache>
                <c:formatCode>General</c:formatCode>
                <c:ptCount val="3"/>
                <c:pt idx="0">
                  <c:v>162</c:v>
                </c:pt>
                <c:pt idx="1">
                  <c:v>16</c:v>
                </c:pt>
                <c:pt idx="2">
                  <c:v>90</c:v>
                </c:pt>
              </c:numCache>
            </c:numRef>
          </c:val>
          <c:extLst>
            <c:ext xmlns:c16="http://schemas.microsoft.com/office/drawing/2014/chart" uri="{C3380CC4-5D6E-409C-BE32-E72D297353CC}">
              <c16:uniqueId val="{00000000-1634-499F-9C58-04922F1FAF6F}"/>
            </c:ext>
          </c:extLst>
        </c:ser>
        <c:ser>
          <c:idx val="4"/>
          <c:order val="1"/>
          <c:tx>
            <c:strRef>
              <c:f>Sheet1!$A$11</c:f>
              <c:strCache>
                <c:ptCount val="1"/>
                <c:pt idx="0">
                  <c:v>FY 20-4</c:v>
                </c:pt>
              </c:strCache>
            </c:strRef>
          </c:tx>
          <c:spPr>
            <a:solidFill>
              <a:srgbClr val="FFFF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Sheet1!$B$11:$D$11</c:f>
              <c:numCache>
                <c:formatCode>General</c:formatCode>
                <c:ptCount val="3"/>
                <c:pt idx="0">
                  <c:v>253</c:v>
                </c:pt>
                <c:pt idx="1">
                  <c:v>38</c:v>
                </c:pt>
                <c:pt idx="2">
                  <c:v>85</c:v>
                </c:pt>
              </c:numCache>
            </c:numRef>
          </c:val>
          <c:extLst>
            <c:ext xmlns:c16="http://schemas.microsoft.com/office/drawing/2014/chart" uri="{C3380CC4-5D6E-409C-BE32-E72D297353CC}">
              <c16:uniqueId val="{00000001-1634-499F-9C58-04922F1FAF6F}"/>
            </c:ext>
          </c:extLst>
        </c:ser>
        <c:ser>
          <c:idx val="0"/>
          <c:order val="2"/>
          <c:tx>
            <c:strRef>
              <c:f>Sheet1!$A$12</c:f>
              <c:strCache>
                <c:ptCount val="1"/>
                <c:pt idx="0">
                  <c:v>FY 21-4</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272</c:v>
                </c:pt>
                <c:pt idx="1">
                  <c:v>10</c:v>
                </c:pt>
                <c:pt idx="2">
                  <c:v>96</c:v>
                </c:pt>
              </c:numCache>
            </c:numRef>
          </c:val>
          <c:extLst>
            <c:ext xmlns:c16="http://schemas.microsoft.com/office/drawing/2014/chart" uri="{C3380CC4-5D6E-409C-BE32-E72D297353CC}">
              <c16:uniqueId val="{00000008-1634-499F-9C58-04922F1FAF6F}"/>
            </c:ext>
          </c:extLst>
        </c:ser>
        <c:ser>
          <c:idx val="2"/>
          <c:order val="3"/>
          <c:tx>
            <c:strRef>
              <c:f>Sheet1!$A$13</c:f>
              <c:strCache>
                <c:ptCount val="1"/>
                <c:pt idx="0">
                  <c:v>FY 22-4</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238</c:v>
                </c:pt>
                <c:pt idx="1">
                  <c:v>19</c:v>
                </c:pt>
                <c:pt idx="2">
                  <c:v>92</c:v>
                </c:pt>
              </c:numCache>
            </c:numRef>
          </c:val>
          <c:extLst xmlns:c15="http://schemas.microsoft.com/office/drawing/2012/chart">
            <c:ext xmlns:c16="http://schemas.microsoft.com/office/drawing/2014/chart" uri="{C3380CC4-5D6E-409C-BE32-E72D297353CC}">
              <c16:uniqueId val="{00000009-1634-499F-9C58-04922F1FAF6F}"/>
            </c:ext>
          </c:extLst>
        </c:ser>
        <c:ser>
          <c:idx val="3"/>
          <c:order val="4"/>
          <c:tx>
            <c:strRef>
              <c:f>Sheet1!$A$14</c:f>
              <c:strCache>
                <c:ptCount val="1"/>
                <c:pt idx="0">
                  <c:v>FY 23-4</c:v>
                </c:pt>
              </c:strCache>
            </c:strRef>
          </c:tx>
          <c:invertIfNegative val="0"/>
          <c:cat>
            <c:strRef>
              <c:f>Sheet1!$B$1:$D$2</c:f>
              <c:strCache>
                <c:ptCount val="3"/>
                <c:pt idx="0">
                  <c:v>Total Findings</c:v>
                </c:pt>
                <c:pt idx="1">
                  <c:v>Open Findings</c:v>
                </c:pt>
                <c:pt idx="2">
                  <c:v>Abatement Efficiency Index %</c:v>
                </c:pt>
              </c:strCache>
            </c:strRef>
          </c:cat>
          <c:val>
            <c:numRef>
              <c:f>Sheet1!$B$14:$D$14</c:f>
              <c:numCache>
                <c:formatCode>General</c:formatCode>
                <c:ptCount val="3"/>
                <c:pt idx="0">
                  <c:v>267</c:v>
                </c:pt>
                <c:pt idx="1">
                  <c:v>1</c:v>
                </c:pt>
                <c:pt idx="2">
                  <c:v>99</c:v>
                </c:pt>
              </c:numCache>
            </c:numRef>
          </c:val>
          <c:extLst xmlns:c15="http://schemas.microsoft.com/office/drawing/2012/chart">
            <c:ext xmlns:c16="http://schemas.microsoft.com/office/drawing/2014/chart" uri="{C3380CC4-5D6E-409C-BE32-E72D297353CC}">
              <c16:uniqueId val="{0000000A-1634-499F-9C58-04922F1FAF6F}"/>
            </c:ext>
          </c:extLst>
        </c:ser>
        <c:dLbls>
          <c:showLegendKey val="0"/>
          <c:showVal val="0"/>
          <c:showCatName val="0"/>
          <c:showSerName val="0"/>
          <c:showPercent val="0"/>
          <c:showBubbleSize val="0"/>
        </c:dLbls>
        <c:gapWidth val="150"/>
        <c:axId val="528489608"/>
        <c:axId val="528494704"/>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FY20 – FY24</a:t>
            </a:r>
            <a:endParaRPr lang="en-US" sz="1200" dirty="0">
              <a:effectLst/>
              <a:latin typeface="Arial" panose="020B0604020202020204" pitchFamily="34" charset="0"/>
              <a:cs typeface="Arial" panose="020B0604020202020204" pitchFamily="34" charset="0"/>
            </a:endParaRPr>
          </a:p>
        </c:rich>
      </c:tx>
      <c:layout>
        <c:manualLayout>
          <c:xMode val="edge"/>
          <c:yMode val="edge"/>
          <c:x val="0.17269092977874367"/>
          <c:y val="3.0204648112742857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Sheet1!$A$11</c:f>
              <c:strCache>
                <c:ptCount val="1"/>
                <c:pt idx="0">
                  <c:v>FY 20-4</c:v>
                </c:pt>
              </c:strCache>
            </c:strRef>
          </c:tx>
          <c:spPr>
            <a:solidFill>
              <a:srgbClr val="FFFF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Sheet1!$B$11:$D$11</c:f>
              <c:numCache>
                <c:formatCode>General</c:formatCode>
                <c:ptCount val="3"/>
                <c:pt idx="0">
                  <c:v>253</c:v>
                </c:pt>
                <c:pt idx="1">
                  <c:v>38</c:v>
                </c:pt>
                <c:pt idx="2">
                  <c:v>85</c:v>
                </c:pt>
              </c:numCache>
            </c:numRef>
          </c:val>
          <c:extLst>
            <c:ext xmlns:c16="http://schemas.microsoft.com/office/drawing/2014/chart" uri="{C3380CC4-5D6E-409C-BE32-E72D297353CC}">
              <c16:uniqueId val="{00000000-1634-499F-9C58-04922F1FAF6F}"/>
            </c:ext>
          </c:extLst>
        </c:ser>
        <c:ser>
          <c:idx val="4"/>
          <c:order val="1"/>
          <c:tx>
            <c:strRef>
              <c:f>Sheet1!$A$12</c:f>
              <c:strCache>
                <c:ptCount val="1"/>
                <c:pt idx="0">
                  <c:v>FY 21-4</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272</c:v>
                </c:pt>
                <c:pt idx="1">
                  <c:v>10</c:v>
                </c:pt>
                <c:pt idx="2">
                  <c:v>96</c:v>
                </c:pt>
              </c:numCache>
            </c:numRef>
          </c:val>
          <c:extLst>
            <c:ext xmlns:c16="http://schemas.microsoft.com/office/drawing/2014/chart" uri="{C3380CC4-5D6E-409C-BE32-E72D297353CC}">
              <c16:uniqueId val="{00000001-1634-499F-9C58-04922F1FAF6F}"/>
            </c:ext>
          </c:extLst>
        </c:ser>
        <c:ser>
          <c:idx val="0"/>
          <c:order val="2"/>
          <c:tx>
            <c:strRef>
              <c:f>Sheet1!$A$13</c:f>
              <c:strCache>
                <c:ptCount val="1"/>
                <c:pt idx="0">
                  <c:v>FY 22-4</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238</c:v>
                </c:pt>
                <c:pt idx="1">
                  <c:v>19</c:v>
                </c:pt>
                <c:pt idx="2">
                  <c:v>92</c:v>
                </c:pt>
              </c:numCache>
            </c:numRef>
          </c:val>
          <c:extLst>
            <c:ext xmlns:c16="http://schemas.microsoft.com/office/drawing/2014/chart" uri="{C3380CC4-5D6E-409C-BE32-E72D297353CC}">
              <c16:uniqueId val="{00000008-1634-499F-9C58-04922F1FAF6F}"/>
            </c:ext>
          </c:extLst>
        </c:ser>
        <c:ser>
          <c:idx val="2"/>
          <c:order val="3"/>
          <c:tx>
            <c:strRef>
              <c:f>Sheet1!$A$14</c:f>
              <c:strCache>
                <c:ptCount val="1"/>
                <c:pt idx="0">
                  <c:v>FY 23-4</c:v>
                </c:pt>
              </c:strCache>
            </c:strRef>
          </c:tx>
          <c:invertIfNegative val="0"/>
          <c:cat>
            <c:strRef>
              <c:f>Sheet1!$B$1:$D$2</c:f>
              <c:strCache>
                <c:ptCount val="3"/>
                <c:pt idx="0">
                  <c:v>Total Findings</c:v>
                </c:pt>
                <c:pt idx="1">
                  <c:v>Open Findings</c:v>
                </c:pt>
                <c:pt idx="2">
                  <c:v>Abatement Efficiency Index %</c:v>
                </c:pt>
              </c:strCache>
            </c:strRef>
          </c:cat>
          <c:val>
            <c:numRef>
              <c:f>Sheet1!$B$14:$D$14</c:f>
              <c:numCache>
                <c:formatCode>General</c:formatCode>
                <c:ptCount val="3"/>
                <c:pt idx="0">
                  <c:v>196</c:v>
                </c:pt>
                <c:pt idx="1">
                  <c:v>1</c:v>
                </c:pt>
                <c:pt idx="2">
                  <c:v>99</c:v>
                </c:pt>
              </c:numCache>
            </c:numRef>
          </c:val>
          <c:extLst xmlns:c15="http://schemas.microsoft.com/office/drawing/2012/chart">
            <c:ext xmlns:c16="http://schemas.microsoft.com/office/drawing/2014/chart" uri="{C3380CC4-5D6E-409C-BE32-E72D297353CC}">
              <c16:uniqueId val="{00000009-1634-499F-9C58-04922F1FAF6F}"/>
            </c:ext>
          </c:extLst>
        </c:ser>
        <c:ser>
          <c:idx val="3"/>
          <c:order val="4"/>
          <c:tx>
            <c:strRef>
              <c:f>Sheet1!$A$15</c:f>
              <c:strCache>
                <c:ptCount val="1"/>
                <c:pt idx="0">
                  <c:v>FY 24-4</c:v>
                </c:pt>
              </c:strCache>
            </c:strRef>
          </c:tx>
          <c:invertIfNegative val="0"/>
          <c:cat>
            <c:strRef>
              <c:f>Sheet1!$B$1:$D$2</c:f>
              <c:strCache>
                <c:ptCount val="3"/>
                <c:pt idx="0">
                  <c:v>Total Findings</c:v>
                </c:pt>
                <c:pt idx="1">
                  <c:v>Open Findings</c:v>
                </c:pt>
                <c:pt idx="2">
                  <c:v>Abatement Efficiency Index %</c:v>
                </c:pt>
              </c:strCache>
            </c:strRef>
          </c:cat>
          <c:val>
            <c:numRef>
              <c:f>Sheet1!$B$15:$D$15</c:f>
              <c:numCache>
                <c:formatCode>General</c:formatCode>
                <c:ptCount val="3"/>
                <c:pt idx="0">
                  <c:v>355</c:v>
                </c:pt>
                <c:pt idx="1">
                  <c:v>5</c:v>
                </c:pt>
                <c:pt idx="2">
                  <c:v>98</c:v>
                </c:pt>
              </c:numCache>
            </c:numRef>
          </c:val>
          <c:extLst xmlns:c15="http://schemas.microsoft.com/office/drawing/2012/chart">
            <c:ext xmlns:c16="http://schemas.microsoft.com/office/drawing/2014/chart" uri="{C3380CC4-5D6E-409C-BE32-E72D297353CC}">
              <c16:uniqueId val="{0000000A-1634-499F-9C58-04922F1FAF6F}"/>
            </c:ext>
          </c:extLst>
        </c:ser>
        <c:dLbls>
          <c:showLegendKey val="0"/>
          <c:showVal val="0"/>
          <c:showCatName val="0"/>
          <c:showSerName val="0"/>
          <c:showPercent val="0"/>
          <c:showBubbleSize val="0"/>
        </c:dLbls>
        <c:gapWidth val="150"/>
        <c:axId val="528489608"/>
        <c:axId val="528494704"/>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FY21 – FY25</a:t>
            </a:r>
            <a:endParaRPr lang="en-US" sz="1200" dirty="0">
              <a:effectLst/>
              <a:latin typeface="Arial" panose="020B0604020202020204" pitchFamily="34" charset="0"/>
              <a:cs typeface="Arial" panose="020B0604020202020204" pitchFamily="34" charset="0"/>
            </a:endParaRPr>
          </a:p>
        </c:rich>
      </c:tx>
      <c:layout>
        <c:manualLayout>
          <c:xMode val="edge"/>
          <c:yMode val="edge"/>
          <c:x val="0.17269092977874367"/>
          <c:y val="3.0204648112742857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Sheet1!$A$12</c:f>
              <c:strCache>
                <c:ptCount val="1"/>
                <c:pt idx="0">
                  <c:v>FY 21-3</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242</c:v>
                </c:pt>
                <c:pt idx="1">
                  <c:v>39</c:v>
                </c:pt>
                <c:pt idx="2">
                  <c:v>84</c:v>
                </c:pt>
              </c:numCache>
            </c:numRef>
          </c:val>
          <c:extLst>
            <c:ext xmlns:c16="http://schemas.microsoft.com/office/drawing/2014/chart" uri="{C3380CC4-5D6E-409C-BE32-E72D297353CC}">
              <c16:uniqueId val="{00000000-1634-499F-9C58-04922F1FAF6F}"/>
            </c:ext>
          </c:extLst>
        </c:ser>
        <c:ser>
          <c:idx val="4"/>
          <c:order val="1"/>
          <c:tx>
            <c:strRef>
              <c:f>Sheet1!$A$13</c:f>
              <c:strCache>
                <c:ptCount val="1"/>
                <c:pt idx="0">
                  <c:v>FY 22-3</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210</c:v>
                </c:pt>
                <c:pt idx="1">
                  <c:v>46</c:v>
                </c:pt>
                <c:pt idx="2">
                  <c:v>78</c:v>
                </c:pt>
              </c:numCache>
            </c:numRef>
          </c:val>
          <c:extLst>
            <c:ext xmlns:c16="http://schemas.microsoft.com/office/drawing/2014/chart" uri="{C3380CC4-5D6E-409C-BE32-E72D297353CC}">
              <c16:uniqueId val="{00000001-1634-499F-9C58-04922F1FAF6F}"/>
            </c:ext>
          </c:extLst>
        </c:ser>
        <c:ser>
          <c:idx val="0"/>
          <c:order val="2"/>
          <c:tx>
            <c:strRef>
              <c:f>Sheet1!$A$14</c:f>
              <c:strCache>
                <c:ptCount val="1"/>
                <c:pt idx="0">
                  <c:v>FY 23-3</c:v>
                </c:pt>
              </c:strCache>
            </c:strRef>
          </c:tx>
          <c:invertIfNegative val="0"/>
          <c:cat>
            <c:strRef>
              <c:f>Sheet1!$B$1:$D$2</c:f>
              <c:strCache>
                <c:ptCount val="3"/>
                <c:pt idx="0">
                  <c:v>Total Findings</c:v>
                </c:pt>
                <c:pt idx="1">
                  <c:v>Open Findings</c:v>
                </c:pt>
                <c:pt idx="2">
                  <c:v>Abatement Efficiency Index %</c:v>
                </c:pt>
              </c:strCache>
            </c:strRef>
          </c:cat>
          <c:val>
            <c:numRef>
              <c:f>Sheet1!$B$14:$D$14</c:f>
              <c:numCache>
                <c:formatCode>General</c:formatCode>
                <c:ptCount val="3"/>
                <c:pt idx="0">
                  <c:v>188</c:v>
                </c:pt>
                <c:pt idx="1">
                  <c:v>3</c:v>
                </c:pt>
                <c:pt idx="2">
                  <c:v>98</c:v>
                </c:pt>
              </c:numCache>
            </c:numRef>
          </c:val>
          <c:extLst>
            <c:ext xmlns:c16="http://schemas.microsoft.com/office/drawing/2014/chart" uri="{C3380CC4-5D6E-409C-BE32-E72D297353CC}">
              <c16:uniqueId val="{00000008-1634-499F-9C58-04922F1FAF6F}"/>
            </c:ext>
          </c:extLst>
        </c:ser>
        <c:ser>
          <c:idx val="2"/>
          <c:order val="3"/>
          <c:tx>
            <c:strRef>
              <c:f>Sheet1!$A$15</c:f>
              <c:strCache>
                <c:ptCount val="1"/>
                <c:pt idx="0">
                  <c:v>FY 24-3</c:v>
                </c:pt>
              </c:strCache>
            </c:strRef>
          </c:tx>
          <c:invertIfNegative val="0"/>
          <c:cat>
            <c:strRef>
              <c:f>Sheet1!$B$1:$D$2</c:f>
              <c:strCache>
                <c:ptCount val="3"/>
                <c:pt idx="0">
                  <c:v>Total Findings</c:v>
                </c:pt>
                <c:pt idx="1">
                  <c:v>Open Findings</c:v>
                </c:pt>
                <c:pt idx="2">
                  <c:v>Abatement Efficiency Index %</c:v>
                </c:pt>
              </c:strCache>
            </c:strRef>
          </c:cat>
          <c:val>
            <c:numRef>
              <c:f>Sheet1!$B$15:$D$15</c:f>
              <c:numCache>
                <c:formatCode>General</c:formatCode>
                <c:ptCount val="3"/>
                <c:pt idx="0">
                  <c:v>303</c:v>
                </c:pt>
                <c:pt idx="1">
                  <c:v>27</c:v>
                </c:pt>
                <c:pt idx="2">
                  <c:v>91</c:v>
                </c:pt>
              </c:numCache>
            </c:numRef>
          </c:val>
          <c:extLst xmlns:c15="http://schemas.microsoft.com/office/drawing/2012/chart">
            <c:ext xmlns:c16="http://schemas.microsoft.com/office/drawing/2014/chart" uri="{C3380CC4-5D6E-409C-BE32-E72D297353CC}">
              <c16:uniqueId val="{00000009-1634-499F-9C58-04922F1FAF6F}"/>
            </c:ext>
          </c:extLst>
        </c:ser>
        <c:ser>
          <c:idx val="3"/>
          <c:order val="4"/>
          <c:tx>
            <c:strRef>
              <c:f>Sheet1!$A$16</c:f>
              <c:strCache>
                <c:ptCount val="1"/>
                <c:pt idx="0">
                  <c:v>FY 25-3</c:v>
                </c:pt>
              </c:strCache>
            </c:strRef>
          </c:tx>
          <c:invertIfNegative val="0"/>
          <c:cat>
            <c:strRef>
              <c:f>Sheet1!$B$1:$D$2</c:f>
              <c:strCache>
                <c:ptCount val="3"/>
                <c:pt idx="0">
                  <c:v>Total Findings</c:v>
                </c:pt>
                <c:pt idx="1">
                  <c:v>Open Findings</c:v>
                </c:pt>
                <c:pt idx="2">
                  <c:v>Abatement Efficiency Index %</c:v>
                </c:pt>
              </c:strCache>
            </c:strRef>
          </c:cat>
          <c:val>
            <c:numRef>
              <c:f>Sheet1!$B$16:$D$16</c:f>
              <c:numCache>
                <c:formatCode>General</c:formatCode>
                <c:ptCount val="3"/>
                <c:pt idx="0">
                  <c:v>190</c:v>
                </c:pt>
                <c:pt idx="1">
                  <c:v>28</c:v>
                </c:pt>
                <c:pt idx="2">
                  <c:v>85</c:v>
                </c:pt>
              </c:numCache>
            </c:numRef>
          </c:val>
          <c:extLst xmlns:c15="http://schemas.microsoft.com/office/drawing/2012/chart">
            <c:ext xmlns:c16="http://schemas.microsoft.com/office/drawing/2014/chart" uri="{C3380CC4-5D6E-409C-BE32-E72D297353CC}">
              <c16:uniqueId val="{0000000A-1634-499F-9C58-04922F1FAF6F}"/>
            </c:ext>
          </c:extLst>
        </c:ser>
        <c:dLbls>
          <c:showLegendKey val="0"/>
          <c:showVal val="0"/>
          <c:showCatName val="0"/>
          <c:showSerName val="0"/>
          <c:showPercent val="0"/>
          <c:showBubbleSize val="0"/>
        </c:dLbls>
        <c:gapWidth val="150"/>
        <c:axId val="528489608"/>
        <c:axId val="528494704"/>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FY21 –</a:t>
            </a:r>
            <a:r>
              <a:rPr lang="en-US" baseline="0" dirty="0"/>
              <a:t> </a:t>
            </a:r>
            <a:r>
              <a:rPr lang="en-US" dirty="0"/>
              <a:t>FY25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1st Qtr</c:v>
                </c:pt>
              </c:strCache>
            </c:strRef>
          </c:tx>
          <c:spPr>
            <a:pattFill prst="ltHorz">
              <a:fgClr>
                <a:srgbClr val="00B0F0"/>
              </a:fgClr>
              <a:bgClr>
                <a:schemeClr val="tx1"/>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Sheet1!$B$9:$B$13</c:f>
              <c:numCache>
                <c:formatCode>"$"#,##0</c:formatCode>
                <c:ptCount val="5"/>
                <c:pt idx="0">
                  <c:v>2100</c:v>
                </c:pt>
                <c:pt idx="1">
                  <c:v>4837</c:v>
                </c:pt>
                <c:pt idx="2">
                  <c:v>9820.2999999999993</c:v>
                </c:pt>
                <c:pt idx="3">
                  <c:v>13472</c:v>
                </c:pt>
                <c:pt idx="4">
                  <c:v>5547</c:v>
                </c:pt>
              </c:numCache>
            </c:numRef>
          </c:val>
          <c:extLst>
            <c:ext xmlns:c16="http://schemas.microsoft.com/office/drawing/2014/chart" uri="{C3380CC4-5D6E-409C-BE32-E72D297353CC}">
              <c16:uniqueId val="{00000000-3660-4462-A9A6-A9825F549DC1}"/>
            </c:ext>
          </c:extLst>
        </c:ser>
        <c:ser>
          <c:idx val="1"/>
          <c:order val="1"/>
          <c:tx>
            <c:strRef>
              <c:f>Sheet1!$C$1</c:f>
              <c:strCache>
                <c:ptCount val="1"/>
                <c:pt idx="0">
                  <c:v>2nd Qtr</c:v>
                </c:pt>
              </c:strCache>
            </c:strRef>
          </c:tx>
          <c:spPr>
            <a:pattFill prst="wdUpDiag">
              <a:fgClr>
                <a:srgbClr val="009900"/>
              </a:fgClr>
              <a:bgClr>
                <a:srgbClr val="00B0F0"/>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Sheet1!$C$9:$C$13</c:f>
              <c:numCache>
                <c:formatCode>"$"#,##0</c:formatCode>
                <c:ptCount val="5"/>
                <c:pt idx="0">
                  <c:v>129</c:v>
                </c:pt>
                <c:pt idx="1">
                  <c:v>2709.3</c:v>
                </c:pt>
                <c:pt idx="2">
                  <c:v>0</c:v>
                </c:pt>
                <c:pt idx="3">
                  <c:v>0</c:v>
                </c:pt>
                <c:pt idx="4">
                  <c:v>100</c:v>
                </c:pt>
              </c:numCache>
            </c:numRef>
          </c:val>
          <c:extLst>
            <c:ext xmlns:c16="http://schemas.microsoft.com/office/drawing/2014/chart" uri="{C3380CC4-5D6E-409C-BE32-E72D297353CC}">
              <c16:uniqueId val="{00000001-3660-4462-A9A6-A9825F549DC1}"/>
            </c:ext>
          </c:extLst>
        </c:ser>
        <c:ser>
          <c:idx val="2"/>
          <c:order val="2"/>
          <c:tx>
            <c:strRef>
              <c:f>Sheet1!$D$1</c:f>
              <c:strCache>
                <c:ptCount val="1"/>
                <c:pt idx="0">
                  <c:v>3rd Qtr</c:v>
                </c:pt>
              </c:strCache>
            </c:strRef>
          </c:tx>
          <c:spPr>
            <a:pattFill prst="wdDnDiag">
              <a:fgClr>
                <a:srgbClr val="FF0000"/>
              </a:fgClr>
              <a:bgClr>
                <a:schemeClr val="tx1"/>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Sheet1!$D$9:$D$13</c:f>
              <c:numCache>
                <c:formatCode>"$"#,##0</c:formatCode>
                <c:ptCount val="5"/>
                <c:pt idx="0">
                  <c:v>2167</c:v>
                </c:pt>
                <c:pt idx="1">
                  <c:v>0</c:v>
                </c:pt>
                <c:pt idx="2">
                  <c:v>550</c:v>
                </c:pt>
                <c:pt idx="3">
                  <c:v>7624</c:v>
                </c:pt>
                <c:pt idx="4">
                  <c:v>100</c:v>
                </c:pt>
              </c:numCache>
            </c:numRef>
          </c:val>
          <c:extLst>
            <c:ext xmlns:c16="http://schemas.microsoft.com/office/drawing/2014/chart" uri="{C3380CC4-5D6E-409C-BE32-E72D297353CC}">
              <c16:uniqueId val="{00000002-3660-4462-A9A6-A9825F549DC1}"/>
            </c:ext>
          </c:extLst>
        </c:ser>
        <c:ser>
          <c:idx val="3"/>
          <c:order val="3"/>
          <c:tx>
            <c:strRef>
              <c:f>Sheet1!$E$1</c:f>
              <c:strCache>
                <c:ptCount val="1"/>
                <c:pt idx="0">
                  <c:v>4th Qtr</c:v>
                </c:pt>
              </c:strCache>
            </c:strRef>
          </c:tx>
          <c:spPr>
            <a:pattFill prst="solidDmnd">
              <a:fgClr>
                <a:schemeClr val="tx1"/>
              </a:fgClr>
              <a:bgClr>
                <a:srgbClr val="FFFF00"/>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Sheet1!$E$9:$E$13</c:f>
              <c:numCache>
                <c:formatCode>"$"#,##0</c:formatCode>
                <c:ptCount val="5"/>
                <c:pt idx="0">
                  <c:v>9628.52</c:v>
                </c:pt>
                <c:pt idx="1">
                  <c:v>4038</c:v>
                </c:pt>
                <c:pt idx="2">
                  <c:v>100</c:v>
                </c:pt>
                <c:pt idx="3">
                  <c:v>557.20000000000005</c:v>
                </c:pt>
              </c:numCache>
            </c:numRef>
          </c:val>
          <c:extLst>
            <c:ext xmlns:c16="http://schemas.microsoft.com/office/drawing/2014/chart" uri="{C3380CC4-5D6E-409C-BE32-E72D297353CC}">
              <c16:uniqueId val="{00000003-3660-4462-A9A6-A9825F549DC1}"/>
            </c:ext>
          </c:extLst>
        </c:ser>
        <c:ser>
          <c:idx val="4"/>
          <c:order val="4"/>
          <c:tx>
            <c:strRef>
              <c:f>Sheet1!$F$1</c:f>
              <c:strCache>
                <c:ptCount val="1"/>
                <c:pt idx="0">
                  <c:v>TOTAL</c:v>
                </c:pt>
              </c:strCache>
            </c:strRef>
          </c:tx>
          <c:spPr>
            <a:solidFill>
              <a:schemeClr val="accent5"/>
            </a:solidFill>
            <a:ln>
              <a:noFill/>
            </a:ln>
            <a:effectLst/>
          </c:spPr>
          <c:invertIfNegative val="0"/>
          <c:cat>
            <c:strRef>
              <c:f>Sheet1!$A$9:$A$13</c:f>
              <c:strCache>
                <c:ptCount val="5"/>
                <c:pt idx="0">
                  <c:v>FY21</c:v>
                </c:pt>
                <c:pt idx="1">
                  <c:v>FY22</c:v>
                </c:pt>
                <c:pt idx="2">
                  <c:v>FY23</c:v>
                </c:pt>
                <c:pt idx="3">
                  <c:v>FY24</c:v>
                </c:pt>
                <c:pt idx="4">
                  <c:v>FY25</c:v>
                </c:pt>
              </c:strCache>
            </c:strRef>
          </c:cat>
          <c:val>
            <c:numRef>
              <c:f>Sheet1!$F$9:$F$13</c:f>
              <c:numCache>
                <c:formatCode>"$"#,##0</c:formatCode>
                <c:ptCount val="5"/>
                <c:pt idx="0">
                  <c:v>14024.52</c:v>
                </c:pt>
                <c:pt idx="1">
                  <c:v>11584.3</c:v>
                </c:pt>
                <c:pt idx="2">
                  <c:v>10470.299999999999</c:v>
                </c:pt>
                <c:pt idx="3">
                  <c:v>21653.200000000001</c:v>
                </c:pt>
                <c:pt idx="4">
                  <c:v>5747</c:v>
                </c:pt>
              </c:numCache>
            </c:numRef>
          </c:val>
          <c:extLst>
            <c:ext xmlns:c16="http://schemas.microsoft.com/office/drawing/2014/chart" uri="{C3380CC4-5D6E-409C-BE32-E72D297353CC}">
              <c16:uniqueId val="{00000000-EA16-4C3B-9E6E-76813472886C}"/>
            </c:ext>
          </c:extLst>
        </c:ser>
        <c:dLbls>
          <c:showLegendKey val="0"/>
          <c:showVal val="0"/>
          <c:showCatName val="0"/>
          <c:showSerName val="0"/>
          <c:showPercent val="0"/>
          <c:showBubbleSize val="0"/>
        </c:dLbls>
        <c:gapWidth val="219"/>
        <c:overlap val="-27"/>
        <c:axId val="795547680"/>
        <c:axId val="795544072"/>
      </c:barChart>
      <c:catAx>
        <c:axId val="79554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5544072"/>
        <c:crosses val="autoZero"/>
        <c:auto val="1"/>
        <c:lblAlgn val="ctr"/>
        <c:lblOffset val="100"/>
        <c:noMultiLvlLbl val="0"/>
      </c:catAx>
      <c:valAx>
        <c:axId val="7955440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5547680"/>
        <c:crosses val="autoZero"/>
        <c:crossBetween val="between"/>
      </c:val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layout>
        <c:manualLayout>
          <c:xMode val="edge"/>
          <c:yMode val="edge"/>
          <c:x val="0.29984866085821171"/>
          <c:y val="0.95032494385505994"/>
          <c:w val="0.5233734384028359"/>
          <c:h val="4.9357838164590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rgbClr val="009900"/>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0.11574</cdr:x>
      <cdr:y>0.55686</cdr:y>
    </cdr:from>
    <cdr:to>
      <cdr:x>0.22032</cdr:x>
      <cdr:y>0.64415</cdr:y>
    </cdr:to>
    <cdr:sp macro="" textlink="">
      <cdr:nvSpPr>
        <cdr:cNvPr id="2" name="TextBox 1"/>
        <cdr:cNvSpPr txBox="1"/>
      </cdr:nvSpPr>
      <cdr:spPr>
        <a:xfrm xmlns:a="http://schemas.openxmlformats.org/drawingml/2006/main">
          <a:off x="467611" y="2341540"/>
          <a:ext cx="422522" cy="3670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200" b="1" dirty="0">
              <a:latin typeface="Arial" panose="020B0604020202020204" pitchFamily="34" charset="0"/>
              <a:cs typeface="Arial" panose="020B0604020202020204" pitchFamily="34" charset="0"/>
            </a:rPr>
            <a:t>5</a:t>
          </a:r>
        </a:p>
      </cdr:txBody>
    </cdr:sp>
  </cdr:relSizeAnchor>
  <cdr:relSizeAnchor xmlns:cdr="http://schemas.openxmlformats.org/drawingml/2006/chartDrawing">
    <cdr:from>
      <cdr:x>0.76679</cdr:x>
      <cdr:y>0.72323</cdr:y>
    </cdr:from>
    <cdr:to>
      <cdr:x>0.82101</cdr:x>
      <cdr:y>0.78002</cdr:y>
    </cdr:to>
    <cdr:sp macro="" textlink="">
      <cdr:nvSpPr>
        <cdr:cNvPr id="5" name="TextBox 1"/>
        <cdr:cNvSpPr txBox="1"/>
      </cdr:nvSpPr>
      <cdr:spPr>
        <a:xfrm xmlns:a="http://schemas.openxmlformats.org/drawingml/2006/main">
          <a:off x="3097995" y="3041098"/>
          <a:ext cx="219059" cy="23879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0.28473</cdr:x>
      <cdr:y>0.44861</cdr:y>
    </cdr:from>
    <cdr:to>
      <cdr:x>0.36777</cdr:x>
      <cdr:y>0.53831</cdr:y>
    </cdr:to>
    <cdr:sp macro="" textlink="">
      <cdr:nvSpPr>
        <cdr:cNvPr id="6" name="TextBox 1"/>
        <cdr:cNvSpPr txBox="1"/>
      </cdr:nvSpPr>
      <cdr:spPr>
        <a:xfrm xmlns:a="http://schemas.openxmlformats.org/drawingml/2006/main">
          <a:off x="1150362" y="1886377"/>
          <a:ext cx="335497" cy="3771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Arial" panose="020B0604020202020204" pitchFamily="34" charset="0"/>
              <a:cs typeface="Arial" panose="020B0604020202020204" pitchFamily="34" charset="0"/>
            </a:rPr>
            <a:t>7</a:t>
          </a:r>
        </a:p>
      </cdr:txBody>
    </cdr:sp>
  </cdr:relSizeAnchor>
  <cdr:relSizeAnchor xmlns:cdr="http://schemas.openxmlformats.org/drawingml/2006/chartDrawing">
    <cdr:from>
      <cdr:x>0.44851</cdr:x>
      <cdr:y>0.39006</cdr:y>
    </cdr:from>
    <cdr:to>
      <cdr:x>0.51197</cdr:x>
      <cdr:y>0.46669</cdr:y>
    </cdr:to>
    <cdr:sp macro="" textlink="">
      <cdr:nvSpPr>
        <cdr:cNvPr id="7" name="TextBox 6">
          <a:extLst xmlns:a="http://schemas.openxmlformats.org/drawingml/2006/main">
            <a:ext uri="{FF2B5EF4-FFF2-40B4-BE49-F238E27FC236}">
              <a16:creationId xmlns:a16="http://schemas.microsoft.com/office/drawing/2014/main" id="{91444694-046E-B311-EA5E-D7509D1AE404}"/>
            </a:ext>
          </a:extLst>
        </cdr:cNvPr>
        <cdr:cNvSpPr txBox="1"/>
      </cdr:nvSpPr>
      <cdr:spPr>
        <a:xfrm xmlns:a="http://schemas.openxmlformats.org/drawingml/2006/main">
          <a:off x="1812079" y="1640153"/>
          <a:ext cx="256391" cy="322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8</a:t>
          </a:r>
        </a:p>
      </cdr:txBody>
    </cdr:sp>
  </cdr:relSizeAnchor>
</c:userShapes>
</file>

<file path=ppt/drawings/drawing2.xml><?xml version="1.0" encoding="utf-8"?>
<c:userShapes xmlns:c="http://schemas.openxmlformats.org/drawingml/2006/chart">
  <cdr:relSizeAnchor xmlns:cdr="http://schemas.openxmlformats.org/drawingml/2006/chartDrawing">
    <cdr:from>
      <cdr:x>0.75282</cdr:x>
      <cdr:y>0.73734</cdr:y>
    </cdr:from>
    <cdr:to>
      <cdr:x>0.84381</cdr:x>
      <cdr:y>0.82415</cdr:y>
    </cdr:to>
    <cdr:sp macro="" textlink="">
      <cdr:nvSpPr>
        <cdr:cNvPr id="2" name="TextBox 1"/>
        <cdr:cNvSpPr txBox="1"/>
      </cdr:nvSpPr>
      <cdr:spPr>
        <a:xfrm xmlns:a="http://schemas.openxmlformats.org/drawingml/2006/main">
          <a:off x="3042728" y="3100444"/>
          <a:ext cx="367761" cy="365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0.10597</cdr:x>
      <cdr:y>0.73056</cdr:y>
    </cdr:from>
    <cdr:to>
      <cdr:x>0.22709</cdr:x>
      <cdr:y>0.80062</cdr:y>
    </cdr:to>
    <cdr:sp macro="" textlink="">
      <cdr:nvSpPr>
        <cdr:cNvPr id="5" name="TextBox 1"/>
        <cdr:cNvSpPr txBox="1"/>
      </cdr:nvSpPr>
      <cdr:spPr>
        <a:xfrm xmlns:a="http://schemas.openxmlformats.org/drawingml/2006/main">
          <a:off x="428290" y="3071923"/>
          <a:ext cx="489540" cy="2945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Arial" panose="020B0604020202020204" pitchFamily="34" charset="0"/>
              <a:cs typeface="Arial" panose="020B0604020202020204" pitchFamily="34" charset="0"/>
            </a:rPr>
            <a:t>1</a:t>
          </a:r>
          <a:endParaRPr lang="en-US"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0.77163</cdr:x>
      <cdr:y>0.63875</cdr:y>
    </cdr:from>
    <cdr:to>
      <cdr:x>0.83993</cdr:x>
      <cdr:y>0.70463</cdr:y>
    </cdr:to>
    <cdr:sp macro="" textlink="">
      <cdr:nvSpPr>
        <cdr:cNvPr id="6" name="TextBox 5"/>
        <cdr:cNvSpPr txBox="1"/>
      </cdr:nvSpPr>
      <cdr:spPr>
        <a:xfrm xmlns:a="http://schemas.openxmlformats.org/drawingml/2006/main">
          <a:off x="3118755" y="2685890"/>
          <a:ext cx="276053" cy="277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0.44902</cdr:x>
      <cdr:y>0.73267</cdr:y>
    </cdr:from>
    <cdr:to>
      <cdr:x>0.51641</cdr:x>
      <cdr:y>0.7985</cdr:y>
    </cdr:to>
    <cdr:sp macro="" textlink="">
      <cdr:nvSpPr>
        <cdr:cNvPr id="7" name="TextBox 6">
          <a:extLst xmlns:a="http://schemas.openxmlformats.org/drawingml/2006/main">
            <a:ext uri="{FF2B5EF4-FFF2-40B4-BE49-F238E27FC236}">
              <a16:creationId xmlns:a16="http://schemas.microsoft.com/office/drawing/2014/main" id="{7F214B2A-053D-78AC-2D22-11FA0773A125}"/>
            </a:ext>
          </a:extLst>
        </cdr:cNvPr>
        <cdr:cNvSpPr txBox="1"/>
      </cdr:nvSpPr>
      <cdr:spPr>
        <a:xfrm xmlns:a="http://schemas.openxmlformats.org/drawingml/2006/main">
          <a:off x="1814856" y="3080817"/>
          <a:ext cx="272375" cy="2768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1</a:t>
          </a:r>
        </a:p>
      </cdr:txBody>
    </cdr:sp>
  </cdr:relSizeAnchor>
  <cdr:relSizeAnchor xmlns:cdr="http://schemas.openxmlformats.org/drawingml/2006/chartDrawing">
    <cdr:from>
      <cdr:x>0.612</cdr:x>
      <cdr:y>0.73267</cdr:y>
    </cdr:from>
    <cdr:to>
      <cdr:x>0.67854</cdr:x>
      <cdr:y>0.7985</cdr:y>
    </cdr:to>
    <cdr:sp macro="" textlink="">
      <cdr:nvSpPr>
        <cdr:cNvPr id="3" name="TextBox 2">
          <a:extLst xmlns:a="http://schemas.openxmlformats.org/drawingml/2006/main">
            <a:ext uri="{FF2B5EF4-FFF2-40B4-BE49-F238E27FC236}">
              <a16:creationId xmlns:a16="http://schemas.microsoft.com/office/drawing/2014/main" id="{A5EE2797-383F-E200-6BAD-5D1F3188B270}"/>
            </a:ext>
          </a:extLst>
        </cdr:cNvPr>
        <cdr:cNvSpPr txBox="1"/>
      </cdr:nvSpPr>
      <cdr:spPr>
        <a:xfrm xmlns:a="http://schemas.openxmlformats.org/drawingml/2006/main">
          <a:off x="2473585" y="3080818"/>
          <a:ext cx="268941" cy="2768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1</a:t>
          </a:r>
        </a:p>
      </cdr:txBody>
    </cdr:sp>
  </cdr:relSizeAnchor>
</c:userShapes>
</file>

<file path=ppt/drawings/drawing3.xml><?xml version="1.0" encoding="utf-8"?>
<c:userShapes xmlns:c="http://schemas.openxmlformats.org/drawingml/2006/chart">
  <cdr:relSizeAnchor xmlns:cdr="http://schemas.openxmlformats.org/drawingml/2006/chartDrawing">
    <cdr:from>
      <cdr:x>0.20537</cdr:x>
      <cdr:y>0.78738</cdr:y>
    </cdr:from>
    <cdr:to>
      <cdr:x>0.22258</cdr:x>
      <cdr:y>0.81332</cdr:y>
    </cdr:to>
    <cdr:sp macro="" textlink="">
      <cdr:nvSpPr>
        <cdr:cNvPr id="2" name="Oval 1"/>
        <cdr:cNvSpPr>
          <a:spLocks xmlns:a="http://schemas.openxmlformats.org/drawingml/2006/main" noChangeArrowheads="1"/>
        </cdr:cNvSpPr>
      </cdr:nvSpPr>
      <cdr:spPr bwMode="auto">
        <a:xfrm xmlns:a="http://schemas.openxmlformats.org/drawingml/2006/main" flipV="1">
          <a:off x="1783333" y="4269907"/>
          <a:ext cx="149445" cy="140670"/>
        </a:xfrm>
        <a:prstGeom xmlns:a="http://schemas.openxmlformats.org/drawingml/2006/main" prst="ellipse">
          <a:avLst/>
        </a:prstGeom>
        <a:solidFill xmlns:a="http://schemas.openxmlformats.org/drawingml/2006/main">
          <a:srgbClr val="C00000"/>
        </a:solidFill>
        <a:ln xmlns:a="http://schemas.openxmlformats.org/drawingml/2006/main" w="9525" algn="ctr">
          <a:solidFill>
            <a:srgbClr val="C00000"/>
          </a:solidFill>
          <a:round/>
          <a:headEnd/>
          <a:tailEnd/>
        </a:l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5pPr>
          <a:lvl6pPr marL="2286000" algn="l" defTabSz="914400" rtl="0" eaLnBrk="1" latinLnBrk="0" hangingPunct="1">
            <a:defRPr sz="2400" kern="1200">
              <a:solidFill>
                <a:srgbClr val="000099"/>
              </a:solidFill>
              <a:latin typeface="Arial" panose="020B0604020202020204" pitchFamily="34" charset="0"/>
              <a:ea typeface="+mn-ea"/>
              <a:cs typeface="+mn-cs"/>
            </a:defRPr>
          </a:lvl6pPr>
          <a:lvl7pPr marL="2743200" algn="l" defTabSz="914400" rtl="0" eaLnBrk="1" latinLnBrk="0" hangingPunct="1">
            <a:defRPr sz="2400" kern="1200">
              <a:solidFill>
                <a:srgbClr val="000099"/>
              </a:solidFill>
              <a:latin typeface="Arial" panose="020B0604020202020204" pitchFamily="34" charset="0"/>
              <a:ea typeface="+mn-ea"/>
              <a:cs typeface="+mn-cs"/>
            </a:defRPr>
          </a:lvl7pPr>
          <a:lvl8pPr marL="3200400" algn="l" defTabSz="914400" rtl="0" eaLnBrk="1" latinLnBrk="0" hangingPunct="1">
            <a:defRPr sz="2400" kern="1200">
              <a:solidFill>
                <a:srgbClr val="000099"/>
              </a:solidFill>
              <a:latin typeface="Arial" panose="020B0604020202020204" pitchFamily="34" charset="0"/>
              <a:ea typeface="+mn-ea"/>
              <a:cs typeface="+mn-cs"/>
            </a:defRPr>
          </a:lvl8pPr>
          <a:lvl9pPr marL="3657600" algn="l" defTabSz="914400" rtl="0" eaLnBrk="1" latinLnBrk="0" hangingPunct="1">
            <a:defRPr sz="2400" kern="1200">
              <a:solidFill>
                <a:srgbClr val="000099"/>
              </a:solidFill>
              <a:latin typeface="Arial" panose="020B0604020202020204" pitchFamily="34" charset="0"/>
              <a:ea typeface="+mn-ea"/>
              <a:cs typeface="+mn-cs"/>
            </a:defRPr>
          </a:lvl9pPr>
        </a:lstStyle>
        <a:p xmlns:a="http://schemas.openxmlformats.org/drawingml/2006/main">
          <a:pPr>
            <a:lnSpc>
              <a:spcPct val="100000"/>
            </a:lnSpc>
            <a:spcBef>
              <a:spcPct val="0"/>
            </a:spcBef>
            <a:buFontTx/>
            <a:buNone/>
          </a:pPr>
          <a:endParaRPr lang="en-US" altLang="en-US" sz="2400">
            <a:solidFill>
              <a:srgbClr val="000099"/>
            </a:solidFill>
            <a:latin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0.87436</cdr:x>
      <cdr:y>0.24254</cdr:y>
    </cdr:from>
    <cdr:to>
      <cdr:x>0.9337</cdr:x>
      <cdr:y>0.59144</cdr:y>
    </cdr:to>
    <cdr:sp macro="" textlink="">
      <cdr:nvSpPr>
        <cdr:cNvPr id="2" name="TextBox 1">
          <a:extLst xmlns:a="http://schemas.openxmlformats.org/drawingml/2006/main">
            <a:ext uri="{FF2B5EF4-FFF2-40B4-BE49-F238E27FC236}">
              <a16:creationId xmlns:a16="http://schemas.microsoft.com/office/drawing/2014/main" id="{C4695404-363F-5CF3-7323-8B70FA896AF1}"/>
            </a:ext>
          </a:extLst>
        </cdr:cNvPr>
        <cdr:cNvSpPr txBox="1"/>
      </cdr:nvSpPr>
      <cdr:spPr>
        <a:xfrm xmlns:a="http://schemas.openxmlformats.org/drawingml/2006/main">
          <a:off x="3797682" y="661276"/>
          <a:ext cx="257750" cy="9512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0.8095</cdr:x>
      <cdr:y>0.64813</cdr:y>
    </cdr:from>
    <cdr:to>
      <cdr:x>1</cdr:x>
      <cdr:y>1</cdr:y>
    </cdr:to>
    <cdr:sp macro="" textlink="">
      <cdr:nvSpPr>
        <cdr:cNvPr id="2" name="TextBox 1"/>
        <cdr:cNvSpPr txBox="1"/>
      </cdr:nvSpPr>
      <cdr:spPr>
        <a:xfrm xmlns:a="http://schemas.openxmlformats.org/drawingml/2006/main">
          <a:off x="3967005" y="21038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0.74915</cdr:x>
      <cdr:y>0.68161</cdr:y>
    </cdr:from>
    <cdr:to>
      <cdr:x>0.79975</cdr:x>
      <cdr:y>0.75356</cdr:y>
    </cdr:to>
    <cdr:sp macro="" textlink="">
      <cdr:nvSpPr>
        <cdr:cNvPr id="2" name="TextBox 1">
          <a:extLst xmlns:a="http://schemas.openxmlformats.org/drawingml/2006/main">
            <a:ext uri="{FF2B5EF4-FFF2-40B4-BE49-F238E27FC236}">
              <a16:creationId xmlns:a16="http://schemas.microsoft.com/office/drawing/2014/main" id="{36452D32-4A0C-C982-61E0-F3FAEFD2EDF1}"/>
            </a:ext>
          </a:extLst>
        </cdr:cNvPr>
        <cdr:cNvSpPr txBox="1"/>
      </cdr:nvSpPr>
      <cdr:spPr>
        <a:xfrm xmlns:a="http://schemas.openxmlformats.org/drawingml/2006/main">
          <a:off x="6405821" y="1924902"/>
          <a:ext cx="432688" cy="203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0</a:t>
          </a:r>
        </a:p>
        <a:p xmlns:a="http://schemas.openxmlformats.org/drawingml/2006/main">
          <a:endParaRPr lang="en-US" sz="1400" b="1" dirty="0"/>
        </a:p>
      </cdr:txBody>
    </cdr:sp>
  </cdr:relSizeAnchor>
  <cdr:relSizeAnchor xmlns:cdr="http://schemas.openxmlformats.org/drawingml/2006/chartDrawing">
    <cdr:from>
      <cdr:x>0.25236</cdr:x>
      <cdr:y>0.67621</cdr:y>
    </cdr:from>
    <cdr:to>
      <cdr:x>0.35929</cdr:x>
      <cdr:y>1</cdr:y>
    </cdr:to>
    <cdr:sp macro="" textlink="">
      <cdr:nvSpPr>
        <cdr:cNvPr id="3" name="TextBox 2">
          <a:extLst xmlns:a="http://schemas.openxmlformats.org/drawingml/2006/main">
            <a:ext uri="{FF2B5EF4-FFF2-40B4-BE49-F238E27FC236}">
              <a16:creationId xmlns:a16="http://schemas.microsoft.com/office/drawing/2014/main" id="{BDBE48CF-9679-B014-97FD-90C7796494B4}"/>
            </a:ext>
          </a:extLst>
        </cdr:cNvPr>
        <cdr:cNvSpPr txBox="1"/>
      </cdr:nvSpPr>
      <cdr:spPr>
        <a:xfrm xmlns:a="http://schemas.openxmlformats.org/drawingml/2006/main">
          <a:off x="2157840" y="208752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0.24267</cdr:x>
      <cdr:y>0.67621</cdr:y>
    </cdr:from>
    <cdr:to>
      <cdr:x>0.28576</cdr:x>
      <cdr:y>0.8091</cdr:y>
    </cdr:to>
    <cdr:sp macro="" textlink="">
      <cdr:nvSpPr>
        <cdr:cNvPr id="4" name="TextBox 3">
          <a:extLst xmlns:a="http://schemas.openxmlformats.org/drawingml/2006/main">
            <a:ext uri="{FF2B5EF4-FFF2-40B4-BE49-F238E27FC236}">
              <a16:creationId xmlns:a16="http://schemas.microsoft.com/office/drawing/2014/main" id="{B2CAF511-0984-2A78-C987-39DE33CF08EE}"/>
            </a:ext>
          </a:extLst>
        </cdr:cNvPr>
        <cdr:cNvSpPr txBox="1"/>
      </cdr:nvSpPr>
      <cdr:spPr>
        <a:xfrm xmlns:a="http://schemas.openxmlformats.org/drawingml/2006/main">
          <a:off x="2074991" y="1909653"/>
          <a:ext cx="368490" cy="3752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0.26342</cdr:x>
      <cdr:y>0.67621</cdr:y>
    </cdr:from>
    <cdr:to>
      <cdr:x>0.37035</cdr:x>
      <cdr:y>1</cdr:y>
    </cdr:to>
    <cdr:sp macro="" textlink="">
      <cdr:nvSpPr>
        <cdr:cNvPr id="5" name="TextBox 4">
          <a:extLst xmlns:a="http://schemas.openxmlformats.org/drawingml/2006/main">
            <a:ext uri="{FF2B5EF4-FFF2-40B4-BE49-F238E27FC236}">
              <a16:creationId xmlns:a16="http://schemas.microsoft.com/office/drawing/2014/main" id="{A130E7EB-E900-8AEE-D7BA-AD883FCF0203}"/>
            </a:ext>
          </a:extLst>
        </cdr:cNvPr>
        <cdr:cNvSpPr txBox="1"/>
      </cdr:nvSpPr>
      <cdr:spPr>
        <a:xfrm xmlns:a="http://schemas.openxmlformats.org/drawingml/2006/main">
          <a:off x="2252412" y="19164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6AABC32-D2FD-40AD-933C-A4EB2DB1C2F4}" type="datetimeFigureOut">
              <a:rPr lang="en-US" smtClean="0"/>
              <a:t>1/28/2026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63CECD6D-E0E3-481C-A0C0-AC650B7A99D6}" type="slidenum">
              <a:rPr lang="en-US" smtClean="0"/>
              <a:t>‹#›</a:t>
            </a:fld>
            <a:endParaRPr lang="en-US"/>
          </a:p>
        </p:txBody>
      </p:sp>
    </p:spTree>
    <p:extLst>
      <p:ext uri="{BB962C8B-B14F-4D97-AF65-F5344CB8AC3E}">
        <p14:creationId xmlns:p14="http://schemas.microsoft.com/office/powerpoint/2010/main" val="319063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0533">
              <a:defRPr sz="2700">
                <a:solidFill>
                  <a:srgbClr val="000099"/>
                </a:solidFill>
                <a:latin typeface="Arial" panose="020B0604020202020204" pitchFamily="34" charset="0"/>
              </a:defRPr>
            </a:lvl1pPr>
            <a:lvl2pPr marL="883446" indent="-339789" defTabSz="1100533">
              <a:defRPr sz="2700">
                <a:solidFill>
                  <a:srgbClr val="000099"/>
                </a:solidFill>
                <a:latin typeface="Arial" panose="020B0604020202020204" pitchFamily="34" charset="0"/>
              </a:defRPr>
            </a:lvl2pPr>
            <a:lvl3pPr marL="1359149" indent="-271830" defTabSz="1100533">
              <a:defRPr sz="2700">
                <a:solidFill>
                  <a:srgbClr val="000099"/>
                </a:solidFill>
                <a:latin typeface="Arial" panose="020B0604020202020204" pitchFamily="34" charset="0"/>
              </a:defRPr>
            </a:lvl3pPr>
            <a:lvl4pPr marL="1902807" indent="-271830" defTabSz="1100533">
              <a:defRPr sz="2700">
                <a:solidFill>
                  <a:srgbClr val="000099"/>
                </a:solidFill>
                <a:latin typeface="Arial" panose="020B0604020202020204" pitchFamily="34" charset="0"/>
              </a:defRPr>
            </a:lvl4pPr>
            <a:lvl5pPr marL="2446465" indent="-271830" defTabSz="1100533">
              <a:defRPr sz="2700">
                <a:solidFill>
                  <a:srgbClr val="000099"/>
                </a:solidFill>
                <a:latin typeface="Arial" panose="020B0604020202020204" pitchFamily="34" charset="0"/>
              </a:defRPr>
            </a:lvl5pPr>
            <a:lvl6pPr marL="2990127" indent="-271830" defTabSz="1100533" eaLnBrk="0" fontAlgn="base" hangingPunct="0">
              <a:spcBef>
                <a:spcPct val="0"/>
              </a:spcBef>
              <a:spcAft>
                <a:spcPct val="0"/>
              </a:spcAft>
              <a:defRPr sz="2700">
                <a:solidFill>
                  <a:srgbClr val="000099"/>
                </a:solidFill>
                <a:latin typeface="Arial" panose="020B0604020202020204" pitchFamily="34" charset="0"/>
              </a:defRPr>
            </a:lvl6pPr>
            <a:lvl7pPr marL="3533787" indent="-271830" defTabSz="1100533" eaLnBrk="0" fontAlgn="base" hangingPunct="0">
              <a:spcBef>
                <a:spcPct val="0"/>
              </a:spcBef>
              <a:spcAft>
                <a:spcPct val="0"/>
              </a:spcAft>
              <a:defRPr sz="2700">
                <a:solidFill>
                  <a:srgbClr val="000099"/>
                </a:solidFill>
                <a:latin typeface="Arial" panose="020B0604020202020204" pitchFamily="34" charset="0"/>
              </a:defRPr>
            </a:lvl7pPr>
            <a:lvl8pPr marL="4077447" indent="-271830" defTabSz="1100533" eaLnBrk="0" fontAlgn="base" hangingPunct="0">
              <a:spcBef>
                <a:spcPct val="0"/>
              </a:spcBef>
              <a:spcAft>
                <a:spcPct val="0"/>
              </a:spcAft>
              <a:defRPr sz="2700">
                <a:solidFill>
                  <a:srgbClr val="000099"/>
                </a:solidFill>
                <a:latin typeface="Arial" panose="020B0604020202020204" pitchFamily="34" charset="0"/>
              </a:defRPr>
            </a:lvl8pPr>
            <a:lvl9pPr marL="4621101" indent="-271830" defTabSz="1100533"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E5BC7438-6829-43D3-91C1-04BEDE01985A}" type="slidenum">
              <a:rPr lang="en-US" altLang="en-US" sz="1200">
                <a:solidFill>
                  <a:srgbClr val="000000"/>
                </a:solidFill>
                <a:latin typeface="Times New Roman" panose="02020603050405020304" pitchFamily="18" charset="0"/>
              </a:rPr>
              <a:pPr fontAlgn="base">
                <a:spcBef>
                  <a:spcPct val="0"/>
                </a:spcBef>
                <a:spcAft>
                  <a:spcPct val="0"/>
                </a:spcAft>
                <a:defRPr/>
              </a:pPr>
              <a:t>1</a:t>
            </a:fld>
            <a:endParaRPr lang="en-US" altLang="en-US" sz="1200">
              <a:solidFill>
                <a:srgbClr val="000000"/>
              </a:solidFill>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a:xfrm>
            <a:off x="1795463" y="1327150"/>
            <a:ext cx="4791075" cy="35925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b="1">
              <a:latin typeface="Arial" panose="020B0604020202020204" pitchFamily="34" charset="0"/>
            </a:endParaRPr>
          </a:p>
        </p:txBody>
      </p:sp>
    </p:spTree>
    <p:extLst>
      <p:ext uri="{BB962C8B-B14F-4D97-AF65-F5344CB8AC3E}">
        <p14:creationId xmlns:p14="http://schemas.microsoft.com/office/powerpoint/2010/main" val="219160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6554">
              <a:defRPr sz="2700">
                <a:solidFill>
                  <a:srgbClr val="000099"/>
                </a:solidFill>
                <a:latin typeface="Arial" panose="020B0604020202020204" pitchFamily="34" charset="0"/>
              </a:defRPr>
            </a:lvl1pPr>
            <a:lvl2pPr marL="848142" indent="-326210" defTabSz="1056554">
              <a:defRPr sz="2700">
                <a:solidFill>
                  <a:srgbClr val="000099"/>
                </a:solidFill>
                <a:latin typeface="Arial" panose="020B0604020202020204" pitchFamily="34" charset="0"/>
              </a:defRPr>
            </a:lvl2pPr>
            <a:lvl3pPr marL="1304835" indent="-260967" defTabSz="1056554">
              <a:defRPr sz="2700">
                <a:solidFill>
                  <a:srgbClr val="000099"/>
                </a:solidFill>
                <a:latin typeface="Arial" panose="020B0604020202020204" pitchFamily="34" charset="0"/>
              </a:defRPr>
            </a:lvl3pPr>
            <a:lvl4pPr marL="1826769" indent="-260967" defTabSz="1056554">
              <a:defRPr sz="2700">
                <a:solidFill>
                  <a:srgbClr val="000099"/>
                </a:solidFill>
                <a:latin typeface="Arial" panose="020B0604020202020204" pitchFamily="34" charset="0"/>
              </a:defRPr>
            </a:lvl4pPr>
            <a:lvl5pPr marL="2348702" indent="-260967" defTabSz="1056554">
              <a:defRPr sz="2700">
                <a:solidFill>
                  <a:srgbClr val="000099"/>
                </a:solidFill>
                <a:latin typeface="Arial" panose="020B0604020202020204" pitchFamily="34" charset="0"/>
              </a:defRPr>
            </a:lvl5pPr>
            <a:lvl6pPr marL="2870638" indent="-260967" defTabSz="1056554" eaLnBrk="0" fontAlgn="base" hangingPunct="0">
              <a:spcBef>
                <a:spcPct val="0"/>
              </a:spcBef>
              <a:spcAft>
                <a:spcPct val="0"/>
              </a:spcAft>
              <a:defRPr sz="2700">
                <a:solidFill>
                  <a:srgbClr val="000099"/>
                </a:solidFill>
                <a:latin typeface="Arial" panose="020B0604020202020204" pitchFamily="34" charset="0"/>
              </a:defRPr>
            </a:lvl6pPr>
            <a:lvl7pPr marL="3392571" indent="-260967" defTabSz="1056554" eaLnBrk="0" fontAlgn="base" hangingPunct="0">
              <a:spcBef>
                <a:spcPct val="0"/>
              </a:spcBef>
              <a:spcAft>
                <a:spcPct val="0"/>
              </a:spcAft>
              <a:defRPr sz="2700">
                <a:solidFill>
                  <a:srgbClr val="000099"/>
                </a:solidFill>
                <a:latin typeface="Arial" panose="020B0604020202020204" pitchFamily="34" charset="0"/>
              </a:defRPr>
            </a:lvl7pPr>
            <a:lvl8pPr marL="3914505" indent="-260967" defTabSz="1056554" eaLnBrk="0" fontAlgn="base" hangingPunct="0">
              <a:spcBef>
                <a:spcPct val="0"/>
              </a:spcBef>
              <a:spcAft>
                <a:spcPct val="0"/>
              </a:spcAft>
              <a:defRPr sz="2700">
                <a:solidFill>
                  <a:srgbClr val="000099"/>
                </a:solidFill>
                <a:latin typeface="Arial" panose="020B0604020202020204" pitchFamily="34" charset="0"/>
              </a:defRPr>
            </a:lvl8pPr>
            <a:lvl9pPr marL="4436438" indent="-260967" defTabSz="1056554" eaLnBrk="0" fontAlgn="base" hangingPunct="0">
              <a:spcBef>
                <a:spcPct val="0"/>
              </a:spcBef>
              <a:spcAft>
                <a:spcPct val="0"/>
              </a:spcAft>
              <a:defRPr sz="2700">
                <a:solidFill>
                  <a:srgbClr val="000099"/>
                </a:solidFill>
                <a:latin typeface="Arial" panose="020B0604020202020204" pitchFamily="34" charset="0"/>
              </a:defRPr>
            </a:lvl9pPr>
          </a:lstStyle>
          <a:p>
            <a:pPr>
              <a:defRPr/>
            </a:pPr>
            <a:fld id="{F7865896-29EF-45F7-8391-F501DFF21FEE}" type="slidenum">
              <a:rPr lang="en-US" altLang="en-US" sz="1200">
                <a:solidFill>
                  <a:srgbClr val="000000"/>
                </a:solidFill>
                <a:latin typeface="Times New Roman" panose="02020603050405020304" pitchFamily="18" charset="0"/>
              </a:rPr>
              <a:pPr>
                <a:defRPr/>
              </a:pPr>
              <a:t>11</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482725" y="785813"/>
            <a:ext cx="5222875" cy="3917950"/>
          </a:xfrm>
          <a:ln/>
        </p:spPr>
      </p:sp>
      <p:sp>
        <p:nvSpPr>
          <p:cNvPr id="206852" name="Rectangle 3"/>
          <p:cNvSpPr>
            <a:spLocks noGrp="1" noChangeArrowheads="1"/>
          </p:cNvSpPr>
          <p:nvPr>
            <p:ph type="body" idx="1"/>
          </p:nvPr>
        </p:nvSpPr>
        <p:spPr>
          <a:xfrm>
            <a:off x="1087750" y="4963796"/>
            <a:ext cx="6007608" cy="46997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24 of the 161 findings for FY22 are still open as of </a:t>
            </a:r>
            <a:r>
              <a:rPr lang="en-US" altLang="en-US" b="1" u="sng" dirty="0">
                <a:latin typeface="Arial" panose="020B0604020202020204" pitchFamily="34" charset="0"/>
              </a:rPr>
              <a:t>27 Apr 22</a:t>
            </a:r>
            <a:r>
              <a:rPr lang="en-US" altLang="en-US" b="1" dirty="0">
                <a:latin typeface="Arial" panose="020B0604020202020204" pitchFamily="34" charset="0"/>
              </a:rPr>
              <a:t>, which gives us an 83% Abatement Efficiency index.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1</a:t>
            </a:r>
            <a:r>
              <a:rPr lang="en-US" altLang="en-US" b="1" baseline="30000" dirty="0">
                <a:latin typeface="Arial" panose="020B0604020202020204" pitchFamily="34" charset="0"/>
              </a:rPr>
              <a:t>st</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15 small tenants, I&amp;E, and MCCS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2</a:t>
            </a:r>
            <a:r>
              <a:rPr lang="en-US" altLang="en-US" b="1" baseline="30000" dirty="0">
                <a:latin typeface="Arial" panose="020B0604020202020204" pitchFamily="34" charset="0"/>
              </a:rPr>
              <a:t>nd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3</a:t>
            </a:r>
            <a:r>
              <a:rPr lang="en-US" altLang="en-US" b="1" baseline="30000" dirty="0">
                <a:latin typeface="Arial" panose="020B0604020202020204" pitchFamily="34" charset="0"/>
              </a:rPr>
              <a:t>rd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a:t>
            </a:r>
            <a:r>
              <a:rPr lang="en-US" altLang="en-US" b="1" baseline="0" dirty="0">
                <a:latin typeface="Arial" panose="020B0604020202020204" pitchFamily="34" charset="0"/>
              </a:rPr>
              <a:t> -</a:t>
            </a:r>
            <a:r>
              <a:rPr lang="en-US" altLang="en-US" b="1" dirty="0">
                <a:latin typeface="Arial" panose="020B0604020202020204" pitchFamily="34" charset="0"/>
              </a:rPr>
              <a:t> includes LSD, MFSC, and DLA data, CDC and I&amp;E.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4</a:t>
            </a:r>
            <a:r>
              <a:rPr lang="en-US" altLang="en-US" b="1" baseline="30000" dirty="0">
                <a:latin typeface="Arial" panose="020B0604020202020204" pitchFamily="34" charset="0"/>
              </a:rPr>
              <a:t>th</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baseline="0" dirty="0">
                <a:latin typeface="Arial" panose="020B0604020202020204" pitchFamily="34" charset="0"/>
              </a:rPr>
              <a:t> data input -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5877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3736">
              <a:defRPr sz="2500">
                <a:solidFill>
                  <a:srgbClr val="000099"/>
                </a:solidFill>
                <a:latin typeface="Arial" panose="020B0604020202020204" pitchFamily="34" charset="0"/>
              </a:defRPr>
            </a:lvl1pPr>
            <a:lvl2pPr marL="886019" indent="-340775" defTabSz="1103736">
              <a:defRPr sz="2500">
                <a:solidFill>
                  <a:srgbClr val="000099"/>
                </a:solidFill>
                <a:latin typeface="Arial" panose="020B0604020202020204" pitchFamily="34" charset="0"/>
              </a:defRPr>
            </a:lvl2pPr>
            <a:lvl3pPr marL="1363103" indent="-272621" defTabSz="1103736">
              <a:defRPr sz="2500">
                <a:solidFill>
                  <a:srgbClr val="000099"/>
                </a:solidFill>
                <a:latin typeface="Arial" panose="020B0604020202020204" pitchFamily="34" charset="0"/>
              </a:defRPr>
            </a:lvl3pPr>
            <a:lvl4pPr marL="1908347" indent="-272621" defTabSz="1103736">
              <a:defRPr sz="2500">
                <a:solidFill>
                  <a:srgbClr val="000099"/>
                </a:solidFill>
                <a:latin typeface="Arial" panose="020B0604020202020204" pitchFamily="34" charset="0"/>
              </a:defRPr>
            </a:lvl4pPr>
            <a:lvl5pPr marL="2453589" indent="-272621" defTabSz="1103736">
              <a:defRPr sz="2500">
                <a:solidFill>
                  <a:srgbClr val="000099"/>
                </a:solidFill>
                <a:latin typeface="Arial" panose="020B0604020202020204" pitchFamily="34" charset="0"/>
              </a:defRPr>
            </a:lvl5pPr>
            <a:lvl6pPr marL="2998828" indent="-272621" defTabSz="1103736" eaLnBrk="0" fontAlgn="base" hangingPunct="0">
              <a:spcBef>
                <a:spcPct val="0"/>
              </a:spcBef>
              <a:spcAft>
                <a:spcPct val="0"/>
              </a:spcAft>
              <a:defRPr sz="2500">
                <a:solidFill>
                  <a:srgbClr val="000099"/>
                </a:solidFill>
                <a:latin typeface="Arial" panose="020B0604020202020204" pitchFamily="34" charset="0"/>
              </a:defRPr>
            </a:lvl6pPr>
            <a:lvl7pPr marL="3544069" indent="-272621" defTabSz="1103736" eaLnBrk="0" fontAlgn="base" hangingPunct="0">
              <a:spcBef>
                <a:spcPct val="0"/>
              </a:spcBef>
              <a:spcAft>
                <a:spcPct val="0"/>
              </a:spcAft>
              <a:defRPr sz="2500">
                <a:solidFill>
                  <a:srgbClr val="000099"/>
                </a:solidFill>
                <a:latin typeface="Arial" panose="020B0604020202020204" pitchFamily="34" charset="0"/>
              </a:defRPr>
            </a:lvl7pPr>
            <a:lvl8pPr marL="4089313" indent="-272621" defTabSz="1103736" eaLnBrk="0" fontAlgn="base" hangingPunct="0">
              <a:spcBef>
                <a:spcPct val="0"/>
              </a:spcBef>
              <a:spcAft>
                <a:spcPct val="0"/>
              </a:spcAft>
              <a:defRPr sz="2500">
                <a:solidFill>
                  <a:srgbClr val="000099"/>
                </a:solidFill>
                <a:latin typeface="Arial" panose="020B0604020202020204" pitchFamily="34" charset="0"/>
              </a:defRPr>
            </a:lvl8pPr>
            <a:lvl9pPr marL="4634552" indent="-272621" defTabSz="1103736" eaLnBrk="0" fontAlgn="base" hangingPunct="0">
              <a:spcBef>
                <a:spcPct val="0"/>
              </a:spcBef>
              <a:spcAft>
                <a:spcPct val="0"/>
              </a:spcAft>
              <a:defRPr sz="2500">
                <a:solidFill>
                  <a:srgbClr val="000099"/>
                </a:solidFill>
                <a:latin typeface="Arial" panose="020B0604020202020204" pitchFamily="34" charset="0"/>
              </a:defRPr>
            </a:lvl9pPr>
          </a:lstStyle>
          <a:p>
            <a:pPr fontAlgn="base">
              <a:spcBef>
                <a:spcPct val="0"/>
              </a:spcBef>
              <a:spcAft>
                <a:spcPct val="0"/>
              </a:spcAft>
              <a:defRPr/>
            </a:pPr>
            <a:fld id="{2F5F1C09-22BE-445A-8348-DD1ED7BBCC58}" type="slidenum">
              <a:rPr lang="en-US" altLang="en-US" sz="1200">
                <a:solidFill>
                  <a:srgbClr val="000000"/>
                </a:solidFill>
                <a:latin typeface="Times New Roman" panose="02020603050405020304" pitchFamily="18" charset="0"/>
              </a:rPr>
              <a:pPr fontAlgn="base">
                <a:spcBef>
                  <a:spcPct val="0"/>
                </a:spcBef>
                <a:spcAft>
                  <a:spcPct val="0"/>
                </a:spcAft>
                <a:defRPr/>
              </a:pPr>
              <a:t>12</a:t>
            </a:fld>
            <a:endParaRPr lang="en-US" altLang="en-US" sz="1200">
              <a:solidFill>
                <a:srgbClr val="000000"/>
              </a:solidFill>
              <a:latin typeface="Times New Roman" panose="02020603050405020304" pitchFamily="18" charset="0"/>
            </a:endParaRPr>
          </a:p>
        </p:txBody>
      </p:sp>
      <p:sp>
        <p:nvSpPr>
          <p:cNvPr id="208899" name="Rectangle 2"/>
          <p:cNvSpPr>
            <a:spLocks noGrp="1" noRot="1" noChangeAspect="1" noChangeArrowheads="1" noTextEdit="1"/>
          </p:cNvSpPr>
          <p:nvPr>
            <p:ph type="sldImg"/>
          </p:nvPr>
        </p:nvSpPr>
        <p:spPr>
          <a:xfrm>
            <a:off x="1593850" y="815975"/>
            <a:ext cx="5424488" cy="4068763"/>
          </a:xfrm>
          <a:ln/>
        </p:spPr>
      </p:sp>
      <p:sp>
        <p:nvSpPr>
          <p:cNvPr id="208900" name="Rectangle 3"/>
          <p:cNvSpPr>
            <a:spLocks noGrp="1" noChangeArrowheads="1"/>
          </p:cNvSpPr>
          <p:nvPr>
            <p:ph type="body" idx="1"/>
          </p:nvPr>
        </p:nvSpPr>
        <p:spPr>
          <a:xfrm>
            <a:off x="1144417" y="5155803"/>
            <a:ext cx="6320591" cy="48815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07039" indent="-407039">
              <a:spcBef>
                <a:spcPct val="0"/>
              </a:spcBef>
              <a:buFontTx/>
              <a:buAutoNum type="arabicPeriod"/>
            </a:pPr>
            <a:r>
              <a:rPr lang="en-US" altLang="en-US" sz="1400" dirty="0">
                <a:latin typeface="Arial" panose="020B0604020202020204" pitchFamily="34" charset="0"/>
              </a:rPr>
              <a:t>This is a summary of the near miss reports submitted for the 2</a:t>
            </a:r>
            <a:r>
              <a:rPr lang="en-US" altLang="en-US" sz="1400" baseline="30000" dirty="0">
                <a:latin typeface="Arial" panose="020B0604020202020204" pitchFamily="34" charset="0"/>
              </a:rPr>
              <a:t>nd</a:t>
            </a:r>
            <a:r>
              <a:rPr lang="en-US" altLang="en-US" sz="1400" dirty="0">
                <a:latin typeface="Arial" panose="020B0604020202020204" pitchFamily="34" charset="0"/>
              </a:rPr>
              <a:t> quarter for the Calendar Year.</a:t>
            </a:r>
          </a:p>
          <a:p>
            <a:pPr marL="407039" indent="-407039">
              <a:spcBef>
                <a:spcPct val="0"/>
              </a:spcBef>
              <a:buFontTx/>
              <a:buAutoNum type="arabicPeriod"/>
            </a:pPr>
            <a:endParaRPr lang="en-US" altLang="en-US" sz="1400" dirty="0">
              <a:latin typeface="Arial" panose="020B0604020202020204" pitchFamily="34" charset="0"/>
            </a:endParaRPr>
          </a:p>
          <a:p>
            <a:pPr marL="407039" indent="-407039">
              <a:spcBef>
                <a:spcPct val="0"/>
              </a:spcBef>
              <a:buFontTx/>
              <a:buAutoNum type="arabicPeriod"/>
            </a:pPr>
            <a:r>
              <a:rPr lang="en-US" altLang="en-US" sz="1400" dirty="0">
                <a:latin typeface="Arial" panose="020B0604020202020204" pitchFamily="34" charset="0"/>
              </a:rPr>
              <a:t>We had a total of 2 valid Near Miss reports submitted during the 2</a:t>
            </a:r>
            <a:r>
              <a:rPr lang="en-US" altLang="en-US" sz="1400" baseline="30000" dirty="0">
                <a:latin typeface="Arial" panose="020B0604020202020204" pitchFamily="34" charset="0"/>
              </a:rPr>
              <a:t>nd</a:t>
            </a:r>
            <a:r>
              <a:rPr lang="en-US" altLang="en-US" sz="1400" dirty="0">
                <a:latin typeface="Arial" panose="020B0604020202020204" pitchFamily="34" charset="0"/>
              </a:rPr>
              <a:t> quarter.</a:t>
            </a:r>
          </a:p>
          <a:p>
            <a:pPr marL="407039" indent="-407039">
              <a:spcBef>
                <a:spcPct val="0"/>
              </a:spcBef>
              <a:buFontTx/>
              <a:buAutoNum type="arabicPeriod"/>
            </a:pPr>
            <a:endParaRPr lang="en-US" altLang="en-US" sz="1400" dirty="0">
              <a:latin typeface="Arial" panose="020B0604020202020204" pitchFamily="34" charset="0"/>
            </a:endParaRPr>
          </a:p>
          <a:p>
            <a:pPr marL="407039" indent="-407039">
              <a:spcBef>
                <a:spcPct val="0"/>
              </a:spcBef>
              <a:buFontTx/>
              <a:buAutoNum type="arabicPeriod"/>
            </a:pPr>
            <a:r>
              <a:rPr lang="en-US" altLang="en-US" sz="1400" dirty="0">
                <a:latin typeface="Arial" panose="020B0604020202020204" pitchFamily="34" charset="0"/>
              </a:rPr>
              <a:t>Slips, Trips and Fall is leading in the trends of near miss reported followed by other incidents.</a:t>
            </a:r>
          </a:p>
          <a:p>
            <a:pPr marL="407039" indent="-407039">
              <a:spcBef>
                <a:spcPct val="0"/>
              </a:spcBef>
              <a:buFontTx/>
              <a:buAutoNum type="arabicPeriod"/>
            </a:pPr>
            <a:endParaRPr lang="en-US" altLang="en-US" sz="1400" dirty="0">
              <a:latin typeface="Arial" panose="020B0604020202020204" pitchFamily="34" charset="0"/>
            </a:endParaRPr>
          </a:p>
          <a:p>
            <a:pPr marL="407039" indent="-407039">
              <a:spcBef>
                <a:spcPct val="0"/>
              </a:spcBef>
              <a:buFontTx/>
              <a:buAutoNum type="arabicPeriod"/>
            </a:pPr>
            <a:r>
              <a:rPr lang="en-US" altLang="en-US" sz="1400" dirty="0">
                <a:latin typeface="Arial" panose="020B0604020202020204" pitchFamily="34" charset="0"/>
              </a:rPr>
              <a:t>A break down of near miss reports are shown by Divisions.</a:t>
            </a:r>
          </a:p>
        </p:txBody>
      </p:sp>
    </p:spTree>
    <p:extLst>
      <p:ext uri="{BB962C8B-B14F-4D97-AF65-F5344CB8AC3E}">
        <p14:creationId xmlns:p14="http://schemas.microsoft.com/office/powerpoint/2010/main" val="104341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957">
              <a:defRPr sz="2700">
                <a:solidFill>
                  <a:srgbClr val="000099"/>
                </a:solidFill>
                <a:latin typeface="Arial" panose="020B0604020202020204" pitchFamily="34" charset="0"/>
              </a:defRPr>
            </a:lvl1pPr>
            <a:lvl2pPr marL="939175" indent="-361224" defTabSz="1169957">
              <a:defRPr sz="2700">
                <a:solidFill>
                  <a:srgbClr val="000099"/>
                </a:solidFill>
                <a:latin typeface="Arial" panose="020B0604020202020204" pitchFamily="34" charset="0"/>
              </a:defRPr>
            </a:lvl2pPr>
            <a:lvl3pPr marL="1444886" indent="-288979" defTabSz="1169957">
              <a:defRPr sz="2700">
                <a:solidFill>
                  <a:srgbClr val="000099"/>
                </a:solidFill>
                <a:latin typeface="Arial" panose="020B0604020202020204" pitchFamily="34" charset="0"/>
              </a:defRPr>
            </a:lvl3pPr>
            <a:lvl4pPr marL="2022838" indent="-288979" defTabSz="1169957">
              <a:defRPr sz="2700">
                <a:solidFill>
                  <a:srgbClr val="000099"/>
                </a:solidFill>
                <a:latin typeface="Arial" panose="020B0604020202020204" pitchFamily="34" charset="0"/>
              </a:defRPr>
            </a:lvl4pPr>
            <a:lvl5pPr marL="2600793" indent="-288979" defTabSz="1169957">
              <a:defRPr sz="2700">
                <a:solidFill>
                  <a:srgbClr val="000099"/>
                </a:solidFill>
                <a:latin typeface="Arial" panose="020B0604020202020204" pitchFamily="34" charset="0"/>
              </a:defRPr>
            </a:lvl5pPr>
            <a:lvl6pPr marL="3178750" indent="-288979" defTabSz="1169957" eaLnBrk="0" fontAlgn="base" hangingPunct="0">
              <a:spcBef>
                <a:spcPct val="0"/>
              </a:spcBef>
              <a:spcAft>
                <a:spcPct val="0"/>
              </a:spcAft>
              <a:defRPr sz="2700">
                <a:solidFill>
                  <a:srgbClr val="000099"/>
                </a:solidFill>
                <a:latin typeface="Arial" panose="020B0604020202020204" pitchFamily="34" charset="0"/>
              </a:defRPr>
            </a:lvl6pPr>
            <a:lvl7pPr marL="3756702" indent="-288979" defTabSz="1169957" eaLnBrk="0" fontAlgn="base" hangingPunct="0">
              <a:spcBef>
                <a:spcPct val="0"/>
              </a:spcBef>
              <a:spcAft>
                <a:spcPct val="0"/>
              </a:spcAft>
              <a:defRPr sz="2700">
                <a:solidFill>
                  <a:srgbClr val="000099"/>
                </a:solidFill>
                <a:latin typeface="Arial" panose="020B0604020202020204" pitchFamily="34" charset="0"/>
              </a:defRPr>
            </a:lvl7pPr>
            <a:lvl8pPr marL="4334659" indent="-288979" defTabSz="1169957" eaLnBrk="0" fontAlgn="base" hangingPunct="0">
              <a:spcBef>
                <a:spcPct val="0"/>
              </a:spcBef>
              <a:spcAft>
                <a:spcPct val="0"/>
              </a:spcAft>
              <a:defRPr sz="2700">
                <a:solidFill>
                  <a:srgbClr val="000099"/>
                </a:solidFill>
                <a:latin typeface="Arial" panose="020B0604020202020204" pitchFamily="34" charset="0"/>
              </a:defRPr>
            </a:lvl8pPr>
            <a:lvl9pPr marL="4912610" indent="-288979" defTabSz="1169957"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333FB405-23CD-4372-9A73-337075F3F948}" type="slidenum">
              <a:rPr lang="en-US" altLang="en-US" sz="1200">
                <a:solidFill>
                  <a:srgbClr val="000000"/>
                </a:solidFill>
                <a:latin typeface="Times New Roman" panose="02020603050405020304" pitchFamily="18" charset="0"/>
              </a:rPr>
              <a:pPr fontAlgn="base">
                <a:spcBef>
                  <a:spcPct val="0"/>
                </a:spcBef>
                <a:spcAft>
                  <a:spcPct val="0"/>
                </a:spcAft>
                <a:defRPr/>
              </a:pPr>
              <a:t>13</a:t>
            </a:fld>
            <a:endParaRPr lang="en-US" altLang="en-US" sz="1200">
              <a:solidFill>
                <a:srgbClr val="000000"/>
              </a:solidFill>
              <a:latin typeface="Times New Roman" panose="02020603050405020304" pitchFamily="18" charset="0"/>
            </a:endParaRPr>
          </a:p>
        </p:txBody>
      </p:sp>
      <p:sp>
        <p:nvSpPr>
          <p:cNvPr id="212995" name="Rectangle 2"/>
          <p:cNvSpPr>
            <a:spLocks noGrp="1" noRot="1" noChangeAspect="1" noChangeArrowheads="1" noTextEdit="1"/>
          </p:cNvSpPr>
          <p:nvPr>
            <p:ph type="sldImg"/>
          </p:nvPr>
        </p:nvSpPr>
        <p:spPr>
          <a:xfrm>
            <a:off x="1970088" y="1401763"/>
            <a:ext cx="5056187" cy="3792537"/>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6407" indent="-216407">
              <a:buFont typeface="Arial" panose="020B0604020202020204" pitchFamily="34" charset="0"/>
              <a:buChar char="•"/>
            </a:pPr>
            <a:r>
              <a:rPr lang="en-US" altLang="en-US" dirty="0"/>
              <a:t>Units with a reported</a:t>
            </a:r>
            <a:r>
              <a:rPr lang="en-US" altLang="en-US" baseline="0" dirty="0"/>
              <a:t> mishap or injuries will brief their information.</a:t>
            </a:r>
          </a:p>
          <a:p>
            <a:pPr marL="216407" indent="-216407" defTabSz="1154175">
              <a:buFont typeface="Arial" panose="020B0604020202020204" pitchFamily="34" charset="0"/>
              <a:buChar char="•"/>
              <a:defRPr/>
            </a:pPr>
            <a:r>
              <a:rPr lang="en-US" dirty="0">
                <a:latin typeface="Arial" charset="0"/>
              </a:rPr>
              <a:t>Brief by exception.  Slides are hidden, but we maintain the data.</a:t>
            </a:r>
          </a:p>
          <a:p>
            <a:pPr marL="216407" indent="-216407">
              <a:buFont typeface="Arial" panose="020B0604020202020204" pitchFamily="34" charset="0"/>
              <a:buChar char="•"/>
            </a:pPr>
            <a:endParaRPr lang="en-US" altLang="en-US" dirty="0"/>
          </a:p>
          <a:p>
            <a:pPr eaLnBrk="1" hangingPunct="1"/>
            <a:endParaRPr lang="en-US" altLang="en-US" dirty="0"/>
          </a:p>
        </p:txBody>
      </p:sp>
    </p:spTree>
    <p:extLst>
      <p:ext uri="{BB962C8B-B14F-4D97-AF65-F5344CB8AC3E}">
        <p14:creationId xmlns:p14="http://schemas.microsoft.com/office/powerpoint/2010/main" val="223449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497">
              <a:defRPr sz="2700">
                <a:solidFill>
                  <a:srgbClr val="000099"/>
                </a:solidFill>
                <a:latin typeface="Arial" panose="020B0604020202020204" pitchFamily="34" charset="0"/>
              </a:defRPr>
            </a:lvl1pPr>
            <a:lvl2pPr marL="920343" indent="-353981" defTabSz="1146497">
              <a:defRPr sz="2700">
                <a:solidFill>
                  <a:srgbClr val="000099"/>
                </a:solidFill>
                <a:latin typeface="Arial" panose="020B0604020202020204" pitchFamily="34" charset="0"/>
              </a:defRPr>
            </a:lvl2pPr>
            <a:lvl3pPr marL="1415915" indent="-283183" defTabSz="1146497">
              <a:defRPr sz="2700">
                <a:solidFill>
                  <a:srgbClr val="000099"/>
                </a:solidFill>
                <a:latin typeface="Arial" panose="020B0604020202020204" pitchFamily="34" charset="0"/>
              </a:defRPr>
            </a:lvl3pPr>
            <a:lvl4pPr marL="1982277" indent="-283183" defTabSz="1146497">
              <a:defRPr sz="2700">
                <a:solidFill>
                  <a:srgbClr val="000099"/>
                </a:solidFill>
                <a:latin typeface="Arial" panose="020B0604020202020204" pitchFamily="34" charset="0"/>
              </a:defRPr>
            </a:lvl4pPr>
            <a:lvl5pPr marL="2548642" indent="-283183" defTabSz="1146497">
              <a:defRPr sz="2700">
                <a:solidFill>
                  <a:srgbClr val="000099"/>
                </a:solidFill>
                <a:latin typeface="Arial" panose="020B0604020202020204" pitchFamily="34" charset="0"/>
              </a:defRPr>
            </a:lvl5pPr>
            <a:lvl6pPr marL="3115011" indent="-283183" defTabSz="1146497" eaLnBrk="0" fontAlgn="base" hangingPunct="0">
              <a:spcBef>
                <a:spcPct val="0"/>
              </a:spcBef>
              <a:spcAft>
                <a:spcPct val="0"/>
              </a:spcAft>
              <a:defRPr sz="2700">
                <a:solidFill>
                  <a:srgbClr val="000099"/>
                </a:solidFill>
                <a:latin typeface="Arial" panose="020B0604020202020204" pitchFamily="34" charset="0"/>
              </a:defRPr>
            </a:lvl6pPr>
            <a:lvl7pPr marL="3681373" indent="-283183" defTabSz="1146497" eaLnBrk="0" fontAlgn="base" hangingPunct="0">
              <a:spcBef>
                <a:spcPct val="0"/>
              </a:spcBef>
              <a:spcAft>
                <a:spcPct val="0"/>
              </a:spcAft>
              <a:defRPr sz="2700">
                <a:solidFill>
                  <a:srgbClr val="000099"/>
                </a:solidFill>
                <a:latin typeface="Arial" panose="020B0604020202020204" pitchFamily="34" charset="0"/>
              </a:defRPr>
            </a:lvl7pPr>
            <a:lvl8pPr marL="4247742" indent="-283183" defTabSz="1146497" eaLnBrk="0" fontAlgn="base" hangingPunct="0">
              <a:spcBef>
                <a:spcPct val="0"/>
              </a:spcBef>
              <a:spcAft>
                <a:spcPct val="0"/>
              </a:spcAft>
              <a:defRPr sz="2700">
                <a:solidFill>
                  <a:srgbClr val="000099"/>
                </a:solidFill>
                <a:latin typeface="Arial" panose="020B0604020202020204" pitchFamily="34" charset="0"/>
              </a:defRPr>
            </a:lvl8pPr>
            <a:lvl9pPr marL="4814102" indent="-283183" defTabSz="1146497"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165C83E5-B940-4814-8AF4-46E2889ACFA5}" type="slidenum">
              <a:rPr lang="en-US" altLang="en-US" sz="1200">
                <a:solidFill>
                  <a:srgbClr val="000000"/>
                </a:solidFill>
                <a:latin typeface="Times New Roman" panose="02020603050405020304" pitchFamily="18" charset="0"/>
              </a:rPr>
              <a:pPr fontAlgn="base">
                <a:spcBef>
                  <a:spcPct val="0"/>
                </a:spcBef>
                <a:spcAft>
                  <a:spcPct val="0"/>
                </a:spcAft>
                <a:defRPr/>
              </a:pPr>
              <a:t>14</a:t>
            </a:fld>
            <a:endParaRPr lang="en-US" altLang="en-US" sz="1200">
              <a:solidFill>
                <a:srgbClr val="000000"/>
              </a:solidFill>
              <a:latin typeface="Times New Roman" panose="02020603050405020304" pitchFamily="18" charset="0"/>
            </a:endParaRPr>
          </a:p>
        </p:txBody>
      </p:sp>
      <p:sp>
        <p:nvSpPr>
          <p:cNvPr id="215043" name="Rectangle 2"/>
          <p:cNvSpPr>
            <a:spLocks noGrp="1" noRot="1" noChangeAspect="1" noChangeArrowheads="1" noTextEdit="1"/>
          </p:cNvSpPr>
          <p:nvPr>
            <p:ph type="sldImg"/>
          </p:nvPr>
        </p:nvSpPr>
        <p:spPr>
          <a:xfrm>
            <a:off x="1697038" y="841375"/>
            <a:ext cx="5613400" cy="4210050"/>
          </a:xfrm>
          <a:ln/>
        </p:spPr>
      </p:sp>
      <p:sp>
        <p:nvSpPr>
          <p:cNvPr id="215044" name="Rectangle 3"/>
          <p:cNvSpPr>
            <a:spLocks noGrp="1" noChangeArrowheads="1"/>
          </p:cNvSpPr>
          <p:nvPr>
            <p:ph type="body" idx="1"/>
          </p:nvPr>
        </p:nvSpPr>
        <p:spPr>
          <a:xfrm>
            <a:off x="1198379" y="5332122"/>
            <a:ext cx="6603271" cy="50503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a:t>
            </a:r>
          </a:p>
        </p:txBody>
      </p:sp>
    </p:spTree>
    <p:extLst>
      <p:ext uri="{BB962C8B-B14F-4D97-AF65-F5344CB8AC3E}">
        <p14:creationId xmlns:p14="http://schemas.microsoft.com/office/powerpoint/2010/main" val="147493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1917700" y="1377950"/>
            <a:ext cx="4973638" cy="3729038"/>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3144" indent="-283144">
              <a:spcBef>
                <a:spcPct val="0"/>
              </a:spcBef>
            </a:pPr>
            <a:endParaRPr lang="en-US" altLang="en-US" sz="1100" b="1">
              <a:latin typeface="Arial" panose="020B0604020202020204" pitchFamily="34" charset="0"/>
            </a:endParaRPr>
          </a:p>
          <a:p>
            <a:pPr>
              <a:spcBef>
                <a:spcPct val="0"/>
              </a:spcBef>
            </a:pPr>
            <a:endParaRPr lang="en-US" altLang="en-US"/>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342">
              <a:defRPr sz="2700">
                <a:solidFill>
                  <a:srgbClr val="000099"/>
                </a:solidFill>
                <a:latin typeface="Arial" panose="020B0604020202020204" pitchFamily="34" charset="0"/>
              </a:defRPr>
            </a:lvl1pPr>
            <a:lvl2pPr marL="920217" indent="-353932" defTabSz="1146342">
              <a:defRPr sz="2700">
                <a:solidFill>
                  <a:srgbClr val="000099"/>
                </a:solidFill>
                <a:latin typeface="Arial" panose="020B0604020202020204" pitchFamily="34" charset="0"/>
              </a:defRPr>
            </a:lvl2pPr>
            <a:lvl3pPr marL="1415721" indent="-283144" defTabSz="1146342">
              <a:defRPr sz="2700">
                <a:solidFill>
                  <a:srgbClr val="000099"/>
                </a:solidFill>
                <a:latin typeface="Arial" panose="020B0604020202020204" pitchFamily="34" charset="0"/>
              </a:defRPr>
            </a:lvl3pPr>
            <a:lvl4pPr marL="1982009" indent="-283144" defTabSz="1146342">
              <a:defRPr sz="2700">
                <a:solidFill>
                  <a:srgbClr val="000099"/>
                </a:solidFill>
                <a:latin typeface="Arial" panose="020B0604020202020204" pitchFamily="34" charset="0"/>
              </a:defRPr>
            </a:lvl4pPr>
            <a:lvl5pPr marL="2548298" indent="-283144" defTabSz="1146342">
              <a:defRPr sz="2700">
                <a:solidFill>
                  <a:srgbClr val="000099"/>
                </a:solidFill>
                <a:latin typeface="Arial" panose="020B0604020202020204" pitchFamily="34" charset="0"/>
              </a:defRPr>
            </a:lvl5pPr>
            <a:lvl6pPr marL="3114588" indent="-283144" defTabSz="1146342" eaLnBrk="0" fontAlgn="base" hangingPunct="0">
              <a:spcBef>
                <a:spcPct val="0"/>
              </a:spcBef>
              <a:spcAft>
                <a:spcPct val="0"/>
              </a:spcAft>
              <a:defRPr sz="2700">
                <a:solidFill>
                  <a:srgbClr val="000099"/>
                </a:solidFill>
                <a:latin typeface="Arial" panose="020B0604020202020204" pitchFamily="34" charset="0"/>
              </a:defRPr>
            </a:lvl6pPr>
            <a:lvl7pPr marL="3680877" indent="-283144" defTabSz="1146342" eaLnBrk="0" fontAlgn="base" hangingPunct="0">
              <a:spcBef>
                <a:spcPct val="0"/>
              </a:spcBef>
              <a:spcAft>
                <a:spcPct val="0"/>
              </a:spcAft>
              <a:defRPr sz="2700">
                <a:solidFill>
                  <a:srgbClr val="000099"/>
                </a:solidFill>
                <a:latin typeface="Arial" panose="020B0604020202020204" pitchFamily="34" charset="0"/>
              </a:defRPr>
            </a:lvl7pPr>
            <a:lvl8pPr marL="4247165" indent="-283144" defTabSz="1146342" eaLnBrk="0" fontAlgn="base" hangingPunct="0">
              <a:spcBef>
                <a:spcPct val="0"/>
              </a:spcBef>
              <a:spcAft>
                <a:spcPct val="0"/>
              </a:spcAft>
              <a:defRPr sz="2700">
                <a:solidFill>
                  <a:srgbClr val="000099"/>
                </a:solidFill>
                <a:latin typeface="Arial" panose="020B0604020202020204" pitchFamily="34" charset="0"/>
              </a:defRPr>
            </a:lvl8pPr>
            <a:lvl9pPr marL="4813452" indent="-283144" defTabSz="1146342"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DDD79682-31F9-40FC-A040-5F2CB9EB7630}" type="slidenum">
              <a:rPr lang="en-US" altLang="en-US" sz="1200">
                <a:solidFill>
                  <a:srgbClr val="000000"/>
                </a:solidFill>
                <a:latin typeface="Times New Roman" panose="02020603050405020304" pitchFamily="18" charset="0"/>
              </a:rPr>
              <a:pPr fontAlgn="base">
                <a:spcBef>
                  <a:spcPct val="0"/>
                </a:spcBef>
                <a:spcAft>
                  <a:spcPct val="0"/>
                </a:spcAft>
                <a:defRPr/>
              </a:pPr>
              <a:t>15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9738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3895">
              <a:defRPr sz="2700">
                <a:solidFill>
                  <a:srgbClr val="000099"/>
                </a:solidFill>
                <a:latin typeface="Arial" panose="020B0604020202020204" pitchFamily="34" charset="0"/>
              </a:defRPr>
            </a:lvl1pPr>
            <a:lvl2pPr marL="958392" indent="-368614" defTabSz="1193895">
              <a:defRPr sz="2700">
                <a:solidFill>
                  <a:srgbClr val="000099"/>
                </a:solidFill>
                <a:latin typeface="Arial" panose="020B0604020202020204" pitchFamily="34" charset="0"/>
              </a:defRPr>
            </a:lvl2pPr>
            <a:lvl3pPr marL="1474452" indent="-294891" defTabSz="1193895">
              <a:defRPr sz="2700">
                <a:solidFill>
                  <a:srgbClr val="000099"/>
                </a:solidFill>
                <a:latin typeface="Arial" panose="020B0604020202020204" pitchFamily="34" charset="0"/>
              </a:defRPr>
            </a:lvl3pPr>
            <a:lvl4pPr marL="2064232" indent="-294891" defTabSz="1193895">
              <a:defRPr sz="2700">
                <a:solidFill>
                  <a:srgbClr val="000099"/>
                </a:solidFill>
                <a:latin typeface="Arial" panose="020B0604020202020204" pitchFamily="34" charset="0"/>
              </a:defRPr>
            </a:lvl4pPr>
            <a:lvl5pPr marL="2654010" indent="-294891" defTabSz="1193895">
              <a:defRPr sz="2700">
                <a:solidFill>
                  <a:srgbClr val="000099"/>
                </a:solidFill>
                <a:latin typeface="Arial" panose="020B0604020202020204" pitchFamily="34" charset="0"/>
              </a:defRPr>
            </a:lvl5pPr>
            <a:lvl6pPr marL="3243793" indent="-294891" defTabSz="1193895" eaLnBrk="0" fontAlgn="base" hangingPunct="0">
              <a:spcBef>
                <a:spcPct val="0"/>
              </a:spcBef>
              <a:spcAft>
                <a:spcPct val="0"/>
              </a:spcAft>
              <a:defRPr sz="2700">
                <a:solidFill>
                  <a:srgbClr val="000099"/>
                </a:solidFill>
                <a:latin typeface="Arial" panose="020B0604020202020204" pitchFamily="34" charset="0"/>
              </a:defRPr>
            </a:lvl6pPr>
            <a:lvl7pPr marL="3833571" indent="-294891" defTabSz="1193895" eaLnBrk="0" fontAlgn="base" hangingPunct="0">
              <a:spcBef>
                <a:spcPct val="0"/>
              </a:spcBef>
              <a:spcAft>
                <a:spcPct val="0"/>
              </a:spcAft>
              <a:defRPr sz="2700">
                <a:solidFill>
                  <a:srgbClr val="000099"/>
                </a:solidFill>
                <a:latin typeface="Arial" panose="020B0604020202020204" pitchFamily="34" charset="0"/>
              </a:defRPr>
            </a:lvl7pPr>
            <a:lvl8pPr marL="4423354" indent="-294891" defTabSz="1193895" eaLnBrk="0" fontAlgn="base" hangingPunct="0">
              <a:spcBef>
                <a:spcPct val="0"/>
              </a:spcBef>
              <a:spcAft>
                <a:spcPct val="0"/>
              </a:spcAft>
              <a:defRPr sz="2700">
                <a:solidFill>
                  <a:srgbClr val="000099"/>
                </a:solidFill>
                <a:latin typeface="Arial" panose="020B0604020202020204" pitchFamily="34" charset="0"/>
              </a:defRPr>
            </a:lvl8pPr>
            <a:lvl9pPr marL="5013131" indent="-294891" defTabSz="1193895"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7F2F00D8-6424-467D-BDEB-D72DF1A60ACA}" type="slidenum">
              <a:rPr lang="en-US" altLang="en-US" sz="1200">
                <a:solidFill>
                  <a:srgbClr val="000000"/>
                </a:solidFill>
                <a:latin typeface="Times New Roman" panose="02020603050405020304" pitchFamily="18" charset="0"/>
              </a:rPr>
              <a:pPr fontAlgn="base">
                <a:spcBef>
                  <a:spcPct val="0"/>
                </a:spcBef>
                <a:spcAft>
                  <a:spcPct val="0"/>
                </a:spcAft>
                <a:defRPr/>
              </a:pPr>
              <a:t>16</a:t>
            </a:fld>
            <a:endParaRPr lang="en-US" altLang="en-US" sz="1200">
              <a:solidFill>
                <a:srgbClr val="000000"/>
              </a:solidFill>
              <a:latin typeface="Times New Roman" panose="02020603050405020304" pitchFamily="18" charset="0"/>
            </a:endParaRPr>
          </a:p>
        </p:txBody>
      </p:sp>
      <p:sp>
        <p:nvSpPr>
          <p:cNvPr id="221187" name="Rectangle 2"/>
          <p:cNvSpPr>
            <a:spLocks noGrp="1" noRot="1" noChangeAspect="1" noChangeArrowheads="1" noTextEdit="1"/>
          </p:cNvSpPr>
          <p:nvPr>
            <p:ph type="sldImg"/>
          </p:nvPr>
        </p:nvSpPr>
        <p:spPr>
          <a:xfrm>
            <a:off x="1758950" y="857250"/>
            <a:ext cx="5721350" cy="4291013"/>
          </a:xfrm>
          <a:ln/>
        </p:spPr>
      </p:sp>
      <p:sp>
        <p:nvSpPr>
          <p:cNvPr id="221188" name="Rectangle 3"/>
          <p:cNvSpPr>
            <a:spLocks noGrp="1" noChangeArrowheads="1"/>
          </p:cNvSpPr>
          <p:nvPr>
            <p:ph type="body" idx="1"/>
          </p:nvPr>
        </p:nvSpPr>
        <p:spPr>
          <a:xfrm>
            <a:off x="1231128" y="5435036"/>
            <a:ext cx="6771145" cy="51509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Base ops and civilian training, PAO, Mission assurance branch</a:t>
            </a:r>
          </a:p>
          <a:p>
            <a:pPr>
              <a:spcBef>
                <a:spcPct val="0"/>
              </a:spcBef>
            </a:pPr>
            <a:endParaRPr lang="en-US" altLang="en-US"/>
          </a:p>
          <a:p>
            <a:pPr>
              <a:spcBef>
                <a:spcPct val="0"/>
              </a:spcBef>
            </a:pPr>
            <a:endParaRPr lang="en-US" altLang="en-US"/>
          </a:p>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 Progress toward Command Safety Goals.  Each goal has several objectives.  The objective status box will be red, yellow or green depending upon your unit progress toward the objective.  If you have done nothing yet, the box is red.  If you are working on it, the box is yellow.  You can enter a % complete in the box.  If all is complete, the box is green.  The far right box is progress on the complete goal.  Red if no progress, yellow if working but not all objectives are complete, Green when all is complete.</a:t>
            </a:r>
          </a:p>
        </p:txBody>
      </p:sp>
    </p:spTree>
    <p:extLst>
      <p:ext uri="{BB962C8B-B14F-4D97-AF65-F5344CB8AC3E}">
        <p14:creationId xmlns:p14="http://schemas.microsoft.com/office/powerpoint/2010/main" val="312552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pPr>
            <a:fld id="{1357A89A-19E2-4993-A942-F40796C6E49A}" type="slidenum">
              <a:rPr lang="en-US" altLang="en-US" sz="1200">
                <a:solidFill>
                  <a:srgbClr val="000000"/>
                </a:solidFill>
                <a:latin typeface="Times New Roman" panose="02020603050405020304" pitchFamily="18" charset="0"/>
              </a:rPr>
              <a:pPr fontAlgn="base">
                <a:spcBef>
                  <a:spcPct val="0"/>
                </a:spcBef>
                <a:spcAft>
                  <a:spcPct val="0"/>
                </a:spcAft>
              </a:pPr>
              <a:t>17</a:t>
            </a:fld>
            <a:endParaRPr lang="en-US" altLang="en-US" sz="1200">
              <a:solidFill>
                <a:srgbClr val="000000"/>
              </a:solidFill>
              <a:latin typeface="Times New Roman" panose="02020603050405020304" pitchFamily="18" charset="0"/>
            </a:endParaRPr>
          </a:p>
        </p:txBody>
      </p:sp>
      <p:sp>
        <p:nvSpPr>
          <p:cNvPr id="223235" name="Rectangle 2"/>
          <p:cNvSpPr>
            <a:spLocks noGrp="1" noRot="1" noChangeAspect="1" noChangeArrowheads="1" noTextEdit="1"/>
          </p:cNvSpPr>
          <p:nvPr>
            <p:ph type="sldImg"/>
          </p:nvPr>
        </p:nvSpPr>
        <p:spPr>
          <a:xfrm>
            <a:off x="1698625" y="841375"/>
            <a:ext cx="5621338" cy="4214813"/>
          </a:xfrm>
          <a:ln/>
        </p:spPr>
      </p:sp>
      <p:sp>
        <p:nvSpPr>
          <p:cNvPr id="223236" name="Rectangle 3"/>
          <p:cNvSpPr>
            <a:spLocks noGrp="1" noChangeArrowheads="1"/>
          </p:cNvSpPr>
          <p:nvPr>
            <p:ph type="body" idx="1"/>
          </p:nvPr>
        </p:nvSpPr>
        <p:spPr>
          <a:xfrm>
            <a:off x="1202186" y="5338642"/>
            <a:ext cx="6611966" cy="50596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July:  Employee sustained injuries to the lower back and right leg when they fell over industrial fan.</a:t>
            </a:r>
          </a:p>
          <a:p>
            <a:pPr eaLnBrk="1" hangingPunct="1">
              <a:spcBef>
                <a:spcPct val="0"/>
              </a:spcBef>
            </a:pPr>
            <a:endParaRPr lang="en-US" altLang="en-US"/>
          </a:p>
          <a:p>
            <a:pPr eaLnBrk="1" hangingPunct="1">
              <a:spcBef>
                <a:spcPct val="0"/>
              </a:spcBef>
            </a:pPr>
            <a:r>
              <a:rPr lang="en-US" altLang="en-US"/>
              <a:t>August:</a:t>
            </a:r>
          </a:p>
          <a:p>
            <a:pPr eaLnBrk="1" hangingPunct="1">
              <a:spcBef>
                <a:spcPct val="0"/>
              </a:spcBef>
            </a:pPr>
            <a:r>
              <a:rPr lang="en-US" altLang="en-US"/>
              <a:t>1)  </a:t>
            </a:r>
            <a:r>
              <a:rPr lang="en-US" altLang="en-US" b="1"/>
              <a:t>LOST TIME</a:t>
            </a:r>
            <a:r>
              <a:rPr lang="en-US" altLang="en-US"/>
              <a:t>: Employee sustained a broken left foot then they lost their footing and fell down a set of stairs.</a:t>
            </a:r>
          </a:p>
          <a:p>
            <a:pPr eaLnBrk="1" hangingPunct="1">
              <a:spcBef>
                <a:spcPct val="0"/>
              </a:spcBef>
            </a:pPr>
            <a:endParaRPr lang="en-US" altLang="en-US"/>
          </a:p>
          <a:p>
            <a:pPr eaLnBrk="1" hangingPunct="1">
              <a:spcBef>
                <a:spcPct val="0"/>
              </a:spcBef>
            </a:pPr>
            <a:r>
              <a:rPr lang="en-US" altLang="en-US"/>
              <a:t>2)  Employee sustained a laceration to the finger due to a Military working dog bite.</a:t>
            </a:r>
          </a:p>
          <a:p>
            <a:pPr eaLnBrk="1" hangingPunct="1">
              <a:spcBef>
                <a:spcPct val="0"/>
              </a:spcBef>
            </a:pPr>
            <a:r>
              <a:rPr lang="en-US" altLang="en-US"/>
              <a:t> </a:t>
            </a:r>
          </a:p>
        </p:txBody>
      </p:sp>
    </p:spTree>
    <p:extLst>
      <p:ext uri="{BB962C8B-B14F-4D97-AF65-F5344CB8AC3E}">
        <p14:creationId xmlns:p14="http://schemas.microsoft.com/office/powerpoint/2010/main" val="391946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D87F80EE-715A-439D-A57D-5F6E00EFC156}" type="slidenum">
              <a:rPr lang="en-US" altLang="en-US" sz="1200">
                <a:solidFill>
                  <a:srgbClr val="000000"/>
                </a:solidFill>
                <a:latin typeface="Times New Roman" panose="02020603050405020304" pitchFamily="18" charset="0"/>
              </a:rPr>
              <a:pPr fontAlgn="base">
                <a:spcBef>
                  <a:spcPct val="0"/>
                </a:spcBef>
                <a:spcAft>
                  <a:spcPct val="0"/>
                </a:spcAft>
                <a:defRPr/>
              </a:pPr>
              <a:t>18</a:t>
            </a:fld>
            <a:endParaRPr lang="en-US" altLang="en-US" sz="1200">
              <a:solidFill>
                <a:srgbClr val="000000"/>
              </a:solidFill>
              <a:latin typeface="Times New Roman" panose="02020603050405020304" pitchFamily="18" charset="0"/>
            </a:endParaRPr>
          </a:p>
        </p:txBody>
      </p:sp>
      <p:sp>
        <p:nvSpPr>
          <p:cNvPr id="225283" name="Rectangle 2"/>
          <p:cNvSpPr>
            <a:spLocks noGrp="1" noRot="1" noChangeAspect="1" noChangeArrowheads="1" noTextEdit="1"/>
          </p:cNvSpPr>
          <p:nvPr>
            <p:ph type="sldImg"/>
          </p:nvPr>
        </p:nvSpPr>
        <p:spPr>
          <a:xfrm>
            <a:off x="1752600" y="855663"/>
            <a:ext cx="5715000" cy="4286250"/>
          </a:xfrm>
          <a:ln/>
        </p:spPr>
      </p:sp>
      <p:sp>
        <p:nvSpPr>
          <p:cNvPr id="225284" name="Rectangle 3"/>
          <p:cNvSpPr>
            <a:spLocks noGrp="1" noChangeArrowheads="1"/>
          </p:cNvSpPr>
          <p:nvPr>
            <p:ph type="body" idx="1"/>
          </p:nvPr>
        </p:nvSpPr>
        <p:spPr>
          <a:xfrm>
            <a:off x="1227233" y="5428401"/>
            <a:ext cx="6762239" cy="51415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4146630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3894">
              <a:defRPr sz="2700">
                <a:solidFill>
                  <a:srgbClr val="000099"/>
                </a:solidFill>
                <a:latin typeface="Arial" panose="020B0604020202020204" pitchFamily="34" charset="0"/>
              </a:defRPr>
            </a:lvl1pPr>
            <a:lvl2pPr marL="958392" indent="-368614" defTabSz="1193894">
              <a:defRPr sz="2700">
                <a:solidFill>
                  <a:srgbClr val="000099"/>
                </a:solidFill>
                <a:latin typeface="Arial" panose="020B0604020202020204" pitchFamily="34" charset="0"/>
              </a:defRPr>
            </a:lvl2pPr>
            <a:lvl3pPr marL="1474452" indent="-294892" defTabSz="1193894">
              <a:defRPr sz="2700">
                <a:solidFill>
                  <a:srgbClr val="000099"/>
                </a:solidFill>
                <a:latin typeface="Arial" panose="020B0604020202020204" pitchFamily="34" charset="0"/>
              </a:defRPr>
            </a:lvl3pPr>
            <a:lvl4pPr marL="2064232" indent="-294892" defTabSz="1193894">
              <a:defRPr sz="2700">
                <a:solidFill>
                  <a:srgbClr val="000099"/>
                </a:solidFill>
                <a:latin typeface="Arial" panose="020B0604020202020204" pitchFamily="34" charset="0"/>
              </a:defRPr>
            </a:lvl4pPr>
            <a:lvl5pPr marL="2654010" indent="-294892" defTabSz="1193894">
              <a:defRPr sz="2700">
                <a:solidFill>
                  <a:srgbClr val="000099"/>
                </a:solidFill>
                <a:latin typeface="Arial" panose="020B0604020202020204" pitchFamily="34" charset="0"/>
              </a:defRPr>
            </a:lvl5pPr>
            <a:lvl6pPr marL="3243794" indent="-294892" defTabSz="1193894" eaLnBrk="0" fontAlgn="base" hangingPunct="0">
              <a:spcBef>
                <a:spcPct val="0"/>
              </a:spcBef>
              <a:spcAft>
                <a:spcPct val="0"/>
              </a:spcAft>
              <a:defRPr sz="2700">
                <a:solidFill>
                  <a:srgbClr val="000099"/>
                </a:solidFill>
                <a:latin typeface="Arial" panose="020B0604020202020204" pitchFamily="34" charset="0"/>
              </a:defRPr>
            </a:lvl6pPr>
            <a:lvl7pPr marL="3833571" indent="-294892" defTabSz="1193894" eaLnBrk="0" fontAlgn="base" hangingPunct="0">
              <a:spcBef>
                <a:spcPct val="0"/>
              </a:spcBef>
              <a:spcAft>
                <a:spcPct val="0"/>
              </a:spcAft>
              <a:defRPr sz="2700">
                <a:solidFill>
                  <a:srgbClr val="000099"/>
                </a:solidFill>
                <a:latin typeface="Arial" panose="020B0604020202020204" pitchFamily="34" charset="0"/>
              </a:defRPr>
            </a:lvl7pPr>
            <a:lvl8pPr marL="4423351" indent="-294892" defTabSz="1193894" eaLnBrk="0" fontAlgn="base" hangingPunct="0">
              <a:spcBef>
                <a:spcPct val="0"/>
              </a:spcBef>
              <a:spcAft>
                <a:spcPct val="0"/>
              </a:spcAft>
              <a:defRPr sz="2700">
                <a:solidFill>
                  <a:srgbClr val="000099"/>
                </a:solidFill>
                <a:latin typeface="Arial" panose="020B0604020202020204" pitchFamily="34" charset="0"/>
              </a:defRPr>
            </a:lvl8pPr>
            <a:lvl9pPr marL="5013131" indent="-294892" defTabSz="1193894"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1EFB2E98-0876-4EEF-8BAE-63CD9C3C5450}" type="slidenum">
              <a:rPr lang="en-US" altLang="en-US" sz="1200">
                <a:solidFill>
                  <a:srgbClr val="000000"/>
                </a:solidFill>
                <a:latin typeface="Times New Roman" panose="02020603050405020304" pitchFamily="18" charset="0"/>
              </a:rPr>
              <a:pPr fontAlgn="base">
                <a:spcBef>
                  <a:spcPct val="0"/>
                </a:spcBef>
                <a:spcAft>
                  <a:spcPct val="0"/>
                </a:spcAft>
                <a:defRPr/>
              </a:pPr>
              <a:t>19</a:t>
            </a:fld>
            <a:endParaRPr lang="en-US" altLang="en-US" sz="1200">
              <a:solidFill>
                <a:srgbClr val="000000"/>
              </a:solidFill>
              <a:latin typeface="Times New Roman" panose="02020603050405020304" pitchFamily="18" charset="0"/>
            </a:endParaRPr>
          </a:p>
        </p:txBody>
      </p:sp>
      <p:sp>
        <p:nvSpPr>
          <p:cNvPr id="227331" name="Rectangle 2"/>
          <p:cNvSpPr>
            <a:spLocks noGrp="1" noRot="1" noChangeAspect="1" noChangeArrowheads="1" noTextEdit="1"/>
          </p:cNvSpPr>
          <p:nvPr>
            <p:ph type="sldImg"/>
          </p:nvPr>
        </p:nvSpPr>
        <p:spPr>
          <a:xfrm>
            <a:off x="1812925" y="871538"/>
            <a:ext cx="5818188" cy="4364037"/>
          </a:xfrm>
          <a:ln/>
        </p:spPr>
      </p:sp>
      <p:sp>
        <p:nvSpPr>
          <p:cNvPr id="227332" name="Rectangle 3"/>
          <p:cNvSpPr>
            <a:spLocks noGrp="1" noChangeArrowheads="1"/>
          </p:cNvSpPr>
          <p:nvPr>
            <p:ph type="body" idx="1"/>
          </p:nvPr>
        </p:nvSpPr>
        <p:spPr>
          <a:xfrm>
            <a:off x="1256776" y="5526411"/>
            <a:ext cx="6925033" cy="523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69661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62330">
              <a:defRPr sz="3600">
                <a:solidFill>
                  <a:srgbClr val="000099"/>
                </a:solidFill>
                <a:latin typeface="Arial" panose="020B0604020202020204" pitchFamily="34" charset="0"/>
              </a:defRPr>
            </a:lvl1pPr>
            <a:lvl2pPr marL="1013329" indent="-389744" defTabSz="1262330">
              <a:defRPr sz="3600">
                <a:solidFill>
                  <a:srgbClr val="000099"/>
                </a:solidFill>
                <a:latin typeface="Arial" panose="020B0604020202020204" pitchFamily="34" charset="0"/>
              </a:defRPr>
            </a:lvl2pPr>
            <a:lvl3pPr marL="1558968" indent="-311793" defTabSz="1262330">
              <a:defRPr sz="3600">
                <a:solidFill>
                  <a:srgbClr val="000099"/>
                </a:solidFill>
                <a:latin typeface="Arial" panose="020B0604020202020204" pitchFamily="34" charset="0"/>
              </a:defRPr>
            </a:lvl3pPr>
            <a:lvl4pPr marL="2182557" indent="-311793" defTabSz="1262330">
              <a:defRPr sz="3600">
                <a:solidFill>
                  <a:srgbClr val="000099"/>
                </a:solidFill>
                <a:latin typeface="Arial" panose="020B0604020202020204" pitchFamily="34" charset="0"/>
              </a:defRPr>
            </a:lvl4pPr>
            <a:lvl5pPr marL="2806142" indent="-311793" defTabSz="1262330">
              <a:defRPr sz="3600">
                <a:solidFill>
                  <a:srgbClr val="000099"/>
                </a:solidFill>
                <a:latin typeface="Arial" panose="020B0604020202020204" pitchFamily="34" charset="0"/>
              </a:defRPr>
            </a:lvl5pPr>
            <a:lvl6pPr marL="3429729" indent="-311793" defTabSz="1262330" eaLnBrk="0" fontAlgn="base" hangingPunct="0">
              <a:spcBef>
                <a:spcPct val="0"/>
              </a:spcBef>
              <a:spcAft>
                <a:spcPct val="0"/>
              </a:spcAft>
              <a:defRPr sz="3600">
                <a:solidFill>
                  <a:srgbClr val="000099"/>
                </a:solidFill>
                <a:latin typeface="Arial" panose="020B0604020202020204" pitchFamily="34" charset="0"/>
              </a:defRPr>
            </a:lvl6pPr>
            <a:lvl7pPr marL="4053320" indent="-311793" defTabSz="1262330" eaLnBrk="0" fontAlgn="base" hangingPunct="0">
              <a:spcBef>
                <a:spcPct val="0"/>
              </a:spcBef>
              <a:spcAft>
                <a:spcPct val="0"/>
              </a:spcAft>
              <a:defRPr sz="3600">
                <a:solidFill>
                  <a:srgbClr val="000099"/>
                </a:solidFill>
                <a:latin typeface="Arial" panose="020B0604020202020204" pitchFamily="34" charset="0"/>
              </a:defRPr>
            </a:lvl7pPr>
            <a:lvl8pPr marL="4676905" indent="-311793" defTabSz="1262330" eaLnBrk="0" fontAlgn="base" hangingPunct="0">
              <a:spcBef>
                <a:spcPct val="0"/>
              </a:spcBef>
              <a:spcAft>
                <a:spcPct val="0"/>
              </a:spcAft>
              <a:defRPr sz="3600">
                <a:solidFill>
                  <a:srgbClr val="000099"/>
                </a:solidFill>
                <a:latin typeface="Arial" panose="020B0604020202020204" pitchFamily="34" charset="0"/>
              </a:defRPr>
            </a:lvl8pPr>
            <a:lvl9pPr marL="5300492" indent="-311793" defTabSz="1262330" eaLnBrk="0" fontAlgn="base" hangingPunct="0">
              <a:spcBef>
                <a:spcPct val="0"/>
              </a:spcBef>
              <a:spcAft>
                <a:spcPct val="0"/>
              </a:spcAft>
              <a:defRPr sz="3600">
                <a:solidFill>
                  <a:srgbClr val="000099"/>
                </a:solidFill>
                <a:latin typeface="Arial" panose="020B0604020202020204" pitchFamily="34" charset="0"/>
              </a:defRPr>
            </a:lvl9pPr>
          </a:lstStyle>
          <a:p>
            <a:pPr fontAlgn="base">
              <a:spcBef>
                <a:spcPct val="0"/>
              </a:spcBef>
              <a:spcAft>
                <a:spcPct val="0"/>
              </a:spcAft>
              <a:defRPr/>
            </a:pPr>
            <a:fld id="{30632243-F2B1-4F66-B86C-0F2490601802}" type="slidenum">
              <a:rPr lang="en-US" altLang="en-US" sz="1200">
                <a:solidFill>
                  <a:srgbClr val="000000"/>
                </a:solidFill>
                <a:latin typeface="Calibri" panose="020F0502020204030204" pitchFamily="34" charset="0"/>
              </a:rPr>
              <a:pPr fontAlgn="base">
                <a:spcBef>
                  <a:spcPct val="0"/>
                </a:spcBef>
                <a:spcAft>
                  <a:spcPct val="0"/>
                </a:spcAft>
                <a:defRPr/>
              </a:pPr>
              <a:t>20</a:t>
            </a:fld>
            <a:endParaRPr lang="en-US" altLang="en-US" sz="1200">
              <a:solidFill>
                <a:srgbClr val="000000"/>
              </a:solidFill>
              <a:latin typeface="Calibri" panose="020F0502020204030204" pitchFamily="34" charset="0"/>
            </a:endParaRPr>
          </a:p>
        </p:txBody>
      </p:sp>
      <p:sp>
        <p:nvSpPr>
          <p:cNvPr id="231427" name="Rectangle 2"/>
          <p:cNvSpPr>
            <a:spLocks noGrp="1" noRot="1" noChangeAspect="1" noChangeArrowheads="1" noTextEdit="1"/>
          </p:cNvSpPr>
          <p:nvPr>
            <p:ph type="sldImg"/>
          </p:nvPr>
        </p:nvSpPr>
        <p:spPr>
          <a:xfrm>
            <a:off x="1979613" y="914400"/>
            <a:ext cx="6113462" cy="4584700"/>
          </a:xfrm>
          <a:ln/>
        </p:spPr>
      </p:sp>
      <p:sp>
        <p:nvSpPr>
          <p:cNvPr id="231428" name="Rectangle 3"/>
          <p:cNvSpPr>
            <a:spLocks noGrp="1" noChangeArrowheads="1"/>
          </p:cNvSpPr>
          <p:nvPr>
            <p:ph type="body" idx="1"/>
          </p:nvPr>
        </p:nvSpPr>
        <p:spPr>
          <a:xfrm>
            <a:off x="1340558" y="5802733"/>
            <a:ext cx="7386702" cy="5496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a:t>
            </a:r>
          </a:p>
        </p:txBody>
      </p:sp>
    </p:spTree>
    <p:extLst>
      <p:ext uri="{BB962C8B-B14F-4D97-AF65-F5344CB8AC3E}">
        <p14:creationId xmlns:p14="http://schemas.microsoft.com/office/powerpoint/2010/main" val="262200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6995">
              <a:defRPr sz="2700">
                <a:solidFill>
                  <a:srgbClr val="000099"/>
                </a:solidFill>
                <a:latin typeface="Arial" panose="020B0604020202020204" pitchFamily="34" charset="0"/>
              </a:defRPr>
            </a:lvl1pPr>
            <a:lvl2pPr marL="864553" indent="-332519" defTabSz="1076995">
              <a:defRPr sz="2700">
                <a:solidFill>
                  <a:srgbClr val="000099"/>
                </a:solidFill>
                <a:latin typeface="Arial" panose="020B0604020202020204" pitchFamily="34" charset="0"/>
              </a:defRPr>
            </a:lvl2pPr>
            <a:lvl3pPr marL="1330080" indent="-266015" defTabSz="1076995">
              <a:defRPr sz="2700">
                <a:solidFill>
                  <a:srgbClr val="000099"/>
                </a:solidFill>
                <a:latin typeface="Arial" panose="020B0604020202020204" pitchFamily="34" charset="0"/>
              </a:defRPr>
            </a:lvl3pPr>
            <a:lvl4pPr marL="1862112" indent="-266015" defTabSz="1076995">
              <a:defRPr sz="2700">
                <a:solidFill>
                  <a:srgbClr val="000099"/>
                </a:solidFill>
                <a:latin typeface="Arial" panose="020B0604020202020204" pitchFamily="34" charset="0"/>
              </a:defRPr>
            </a:lvl4pPr>
            <a:lvl5pPr marL="2394145" indent="-266015" defTabSz="1076995">
              <a:defRPr sz="2700">
                <a:solidFill>
                  <a:srgbClr val="000099"/>
                </a:solidFill>
                <a:latin typeface="Arial" panose="020B0604020202020204" pitchFamily="34" charset="0"/>
              </a:defRPr>
            </a:lvl5pPr>
            <a:lvl6pPr marL="2926176" indent="-266015" defTabSz="1076995" eaLnBrk="0" fontAlgn="base" hangingPunct="0">
              <a:spcBef>
                <a:spcPct val="0"/>
              </a:spcBef>
              <a:spcAft>
                <a:spcPct val="0"/>
              </a:spcAft>
              <a:defRPr sz="2700">
                <a:solidFill>
                  <a:srgbClr val="000099"/>
                </a:solidFill>
                <a:latin typeface="Arial" panose="020B0604020202020204" pitchFamily="34" charset="0"/>
              </a:defRPr>
            </a:lvl6pPr>
            <a:lvl7pPr marL="3458207" indent="-266015" defTabSz="1076995" eaLnBrk="0" fontAlgn="base" hangingPunct="0">
              <a:spcBef>
                <a:spcPct val="0"/>
              </a:spcBef>
              <a:spcAft>
                <a:spcPct val="0"/>
              </a:spcAft>
              <a:defRPr sz="2700">
                <a:solidFill>
                  <a:srgbClr val="000099"/>
                </a:solidFill>
                <a:latin typeface="Arial" panose="020B0604020202020204" pitchFamily="34" charset="0"/>
              </a:defRPr>
            </a:lvl7pPr>
            <a:lvl8pPr marL="3990240" indent="-266015" defTabSz="1076995" eaLnBrk="0" fontAlgn="base" hangingPunct="0">
              <a:spcBef>
                <a:spcPct val="0"/>
              </a:spcBef>
              <a:spcAft>
                <a:spcPct val="0"/>
              </a:spcAft>
              <a:defRPr sz="2700">
                <a:solidFill>
                  <a:srgbClr val="000099"/>
                </a:solidFill>
                <a:latin typeface="Arial" panose="020B0604020202020204" pitchFamily="34" charset="0"/>
              </a:defRPr>
            </a:lvl8pPr>
            <a:lvl9pPr marL="4522271" indent="-266015" defTabSz="1076995" eaLnBrk="0" fontAlgn="base" hangingPunct="0">
              <a:spcBef>
                <a:spcPct val="0"/>
              </a:spcBef>
              <a:spcAft>
                <a:spcPct val="0"/>
              </a:spcAft>
              <a:defRPr sz="2700">
                <a:solidFill>
                  <a:srgbClr val="000099"/>
                </a:solidFill>
                <a:latin typeface="Arial" panose="020B0604020202020204" pitchFamily="34" charset="0"/>
              </a:defRPr>
            </a:lvl9pPr>
          </a:lstStyle>
          <a:p>
            <a:fld id="{0F16042B-231B-4735-A1A8-4D272ECEC7E1}" type="slidenum">
              <a:rPr lang="en-US" altLang="en-US" sz="1200">
                <a:solidFill>
                  <a:schemeClr val="tx1"/>
                </a:solidFill>
                <a:latin typeface="Times New Roman" panose="02020603050405020304" pitchFamily="18" charset="0"/>
              </a:rPr>
              <a:pPr/>
              <a:t>2</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a:defRPr/>
            </a:pPr>
            <a:fld id="{9170C012-3F7F-4446-8AE1-AA9EFCF3BDC7}" type="slidenum">
              <a:rPr lang="en-US" altLang="en-US" sz="1200">
                <a:solidFill>
                  <a:srgbClr val="000000"/>
                </a:solidFill>
                <a:latin typeface="Times New Roman" panose="02020603050405020304" pitchFamily="18" charset="0"/>
              </a:rPr>
              <a:pPr>
                <a:defRPr/>
              </a:pPr>
              <a:t>21</a:t>
            </a:fld>
            <a:endParaRPr lang="en-US" altLang="en-US" sz="1200">
              <a:solidFill>
                <a:srgbClr val="000000"/>
              </a:solidFill>
              <a:latin typeface="Times New Roman" panose="02020603050405020304" pitchFamily="18" charset="0"/>
            </a:endParaRPr>
          </a:p>
        </p:txBody>
      </p:sp>
      <p:sp>
        <p:nvSpPr>
          <p:cNvPr id="233475" name="Rectangle 2"/>
          <p:cNvSpPr>
            <a:spLocks noGrp="1" noRot="1" noChangeAspect="1" noChangeArrowheads="1" noTextEdit="1"/>
          </p:cNvSpPr>
          <p:nvPr>
            <p:ph type="sldImg"/>
          </p:nvPr>
        </p:nvSpPr>
        <p:spPr>
          <a:xfrm>
            <a:off x="1698625" y="841375"/>
            <a:ext cx="5621338" cy="4214813"/>
          </a:xfrm>
          <a:ln/>
        </p:spPr>
      </p:sp>
      <p:sp>
        <p:nvSpPr>
          <p:cNvPr id="233476" name="Rectangle 3"/>
          <p:cNvSpPr>
            <a:spLocks noGrp="1" noChangeArrowheads="1"/>
          </p:cNvSpPr>
          <p:nvPr>
            <p:ph type="body" idx="1"/>
          </p:nvPr>
        </p:nvSpPr>
        <p:spPr>
          <a:xfrm>
            <a:off x="1202186" y="5338642"/>
            <a:ext cx="6611966" cy="50596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eaLnBrk="1" hangingPunct="1">
              <a:spcBef>
                <a:spcPct val="0"/>
              </a:spcBef>
            </a:pPr>
            <a:r>
              <a:rPr lang="en-US" altLang="en-US"/>
              <a:t> </a:t>
            </a:r>
          </a:p>
        </p:txBody>
      </p:sp>
    </p:spTree>
    <p:extLst>
      <p:ext uri="{BB962C8B-B14F-4D97-AF65-F5344CB8AC3E}">
        <p14:creationId xmlns:p14="http://schemas.microsoft.com/office/powerpoint/2010/main" val="10172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E6187D6F-186B-436A-B1A2-E34179CF680D}" type="slidenum">
              <a:rPr lang="en-US" altLang="en-US" sz="1200">
                <a:solidFill>
                  <a:srgbClr val="000000"/>
                </a:solidFill>
                <a:latin typeface="Times New Roman" panose="02020603050405020304" pitchFamily="18" charset="0"/>
              </a:rPr>
              <a:pPr fontAlgn="base">
                <a:spcBef>
                  <a:spcPct val="0"/>
                </a:spcBef>
                <a:spcAft>
                  <a:spcPct val="0"/>
                </a:spcAft>
                <a:defRPr/>
              </a:pPr>
              <a:t>22</a:t>
            </a:fld>
            <a:endParaRPr lang="en-US" altLang="en-US" sz="1200">
              <a:solidFill>
                <a:srgbClr val="000000"/>
              </a:solidFill>
              <a:latin typeface="Times New Roman" panose="02020603050405020304" pitchFamily="18" charset="0"/>
            </a:endParaRPr>
          </a:p>
        </p:txBody>
      </p:sp>
      <p:sp>
        <p:nvSpPr>
          <p:cNvPr id="229379" name="Rectangle 2"/>
          <p:cNvSpPr>
            <a:spLocks noGrp="1" noRot="1" noChangeAspect="1" noChangeArrowheads="1" noTextEdit="1"/>
          </p:cNvSpPr>
          <p:nvPr>
            <p:ph type="sldImg"/>
          </p:nvPr>
        </p:nvSpPr>
        <p:spPr>
          <a:xfrm>
            <a:off x="1700213" y="841375"/>
            <a:ext cx="5618162" cy="4213225"/>
          </a:xfrm>
          <a:ln/>
        </p:spPr>
      </p:sp>
      <p:sp>
        <p:nvSpPr>
          <p:cNvPr id="229380" name="Rectangle 3"/>
          <p:cNvSpPr>
            <a:spLocks noGrp="1" noChangeArrowheads="1"/>
          </p:cNvSpPr>
          <p:nvPr>
            <p:ph type="body" idx="1"/>
          </p:nvPr>
        </p:nvSpPr>
        <p:spPr>
          <a:xfrm>
            <a:off x="1202185" y="5338641"/>
            <a:ext cx="6611966" cy="50596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July:  Employee sustained injuries to the lower back and right leg when they fell over industrial fan.</a:t>
            </a:r>
          </a:p>
          <a:p>
            <a:pPr>
              <a:spcBef>
                <a:spcPct val="0"/>
              </a:spcBef>
            </a:pPr>
            <a:endParaRPr lang="en-US" altLang="en-US"/>
          </a:p>
          <a:p>
            <a:pPr>
              <a:spcBef>
                <a:spcPct val="0"/>
              </a:spcBef>
            </a:pPr>
            <a:r>
              <a:rPr lang="en-US" altLang="en-US"/>
              <a:t>August:</a:t>
            </a:r>
          </a:p>
          <a:p>
            <a:pPr>
              <a:spcBef>
                <a:spcPct val="0"/>
              </a:spcBef>
            </a:pPr>
            <a:r>
              <a:rPr lang="en-US" altLang="en-US"/>
              <a:t>1)  </a:t>
            </a:r>
            <a:r>
              <a:rPr lang="en-US" altLang="en-US" b="1"/>
              <a:t>LOST TIME</a:t>
            </a:r>
            <a:r>
              <a:rPr lang="en-US" altLang="en-US"/>
              <a:t>: Employee sustained a broken left foot then they lost their footing and fell down a set of stairs.</a:t>
            </a:r>
          </a:p>
          <a:p>
            <a:pPr>
              <a:spcBef>
                <a:spcPct val="0"/>
              </a:spcBef>
            </a:pPr>
            <a:endParaRPr lang="en-US" altLang="en-US"/>
          </a:p>
          <a:p>
            <a:pPr>
              <a:spcBef>
                <a:spcPct val="0"/>
              </a:spcBef>
            </a:pPr>
            <a:r>
              <a:rPr lang="en-US" altLang="en-US"/>
              <a:t>2)  Employee sustained a laceration to the finger due to a Military working dog bite.</a:t>
            </a:r>
          </a:p>
          <a:p>
            <a:pPr>
              <a:spcBef>
                <a:spcPct val="0"/>
              </a:spcBef>
            </a:pPr>
            <a:r>
              <a:rPr lang="en-US" altLang="en-US"/>
              <a:t> </a:t>
            </a:r>
          </a:p>
        </p:txBody>
      </p:sp>
    </p:spTree>
    <p:extLst>
      <p:ext uri="{BB962C8B-B14F-4D97-AF65-F5344CB8AC3E}">
        <p14:creationId xmlns:p14="http://schemas.microsoft.com/office/powerpoint/2010/main" val="1496385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95668">
              <a:defRPr sz="4100">
                <a:solidFill>
                  <a:srgbClr val="000099"/>
                </a:solidFill>
                <a:latin typeface="Arial" panose="020B0604020202020204" pitchFamily="34" charset="0"/>
              </a:defRPr>
            </a:lvl1pPr>
            <a:lvl2pPr marL="1361186" indent="-523538" defTabSz="1695668">
              <a:defRPr sz="4100">
                <a:solidFill>
                  <a:srgbClr val="000099"/>
                </a:solidFill>
                <a:latin typeface="Arial" panose="020B0604020202020204" pitchFamily="34" charset="0"/>
              </a:defRPr>
            </a:lvl2pPr>
            <a:lvl3pPr marL="2094138" indent="-418829" defTabSz="1695668">
              <a:defRPr sz="4100">
                <a:solidFill>
                  <a:srgbClr val="000099"/>
                </a:solidFill>
                <a:latin typeface="Arial" panose="020B0604020202020204" pitchFamily="34" charset="0"/>
              </a:defRPr>
            </a:lvl3pPr>
            <a:lvl4pPr marL="2931787" indent="-418829" defTabSz="1695668">
              <a:defRPr sz="4100">
                <a:solidFill>
                  <a:srgbClr val="000099"/>
                </a:solidFill>
                <a:latin typeface="Arial" panose="020B0604020202020204" pitchFamily="34" charset="0"/>
              </a:defRPr>
            </a:lvl4pPr>
            <a:lvl5pPr marL="3769444" indent="-418829" defTabSz="1695668">
              <a:defRPr sz="4100">
                <a:solidFill>
                  <a:srgbClr val="000099"/>
                </a:solidFill>
                <a:latin typeface="Arial" panose="020B0604020202020204" pitchFamily="34" charset="0"/>
              </a:defRPr>
            </a:lvl5pPr>
            <a:lvl6pPr marL="4607098" indent="-418829" defTabSz="1695668" eaLnBrk="0" fontAlgn="base" hangingPunct="0">
              <a:spcBef>
                <a:spcPct val="0"/>
              </a:spcBef>
              <a:spcAft>
                <a:spcPct val="0"/>
              </a:spcAft>
              <a:defRPr sz="4100">
                <a:solidFill>
                  <a:srgbClr val="000099"/>
                </a:solidFill>
                <a:latin typeface="Arial" panose="020B0604020202020204" pitchFamily="34" charset="0"/>
              </a:defRPr>
            </a:lvl6pPr>
            <a:lvl7pPr marL="5444753" indent="-418829" defTabSz="1695668" eaLnBrk="0" fontAlgn="base" hangingPunct="0">
              <a:spcBef>
                <a:spcPct val="0"/>
              </a:spcBef>
              <a:spcAft>
                <a:spcPct val="0"/>
              </a:spcAft>
              <a:defRPr sz="4100">
                <a:solidFill>
                  <a:srgbClr val="000099"/>
                </a:solidFill>
                <a:latin typeface="Arial" panose="020B0604020202020204" pitchFamily="34" charset="0"/>
              </a:defRPr>
            </a:lvl7pPr>
            <a:lvl8pPr marL="6282411" indent="-418829" defTabSz="1695668" eaLnBrk="0" fontAlgn="base" hangingPunct="0">
              <a:spcBef>
                <a:spcPct val="0"/>
              </a:spcBef>
              <a:spcAft>
                <a:spcPct val="0"/>
              </a:spcAft>
              <a:defRPr sz="4100">
                <a:solidFill>
                  <a:srgbClr val="000099"/>
                </a:solidFill>
                <a:latin typeface="Arial" panose="020B0604020202020204" pitchFamily="34" charset="0"/>
              </a:defRPr>
            </a:lvl8pPr>
            <a:lvl9pPr marL="7120059" indent="-418829" defTabSz="1695668" eaLnBrk="0" fontAlgn="base" hangingPunct="0">
              <a:spcBef>
                <a:spcPct val="0"/>
              </a:spcBef>
              <a:spcAft>
                <a:spcPct val="0"/>
              </a:spcAft>
              <a:defRPr sz="4100">
                <a:solidFill>
                  <a:srgbClr val="000099"/>
                </a:solidFill>
                <a:latin typeface="Arial" panose="020B0604020202020204" pitchFamily="34" charset="0"/>
              </a:defRPr>
            </a:lvl9pPr>
          </a:lstStyle>
          <a:p>
            <a:pPr fontAlgn="base">
              <a:spcBef>
                <a:spcPct val="0"/>
              </a:spcBef>
              <a:spcAft>
                <a:spcPct val="0"/>
              </a:spcAft>
              <a:defRPr/>
            </a:pPr>
            <a:fld id="{5CAC2F22-2D23-4E28-8C67-E669C612AEAB}" type="slidenum">
              <a:rPr lang="en-US" altLang="en-US" sz="2000">
                <a:solidFill>
                  <a:srgbClr val="000000"/>
                </a:solidFill>
                <a:latin typeface="Times New Roman" panose="02020603050405020304" pitchFamily="18" charset="0"/>
              </a:rPr>
              <a:pPr fontAlgn="base">
                <a:spcBef>
                  <a:spcPct val="0"/>
                </a:spcBef>
                <a:spcAft>
                  <a:spcPct val="0"/>
                </a:spcAft>
                <a:defRPr/>
              </a:pPr>
              <a:t>23</a:t>
            </a:fld>
            <a:endParaRPr lang="en-US" altLang="en-US" sz="2000">
              <a:solidFill>
                <a:srgbClr val="000000"/>
              </a:solidFill>
              <a:latin typeface="Times New Roman" panose="02020603050405020304" pitchFamily="18" charset="0"/>
            </a:endParaRPr>
          </a:p>
        </p:txBody>
      </p:sp>
      <p:sp>
        <p:nvSpPr>
          <p:cNvPr id="235523" name="Rectangle 2"/>
          <p:cNvSpPr>
            <a:spLocks noGrp="1" noRot="1" noChangeAspect="1" noChangeArrowheads="1" noTextEdit="1"/>
          </p:cNvSpPr>
          <p:nvPr>
            <p:ph type="sldImg"/>
          </p:nvPr>
        </p:nvSpPr>
        <p:spPr>
          <a:xfrm>
            <a:off x="1497013" y="1312863"/>
            <a:ext cx="8766175" cy="6573837"/>
          </a:xfrm>
          <a:ln/>
        </p:spPr>
      </p:sp>
      <p:sp>
        <p:nvSpPr>
          <p:cNvPr id="235524" name="Rectangle 3"/>
          <p:cNvSpPr>
            <a:spLocks noGrp="1" noChangeArrowheads="1"/>
          </p:cNvSpPr>
          <p:nvPr>
            <p:ph type="body" idx="1"/>
          </p:nvPr>
        </p:nvSpPr>
        <p:spPr>
          <a:xfrm>
            <a:off x="1566642" y="8327376"/>
            <a:ext cx="8616493" cy="78921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 Progress toward Command Safety Goals.  Each goal has several objectives.  The objective status box will be red, yellow or green depending upon your unit progress toward the objective.  If you have done nothing yet, the box is red.  If you are working on it, the box is yellow.  You can enter a % complete in the box.  If all is complete, the box is green.  The far right box is progress on the complete goal.  Red if no progress, yellow if working but not all objectives are complete, Green when all is complete.</a:t>
            </a:r>
          </a:p>
        </p:txBody>
      </p:sp>
    </p:spTree>
    <p:extLst>
      <p:ext uri="{BB962C8B-B14F-4D97-AF65-F5344CB8AC3E}">
        <p14:creationId xmlns:p14="http://schemas.microsoft.com/office/powerpoint/2010/main" val="2396749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1292">
              <a:defRPr sz="2700">
                <a:solidFill>
                  <a:srgbClr val="000099"/>
                </a:solidFill>
                <a:latin typeface="Arial" panose="020B0604020202020204" pitchFamily="34" charset="0"/>
              </a:defRPr>
            </a:lvl1pPr>
            <a:lvl2pPr marL="900108" indent="-346197" defTabSz="1121292">
              <a:defRPr sz="2700">
                <a:solidFill>
                  <a:srgbClr val="000099"/>
                </a:solidFill>
                <a:latin typeface="Arial" panose="020B0604020202020204" pitchFamily="34" charset="0"/>
              </a:defRPr>
            </a:lvl2pPr>
            <a:lvl3pPr marL="1384785" indent="-276957" defTabSz="1121292">
              <a:defRPr sz="2700">
                <a:solidFill>
                  <a:srgbClr val="000099"/>
                </a:solidFill>
                <a:latin typeface="Arial" panose="020B0604020202020204" pitchFamily="34" charset="0"/>
              </a:defRPr>
            </a:lvl3pPr>
            <a:lvl4pPr marL="1938697" indent="-276957" defTabSz="1121292">
              <a:defRPr sz="2700">
                <a:solidFill>
                  <a:srgbClr val="000099"/>
                </a:solidFill>
                <a:latin typeface="Arial" panose="020B0604020202020204" pitchFamily="34" charset="0"/>
              </a:defRPr>
            </a:lvl4pPr>
            <a:lvl5pPr marL="2492612" indent="-276957" defTabSz="1121292">
              <a:defRPr sz="2700">
                <a:solidFill>
                  <a:srgbClr val="000099"/>
                </a:solidFill>
                <a:latin typeface="Arial" panose="020B0604020202020204" pitchFamily="34" charset="0"/>
              </a:defRPr>
            </a:lvl5pPr>
            <a:lvl6pPr marL="3046525" indent="-276957" defTabSz="1121292" eaLnBrk="0" fontAlgn="base" hangingPunct="0">
              <a:spcBef>
                <a:spcPct val="0"/>
              </a:spcBef>
              <a:spcAft>
                <a:spcPct val="0"/>
              </a:spcAft>
              <a:defRPr sz="2700">
                <a:solidFill>
                  <a:srgbClr val="000099"/>
                </a:solidFill>
                <a:latin typeface="Arial" panose="020B0604020202020204" pitchFamily="34" charset="0"/>
              </a:defRPr>
            </a:lvl6pPr>
            <a:lvl7pPr marL="3600441" indent="-276957" defTabSz="1121292" eaLnBrk="0" fontAlgn="base" hangingPunct="0">
              <a:spcBef>
                <a:spcPct val="0"/>
              </a:spcBef>
              <a:spcAft>
                <a:spcPct val="0"/>
              </a:spcAft>
              <a:defRPr sz="2700">
                <a:solidFill>
                  <a:srgbClr val="000099"/>
                </a:solidFill>
                <a:latin typeface="Arial" panose="020B0604020202020204" pitchFamily="34" charset="0"/>
              </a:defRPr>
            </a:lvl7pPr>
            <a:lvl8pPr marL="4154353" indent="-276957" defTabSz="1121292" eaLnBrk="0" fontAlgn="base" hangingPunct="0">
              <a:spcBef>
                <a:spcPct val="0"/>
              </a:spcBef>
              <a:spcAft>
                <a:spcPct val="0"/>
              </a:spcAft>
              <a:defRPr sz="2700">
                <a:solidFill>
                  <a:srgbClr val="000099"/>
                </a:solidFill>
                <a:latin typeface="Arial" panose="020B0604020202020204" pitchFamily="34" charset="0"/>
              </a:defRPr>
            </a:lvl8pPr>
            <a:lvl9pPr marL="4708266" indent="-276957" defTabSz="1121292"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BD9D5E96-0261-48C0-9D9F-897B3A5CE04C}" type="slidenum">
              <a:rPr lang="en-US" altLang="en-US" sz="1200">
                <a:solidFill>
                  <a:srgbClr val="000000"/>
                </a:solidFill>
                <a:latin typeface="Times New Roman" panose="02020603050405020304" pitchFamily="18" charset="0"/>
              </a:rPr>
              <a:pPr fontAlgn="base">
                <a:spcBef>
                  <a:spcPct val="0"/>
                </a:spcBef>
                <a:spcAft>
                  <a:spcPct val="0"/>
                </a:spcAft>
                <a:defRPr/>
              </a:pPr>
              <a:t>24</a:t>
            </a:fld>
            <a:endParaRPr lang="en-US" altLang="en-US" sz="1200">
              <a:solidFill>
                <a:srgbClr val="000000"/>
              </a:solidFill>
              <a:latin typeface="Times New Roman" panose="02020603050405020304" pitchFamily="18" charset="0"/>
            </a:endParaRPr>
          </a:p>
        </p:txBody>
      </p:sp>
      <p:sp>
        <p:nvSpPr>
          <p:cNvPr id="237571" name="Rectangle 7"/>
          <p:cNvSpPr txBox="1">
            <a:spLocks noGrp="1" noChangeArrowheads="1"/>
          </p:cNvSpPr>
          <p:nvPr/>
        </p:nvSpPr>
        <p:spPr bwMode="auto">
          <a:xfrm>
            <a:off x="4861059" y="10282211"/>
            <a:ext cx="3718800" cy="54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00" tIns="54105" rIns="108200" bIns="54105" anchor="b"/>
          <a:lstStyle>
            <a:lvl1pPr defTabSz="992188">
              <a:defRPr sz="2400">
                <a:solidFill>
                  <a:srgbClr val="000099"/>
                </a:solidFill>
                <a:latin typeface="Arial" panose="020B0604020202020204" pitchFamily="34" charset="0"/>
              </a:defRPr>
            </a:lvl1pPr>
            <a:lvl2pPr marL="742950" indent="-285750" defTabSz="992188">
              <a:defRPr sz="2400">
                <a:solidFill>
                  <a:srgbClr val="000099"/>
                </a:solidFill>
                <a:latin typeface="Arial" panose="020B0604020202020204" pitchFamily="34" charset="0"/>
              </a:defRPr>
            </a:lvl2pPr>
            <a:lvl3pPr marL="1143000" indent="-228600" defTabSz="992188">
              <a:defRPr sz="2400">
                <a:solidFill>
                  <a:srgbClr val="000099"/>
                </a:solidFill>
                <a:latin typeface="Arial" panose="020B0604020202020204" pitchFamily="34" charset="0"/>
              </a:defRPr>
            </a:lvl3pPr>
            <a:lvl4pPr marL="1600200" indent="-228600" defTabSz="992188">
              <a:defRPr sz="2400">
                <a:solidFill>
                  <a:srgbClr val="000099"/>
                </a:solidFill>
                <a:latin typeface="Arial" panose="020B0604020202020204" pitchFamily="34" charset="0"/>
              </a:defRPr>
            </a:lvl4pPr>
            <a:lvl5pPr marL="2057400" indent="-228600" defTabSz="992188">
              <a:defRPr sz="2400">
                <a:solidFill>
                  <a:srgbClr val="000099"/>
                </a:solidFill>
                <a:latin typeface="Arial" panose="020B0604020202020204" pitchFamily="34" charset="0"/>
              </a:defRPr>
            </a:lvl5pPr>
            <a:lvl6pPr marL="2514600" indent="-228600" defTabSz="9921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921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921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92188" eaLnBrk="0" fontAlgn="base" hangingPunct="0">
              <a:spcBef>
                <a:spcPct val="0"/>
              </a:spcBef>
              <a:spcAft>
                <a:spcPct val="0"/>
              </a:spcAft>
              <a:defRPr sz="2400">
                <a:solidFill>
                  <a:srgbClr val="000099"/>
                </a:solidFill>
                <a:latin typeface="Arial" panose="020B0604020202020204" pitchFamily="34" charset="0"/>
              </a:defRPr>
            </a:lvl9pPr>
          </a:lstStyle>
          <a:p>
            <a:pPr algn="r" defTabSz="1200270" eaLnBrk="0" fontAlgn="base" hangingPunct="0">
              <a:spcBef>
                <a:spcPct val="0"/>
              </a:spcBef>
              <a:spcAft>
                <a:spcPct val="0"/>
              </a:spcAft>
              <a:defRPr/>
            </a:pPr>
            <a:fld id="{9D55F23D-31AF-4F1D-AD59-F46B9898C14C}" type="slidenum">
              <a:rPr lang="en-US" altLang="en-US" sz="1200">
                <a:solidFill>
                  <a:srgbClr val="000000"/>
                </a:solidFill>
                <a:latin typeface="Calibri" panose="020F0502020204030204" pitchFamily="34" charset="0"/>
              </a:rPr>
              <a:pPr algn="r" defTabSz="1200270" eaLnBrk="0" fontAlgn="base" hangingPunct="0">
                <a:spcBef>
                  <a:spcPct val="0"/>
                </a:spcBef>
                <a:spcAft>
                  <a:spcPct val="0"/>
                </a:spcAft>
                <a:defRPr/>
              </a:pPr>
              <a:t>24</a:t>
            </a:fld>
            <a:endParaRPr lang="en-US" altLang="en-US" sz="1200">
              <a:solidFill>
                <a:srgbClr val="000000"/>
              </a:solidFill>
              <a:latin typeface="Calibri" panose="020F0502020204030204" pitchFamily="34" charset="0"/>
            </a:endParaRPr>
          </a:p>
        </p:txBody>
      </p:sp>
      <p:sp>
        <p:nvSpPr>
          <p:cNvPr id="237572" name="Rectangle 7"/>
          <p:cNvSpPr txBox="1">
            <a:spLocks noGrp="1" noChangeArrowheads="1"/>
          </p:cNvSpPr>
          <p:nvPr/>
        </p:nvSpPr>
        <p:spPr bwMode="auto">
          <a:xfrm>
            <a:off x="4861059" y="10280324"/>
            <a:ext cx="3718800" cy="5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171" tIns="53587" rIns="107171" bIns="53587" anchor="b"/>
          <a:lstStyle>
            <a:lvl1pPr defTabSz="992188">
              <a:defRPr sz="2400">
                <a:solidFill>
                  <a:srgbClr val="000099"/>
                </a:solidFill>
                <a:latin typeface="Arial" panose="020B0604020202020204" pitchFamily="34" charset="0"/>
              </a:defRPr>
            </a:lvl1pPr>
            <a:lvl2pPr marL="742950" indent="-285750" defTabSz="992188">
              <a:defRPr sz="2400">
                <a:solidFill>
                  <a:srgbClr val="000099"/>
                </a:solidFill>
                <a:latin typeface="Arial" panose="020B0604020202020204" pitchFamily="34" charset="0"/>
              </a:defRPr>
            </a:lvl2pPr>
            <a:lvl3pPr marL="1143000" indent="-228600" defTabSz="992188">
              <a:defRPr sz="2400">
                <a:solidFill>
                  <a:srgbClr val="000099"/>
                </a:solidFill>
                <a:latin typeface="Arial" panose="020B0604020202020204" pitchFamily="34" charset="0"/>
              </a:defRPr>
            </a:lvl3pPr>
            <a:lvl4pPr marL="1600200" indent="-228600" defTabSz="992188">
              <a:defRPr sz="2400">
                <a:solidFill>
                  <a:srgbClr val="000099"/>
                </a:solidFill>
                <a:latin typeface="Arial" panose="020B0604020202020204" pitchFamily="34" charset="0"/>
              </a:defRPr>
            </a:lvl4pPr>
            <a:lvl5pPr marL="2057400" indent="-228600" defTabSz="992188">
              <a:defRPr sz="2400">
                <a:solidFill>
                  <a:srgbClr val="000099"/>
                </a:solidFill>
                <a:latin typeface="Arial" panose="020B0604020202020204" pitchFamily="34" charset="0"/>
              </a:defRPr>
            </a:lvl5pPr>
            <a:lvl6pPr marL="2514600" indent="-228600" defTabSz="9921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921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921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92188" eaLnBrk="0" fontAlgn="base" hangingPunct="0">
              <a:spcBef>
                <a:spcPct val="0"/>
              </a:spcBef>
              <a:spcAft>
                <a:spcPct val="0"/>
              </a:spcAft>
              <a:defRPr sz="2400">
                <a:solidFill>
                  <a:srgbClr val="000099"/>
                </a:solidFill>
                <a:latin typeface="Arial" panose="020B0604020202020204" pitchFamily="34" charset="0"/>
              </a:defRPr>
            </a:lvl9pPr>
          </a:lstStyle>
          <a:p>
            <a:pPr algn="r" defTabSz="1200270" eaLnBrk="0" fontAlgn="base" hangingPunct="0">
              <a:spcBef>
                <a:spcPct val="0"/>
              </a:spcBef>
              <a:spcAft>
                <a:spcPct val="0"/>
              </a:spcAft>
              <a:defRPr/>
            </a:pPr>
            <a:fld id="{311D6939-A075-47A9-B30A-899DFB4F4464}" type="slidenum">
              <a:rPr lang="en-US" altLang="en-US" sz="1200">
                <a:solidFill>
                  <a:srgbClr val="000000"/>
                </a:solidFill>
                <a:latin typeface="Calibri" panose="020F0502020204030204" pitchFamily="34" charset="0"/>
              </a:rPr>
              <a:pPr algn="r" defTabSz="1200270" eaLnBrk="0" fontAlgn="base" hangingPunct="0">
                <a:spcBef>
                  <a:spcPct val="0"/>
                </a:spcBef>
                <a:spcAft>
                  <a:spcPct val="0"/>
                </a:spcAft>
                <a:defRPr/>
              </a:pPr>
              <a:t>24</a:t>
            </a:fld>
            <a:endParaRPr lang="en-US" altLang="en-US" sz="1200">
              <a:solidFill>
                <a:srgbClr val="000000"/>
              </a:solidFill>
              <a:latin typeface="Calibri" panose="020F0502020204030204" pitchFamily="34" charset="0"/>
            </a:endParaRPr>
          </a:p>
        </p:txBody>
      </p:sp>
      <p:sp>
        <p:nvSpPr>
          <p:cNvPr id="237573" name="Rectangle 2"/>
          <p:cNvSpPr>
            <a:spLocks noGrp="1" noRot="1" noChangeAspect="1" noChangeArrowheads="1" noTextEdit="1"/>
          </p:cNvSpPr>
          <p:nvPr>
            <p:ph type="sldImg"/>
          </p:nvPr>
        </p:nvSpPr>
        <p:spPr>
          <a:xfrm>
            <a:off x="1585913" y="800100"/>
            <a:ext cx="5418137" cy="4062413"/>
          </a:xfrm>
          <a:ln/>
        </p:spPr>
      </p:sp>
      <p:sp>
        <p:nvSpPr>
          <p:cNvPr id="237574" name="Rectangle 3"/>
          <p:cNvSpPr>
            <a:spLocks noGrp="1" noChangeArrowheads="1"/>
          </p:cNvSpPr>
          <p:nvPr>
            <p:ph type="body" idx="1"/>
          </p:nvPr>
        </p:nvSpPr>
        <p:spPr>
          <a:xfrm>
            <a:off x="1146240" y="5143927"/>
            <a:ext cx="6289377" cy="48807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Quadrant 1-Injury / rate chart-  no change-fill in data sheet and display the chart.</a:t>
            </a:r>
          </a:p>
          <a:p>
            <a:pPr eaLnBrk="1" hangingPunct="1">
              <a:spcBef>
                <a:spcPct val="0"/>
              </a:spcBef>
            </a:pPr>
            <a:r>
              <a:rPr lang="en-US" altLang="en-US"/>
              <a:t>Quadrant 2-OSHA Data.  We have filled in the previous data.  Put in your current information.  Near miss will include any from your personnel we have AND any you have received that we did not.</a:t>
            </a:r>
          </a:p>
          <a:p>
            <a:pPr eaLnBrk="1" hangingPunct="1">
              <a:spcBef>
                <a:spcPct val="0"/>
              </a:spcBef>
            </a:pPr>
            <a:r>
              <a:rPr lang="en-US" altLang="en-US"/>
              <a:t>Quadrant 3 Property damage.  List any you have had. Previous quarters should be up-to-date.  We want cumulative for the CY.</a:t>
            </a:r>
          </a:p>
          <a:p>
            <a:pPr eaLnBrk="1" hangingPunct="1">
              <a:spcBef>
                <a:spcPct val="0"/>
              </a:spcBef>
            </a:pPr>
            <a:r>
              <a:rPr lang="en-US" altLang="en-US"/>
              <a:t>Quadrant 4 Successes etc.  This is for you to put in and blow your horn.  Share with us.  If you have a problem or concern, share, it.</a:t>
            </a:r>
          </a:p>
          <a:p>
            <a:pPr eaLnBrk="1" hangingPunct="1">
              <a:spcBef>
                <a:spcPct val="0"/>
              </a:spcBef>
            </a:pPr>
            <a:r>
              <a:rPr lang="en-US" altLang="en-US"/>
              <a:t> </a:t>
            </a:r>
          </a:p>
        </p:txBody>
      </p:sp>
    </p:spTree>
    <p:extLst>
      <p:ext uri="{BB962C8B-B14F-4D97-AF65-F5344CB8AC3E}">
        <p14:creationId xmlns:p14="http://schemas.microsoft.com/office/powerpoint/2010/main" val="299599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970088" y="1401763"/>
            <a:ext cx="5056187" cy="3792537"/>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GOV damage</a:t>
            </a:r>
            <a:r>
              <a:rPr lang="en-US" altLang="en-US" baseline="0" dirty="0"/>
              <a:t> values only.  Ensure no other non-GOV property damages are added on this chart.</a:t>
            </a:r>
          </a:p>
          <a:p>
            <a:pPr eaLnBrk="1" hangingPunct="1">
              <a:spcBef>
                <a:spcPct val="0"/>
              </a:spcBef>
            </a:pPr>
            <a:endParaRPr lang="en-US" altLang="en-US" baseline="0" dirty="0"/>
          </a:p>
          <a:p>
            <a:pPr marL="216407" indent="-216407">
              <a:spcBef>
                <a:spcPct val="0"/>
              </a:spcBef>
              <a:buFont typeface="Arial" panose="020B0604020202020204" pitchFamily="34" charset="0"/>
              <a:buChar char="•"/>
            </a:pPr>
            <a:r>
              <a:rPr lang="en-US" altLang="en-US" baseline="0" dirty="0"/>
              <a:t>Note on lowest and highest quarters.</a:t>
            </a:r>
            <a:endParaRPr lang="en-US" altLang="en-US" dirty="0"/>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957">
              <a:spcBef>
                <a:spcPct val="30000"/>
              </a:spcBef>
              <a:defRPr sz="1200">
                <a:solidFill>
                  <a:schemeClr val="tx1"/>
                </a:solidFill>
                <a:latin typeface="Times New Roman" panose="02020603050405020304" pitchFamily="18" charset="0"/>
              </a:defRPr>
            </a:lvl1pPr>
            <a:lvl2pPr marL="955231" indent="-367242" defTabSz="1169957">
              <a:spcBef>
                <a:spcPct val="30000"/>
              </a:spcBef>
              <a:defRPr sz="1200">
                <a:solidFill>
                  <a:schemeClr val="tx1"/>
                </a:solidFill>
                <a:latin typeface="Times New Roman" panose="02020603050405020304" pitchFamily="18" charset="0"/>
              </a:defRPr>
            </a:lvl2pPr>
            <a:lvl3pPr marL="1470973" indent="-292992" defTabSz="1169957">
              <a:spcBef>
                <a:spcPct val="30000"/>
              </a:spcBef>
              <a:defRPr sz="1200">
                <a:solidFill>
                  <a:schemeClr val="tx1"/>
                </a:solidFill>
                <a:latin typeface="Times New Roman" panose="02020603050405020304" pitchFamily="18" charset="0"/>
              </a:defRPr>
            </a:lvl3pPr>
            <a:lvl4pPr marL="2060967" indent="-292992" defTabSz="1169957">
              <a:spcBef>
                <a:spcPct val="30000"/>
              </a:spcBef>
              <a:defRPr sz="1200">
                <a:solidFill>
                  <a:schemeClr val="tx1"/>
                </a:solidFill>
                <a:latin typeface="Times New Roman" panose="02020603050405020304" pitchFamily="18" charset="0"/>
              </a:defRPr>
            </a:lvl4pPr>
            <a:lvl5pPr marL="2648957" indent="-292992" defTabSz="1169957">
              <a:spcBef>
                <a:spcPct val="30000"/>
              </a:spcBef>
              <a:defRPr sz="1200">
                <a:solidFill>
                  <a:schemeClr val="tx1"/>
                </a:solidFill>
                <a:latin typeface="Times New Roman" panose="02020603050405020304" pitchFamily="18" charset="0"/>
              </a:defRPr>
            </a:lvl5pPr>
            <a:lvl6pPr marL="3226912" indent="-292992" defTabSz="1169957" eaLnBrk="0" fontAlgn="base" hangingPunct="0">
              <a:spcBef>
                <a:spcPct val="30000"/>
              </a:spcBef>
              <a:spcAft>
                <a:spcPct val="0"/>
              </a:spcAft>
              <a:defRPr sz="1200">
                <a:solidFill>
                  <a:schemeClr val="tx1"/>
                </a:solidFill>
                <a:latin typeface="Times New Roman" panose="02020603050405020304" pitchFamily="18" charset="0"/>
              </a:defRPr>
            </a:lvl6pPr>
            <a:lvl7pPr marL="3804866" indent="-292992" defTabSz="1169957" eaLnBrk="0" fontAlgn="base" hangingPunct="0">
              <a:spcBef>
                <a:spcPct val="30000"/>
              </a:spcBef>
              <a:spcAft>
                <a:spcPct val="0"/>
              </a:spcAft>
              <a:defRPr sz="1200">
                <a:solidFill>
                  <a:schemeClr val="tx1"/>
                </a:solidFill>
                <a:latin typeface="Times New Roman" panose="02020603050405020304" pitchFamily="18" charset="0"/>
              </a:defRPr>
            </a:lvl7pPr>
            <a:lvl8pPr marL="4382820" indent="-292992" defTabSz="1169957" eaLnBrk="0" fontAlgn="base" hangingPunct="0">
              <a:spcBef>
                <a:spcPct val="30000"/>
              </a:spcBef>
              <a:spcAft>
                <a:spcPct val="0"/>
              </a:spcAft>
              <a:defRPr sz="1200">
                <a:solidFill>
                  <a:schemeClr val="tx1"/>
                </a:solidFill>
                <a:latin typeface="Times New Roman" panose="02020603050405020304" pitchFamily="18" charset="0"/>
              </a:defRPr>
            </a:lvl8pPr>
            <a:lvl9pPr marL="4960774" indent="-292992" defTabSz="1169957"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fld id="{3D382442-A72A-475B-A2AB-4F5EBF6BE9D9}" type="slidenum">
              <a:rPr lang="en-US" altLang="en-US">
                <a:solidFill>
                  <a:srgbClr val="000000"/>
                </a:solidFill>
                <a:latin typeface="Arial" panose="020B0604020202020204" pitchFamily="34" charset="0"/>
              </a:rPr>
              <a:pPr fontAlgn="base">
                <a:spcBef>
                  <a:spcPct val="0"/>
                </a:spcBef>
                <a:spcAft>
                  <a:spcPct val="0"/>
                </a:spcAft>
                <a:defRPr/>
              </a:pPr>
              <a:t>25</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123222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0088" y="1401763"/>
            <a:ext cx="5056187" cy="3792537"/>
          </a:xfrm>
        </p:spPr>
      </p:sp>
      <p:sp>
        <p:nvSpPr>
          <p:cNvPr id="3" name="Notes Placeholder 2"/>
          <p:cNvSpPr>
            <a:spLocks noGrp="1"/>
          </p:cNvSpPr>
          <p:nvPr>
            <p:ph type="body" idx="1"/>
          </p:nvPr>
        </p:nvSpPr>
        <p:spPr/>
        <p:txBody>
          <a:bodyPr/>
          <a:lstStyle/>
          <a:p>
            <a:r>
              <a:rPr lang="en-US" dirty="0"/>
              <a:t>Difference between the total on this slide and GOV Damage is that this slide includes</a:t>
            </a:r>
            <a:r>
              <a:rPr lang="en-US" baseline="0" dirty="0"/>
              <a:t> other incidents of property damages.  </a:t>
            </a:r>
          </a:p>
          <a:p>
            <a:endParaRPr lang="en-US" baseline="0" dirty="0"/>
          </a:p>
          <a:p>
            <a:r>
              <a:rPr lang="en-US" baseline="0" dirty="0"/>
              <a:t>1</a:t>
            </a:r>
            <a:r>
              <a:rPr lang="en-US" baseline="30000" dirty="0"/>
              <a:t>st</a:t>
            </a:r>
            <a:r>
              <a:rPr lang="en-US" baseline="0" dirty="0"/>
              <a:t> </a:t>
            </a:r>
            <a:r>
              <a:rPr lang="en-US" baseline="0" dirty="0" err="1"/>
              <a:t>Qtr</a:t>
            </a:r>
            <a:r>
              <a:rPr lang="en-US" baseline="0" dirty="0"/>
              <a:t> - $3000 Light pole in collision</a:t>
            </a:r>
          </a:p>
          <a:p>
            <a:r>
              <a:rPr lang="en-US" baseline="0" dirty="0"/>
              <a:t>2</a:t>
            </a:r>
            <a:r>
              <a:rPr lang="en-US" baseline="30000" dirty="0"/>
              <a:t>nd</a:t>
            </a:r>
            <a:r>
              <a:rPr lang="en-US" baseline="0" dirty="0"/>
              <a:t> </a:t>
            </a:r>
            <a:r>
              <a:rPr lang="en-US" baseline="0" dirty="0" err="1"/>
              <a:t>Qtr</a:t>
            </a:r>
            <a:r>
              <a:rPr lang="en-US" baseline="0" dirty="0"/>
              <a:t> - $2400 POV damaged wall at Auto-Hobby Shop.  Covered by POV insurance.</a:t>
            </a:r>
          </a:p>
          <a:p>
            <a:r>
              <a:rPr lang="en-US" baseline="0" dirty="0"/>
              <a:t>3</a:t>
            </a:r>
            <a:r>
              <a:rPr lang="en-US" baseline="30000" dirty="0"/>
              <a:t>rd</a:t>
            </a:r>
            <a:r>
              <a:rPr lang="en-US" baseline="0" dirty="0"/>
              <a:t> </a:t>
            </a:r>
            <a:r>
              <a:rPr lang="en-US" baseline="0" dirty="0" err="1"/>
              <a:t>Qtr</a:t>
            </a:r>
            <a:r>
              <a:rPr lang="en-US" baseline="0" dirty="0"/>
              <a:t> - $550 Shattered rear e-cart window covered by contractor.</a:t>
            </a:r>
          </a:p>
          <a:p>
            <a:r>
              <a:rPr lang="en-US" baseline="0" dirty="0"/>
              <a:t>4</a:t>
            </a:r>
            <a:r>
              <a:rPr lang="en-US" baseline="30000" dirty="0"/>
              <a:t>th</a:t>
            </a:r>
            <a:r>
              <a:rPr lang="en-US" baseline="0" dirty="0"/>
              <a:t> </a:t>
            </a:r>
            <a:r>
              <a:rPr lang="en-US" baseline="0" dirty="0" err="1"/>
              <a:t>Qtr</a:t>
            </a:r>
            <a:r>
              <a:rPr lang="en-US" baseline="0" dirty="0"/>
              <a:t> - $438 Damage to front axle on trailer from striking a protective barrier</a:t>
            </a:r>
            <a:endParaRPr lang="en-US" dirty="0"/>
          </a:p>
        </p:txBody>
      </p:sp>
      <p:sp>
        <p:nvSpPr>
          <p:cNvPr id="4" name="Slide Number Placeholder 3"/>
          <p:cNvSpPr>
            <a:spLocks noGrp="1"/>
          </p:cNvSpPr>
          <p:nvPr>
            <p:ph type="sldNum" sz="quarter" idx="10"/>
          </p:nvPr>
        </p:nvSpPr>
        <p:spPr/>
        <p:txBody>
          <a:bodyPr/>
          <a:lstStyle/>
          <a:p>
            <a:pPr defTabSz="1170548" fontAlgn="base">
              <a:spcBef>
                <a:spcPct val="0"/>
              </a:spcBef>
              <a:spcAft>
                <a:spcPct val="0"/>
              </a:spcAft>
              <a:defRPr/>
            </a:pPr>
            <a:fld id="{9C88B42D-5CAE-431E-8D77-2EAC076C5FDF}" type="slidenum">
              <a:rPr lang="en-US">
                <a:solidFill>
                  <a:srgbClr val="000000"/>
                </a:solidFill>
                <a:latin typeface="Times New Roman" pitchFamily="18" charset="0"/>
              </a:rPr>
              <a:pPr defTabSz="1170548" fontAlgn="base">
                <a:spcBef>
                  <a:spcPct val="0"/>
                </a:spcBef>
                <a:spcAft>
                  <a:spcPct val="0"/>
                </a:spcAft>
                <a:defRPr/>
              </a:pPr>
              <a:t>26</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286603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0EA7-BF92-522A-7B88-A45E5004F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CD8DE-C69D-EBBB-B091-75CACACE266D}"/>
              </a:ext>
            </a:extLst>
          </p:cNvPr>
          <p:cNvSpPr>
            <a:spLocks noGrp="1" noRot="1" noChangeAspect="1"/>
          </p:cNvSpPr>
          <p:nvPr>
            <p:ph type="sldImg"/>
          </p:nvPr>
        </p:nvSpPr>
        <p:spPr>
          <a:xfrm>
            <a:off x="1914525" y="1377950"/>
            <a:ext cx="4964113" cy="3722688"/>
          </a:xfrm>
        </p:spPr>
      </p:sp>
      <p:sp>
        <p:nvSpPr>
          <p:cNvPr id="3" name="Notes Placeholder 2">
            <a:extLst>
              <a:ext uri="{FF2B5EF4-FFF2-40B4-BE49-F238E27FC236}">
                <a16:creationId xmlns:a16="http://schemas.microsoft.com/office/drawing/2014/main" id="{35445A2D-C094-320B-EC1F-D2FA0AB2A3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93802-0B52-604D-915C-1066668BC88B}"/>
              </a:ext>
            </a:extLst>
          </p:cNvPr>
          <p:cNvSpPr>
            <a:spLocks noGrp="1"/>
          </p:cNvSpPr>
          <p:nvPr>
            <p:ph type="sldNum" sz="quarter" idx="10"/>
          </p:nvPr>
        </p:nvSpPr>
        <p:spPr/>
        <p:txBody>
          <a:bodyPr/>
          <a:lstStyle/>
          <a:p>
            <a:pPr defTabSz="1146770" fontAlgn="base">
              <a:spcBef>
                <a:spcPct val="0"/>
              </a:spcBef>
              <a:spcAft>
                <a:spcPct val="0"/>
              </a:spcAft>
              <a:defRPr/>
            </a:pPr>
            <a:fld id="{9C88B42D-5CAE-431E-8D77-2EAC076C5FDF}" type="slidenum">
              <a:rPr lang="en-US">
                <a:solidFill>
                  <a:srgbClr val="000000"/>
                </a:solidFill>
                <a:latin typeface="Times New Roman" pitchFamily="18" charset="0"/>
              </a:rPr>
              <a:pPr defTabSz="1146770" fontAlgn="base">
                <a:spcBef>
                  <a:spcPct val="0"/>
                </a:spcBef>
                <a:spcAft>
                  <a:spcPct val="0"/>
                </a:spcAft>
                <a:defRPr/>
              </a:pPr>
              <a:t>27</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73383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2938" y="1376363"/>
            <a:ext cx="4965700"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107388" fontAlgn="base">
              <a:spcBef>
                <a:spcPct val="0"/>
              </a:spcBef>
              <a:spcAft>
                <a:spcPct val="0"/>
              </a:spcAft>
              <a:defRPr/>
            </a:pPr>
            <a:fld id="{9C88B42D-5CAE-431E-8D77-2EAC076C5FDF}" type="slidenum">
              <a:rPr lang="en-US">
                <a:solidFill>
                  <a:srgbClr val="000000"/>
                </a:solidFill>
                <a:latin typeface="Times New Roman" pitchFamily="18" charset="0"/>
              </a:rPr>
              <a:pPr defTabSz="1107388" fontAlgn="base">
                <a:spcBef>
                  <a:spcPct val="0"/>
                </a:spcBef>
                <a:spcAft>
                  <a:spcPct val="0"/>
                </a:spcAft>
                <a:defRPr/>
              </a:pPr>
              <a:t>28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228317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2035175" y="1425575"/>
            <a:ext cx="5146675" cy="3859213"/>
          </a:xfrm>
          <a:ln/>
        </p:spPr>
      </p:sp>
      <p:sp>
        <p:nvSpPr>
          <p:cNvPr id="307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6435" indent="-216435">
              <a:buFont typeface="Arial" panose="020B0604020202020204" pitchFamily="34" charset="0"/>
              <a:buChar char="•"/>
            </a:pPr>
            <a:r>
              <a:rPr lang="en-US" altLang="en-US" dirty="0"/>
              <a:t>Alive</a:t>
            </a:r>
            <a:r>
              <a:rPr lang="en-US" altLang="en-US" baseline="0" dirty="0"/>
              <a:t> @ 25 </a:t>
            </a:r>
            <a:r>
              <a:rPr lang="en-US" altLang="en-US" dirty="0"/>
              <a:t>on Thursday,</a:t>
            </a:r>
            <a:r>
              <a:rPr lang="en-US" altLang="en-US" baseline="0" dirty="0"/>
              <a:t> 24 June 21;  4 attendees completed instruction.  (4 Marines)</a:t>
            </a:r>
          </a:p>
          <a:p>
            <a:pPr marL="216435" indent="-216435">
              <a:buFont typeface="Arial" panose="020B0604020202020204" pitchFamily="34" charset="0"/>
              <a:buChar char="•"/>
            </a:pPr>
            <a:r>
              <a:rPr lang="en-US" altLang="en-US" baseline="0" dirty="0"/>
              <a:t>Alive @ 25 on Saturday, 17 July 21; </a:t>
            </a:r>
            <a:r>
              <a:rPr lang="en-US" altLang="en-US" baseline="0" dirty="0">
                <a:solidFill>
                  <a:schemeClr val="tx1"/>
                </a:solidFill>
              </a:rPr>
              <a:t>13 </a:t>
            </a:r>
            <a:r>
              <a:rPr lang="en-US" altLang="en-US" baseline="0" dirty="0"/>
              <a:t>attendees completed instruction, but on next quarter’s slides. (8 Civilian &amp; 5 Marines)</a:t>
            </a:r>
          </a:p>
          <a:p>
            <a:pPr marL="216435" indent="-216435">
              <a:buFont typeface="Arial" panose="020B0604020202020204" pitchFamily="34" charset="0"/>
              <a:buChar char="•"/>
            </a:pPr>
            <a:r>
              <a:rPr lang="en-US" altLang="en-US" baseline="0" dirty="0"/>
              <a:t>ADD Course on Thursday, 22 July 21; 1 attendees completed instruction, but on next quarter’s slides (1 Civilian)</a:t>
            </a:r>
          </a:p>
          <a:p>
            <a:pPr marL="216435" indent="-216435">
              <a:buFont typeface="Arial" panose="020B0604020202020204" pitchFamily="34" charset="0"/>
              <a:buChar char="•"/>
            </a:pPr>
            <a:endParaRPr lang="en-US" altLang="en-US" baseline="0" dirty="0"/>
          </a:p>
          <a:p>
            <a:pPr marL="216435" indent="-216435">
              <a:buFont typeface="Arial" panose="020B0604020202020204" pitchFamily="34" charset="0"/>
              <a:buChar char="•"/>
            </a:pPr>
            <a:r>
              <a:rPr lang="en-US" altLang="en-US" b="1" baseline="0" dirty="0"/>
              <a:t>When gathering data, ensure we get total attendees, break down by Military or Civilian, and number of No-Shows.</a:t>
            </a:r>
          </a:p>
          <a:p>
            <a:pPr marL="216435" indent="-216435">
              <a:buFont typeface="Arial" panose="020B0604020202020204" pitchFamily="34" charset="0"/>
              <a:buChar char="•"/>
            </a:pPr>
            <a:endParaRPr lang="en-US" altLang="en-US" dirty="0"/>
          </a:p>
        </p:txBody>
      </p:sp>
      <p:sp>
        <p:nvSpPr>
          <p:cNvPr id="307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2432">
              <a:defRPr sz="2700">
                <a:solidFill>
                  <a:srgbClr val="000099"/>
                </a:solidFill>
                <a:latin typeface="Arial" panose="020B0604020202020204" pitchFamily="34" charset="0"/>
              </a:defRPr>
            </a:lvl1pPr>
            <a:lvl2pPr marL="957216" indent="-368161" defTabSz="1192432">
              <a:defRPr sz="2700">
                <a:solidFill>
                  <a:srgbClr val="000099"/>
                </a:solidFill>
                <a:latin typeface="Arial" panose="020B0604020202020204" pitchFamily="34" charset="0"/>
              </a:defRPr>
            </a:lvl2pPr>
            <a:lvl3pPr marL="1472643" indent="-294529" defTabSz="1192432">
              <a:defRPr sz="2700">
                <a:solidFill>
                  <a:srgbClr val="000099"/>
                </a:solidFill>
                <a:latin typeface="Arial" panose="020B0604020202020204" pitchFamily="34" charset="0"/>
              </a:defRPr>
            </a:lvl3pPr>
            <a:lvl4pPr marL="2061697" indent="-294529" defTabSz="1192432">
              <a:defRPr sz="2700">
                <a:solidFill>
                  <a:srgbClr val="000099"/>
                </a:solidFill>
                <a:latin typeface="Arial" panose="020B0604020202020204" pitchFamily="34" charset="0"/>
              </a:defRPr>
            </a:lvl4pPr>
            <a:lvl5pPr marL="2650754" indent="-294529" defTabSz="1192432">
              <a:defRPr sz="2700">
                <a:solidFill>
                  <a:srgbClr val="000099"/>
                </a:solidFill>
                <a:latin typeface="Arial" panose="020B0604020202020204" pitchFamily="34" charset="0"/>
              </a:defRPr>
            </a:lvl5pPr>
            <a:lvl6pPr marL="3239810" indent="-294529" defTabSz="1192432" eaLnBrk="0" fontAlgn="base" hangingPunct="0">
              <a:spcBef>
                <a:spcPct val="0"/>
              </a:spcBef>
              <a:spcAft>
                <a:spcPct val="0"/>
              </a:spcAft>
              <a:defRPr sz="2700">
                <a:solidFill>
                  <a:srgbClr val="000099"/>
                </a:solidFill>
                <a:latin typeface="Arial" panose="020B0604020202020204" pitchFamily="34" charset="0"/>
              </a:defRPr>
            </a:lvl6pPr>
            <a:lvl7pPr marL="3828867" indent="-294529" defTabSz="1192432" eaLnBrk="0" fontAlgn="base" hangingPunct="0">
              <a:spcBef>
                <a:spcPct val="0"/>
              </a:spcBef>
              <a:spcAft>
                <a:spcPct val="0"/>
              </a:spcAft>
              <a:defRPr sz="2700">
                <a:solidFill>
                  <a:srgbClr val="000099"/>
                </a:solidFill>
                <a:latin typeface="Arial" panose="020B0604020202020204" pitchFamily="34" charset="0"/>
              </a:defRPr>
            </a:lvl7pPr>
            <a:lvl8pPr marL="4417922" indent="-294529" defTabSz="1192432" eaLnBrk="0" fontAlgn="base" hangingPunct="0">
              <a:spcBef>
                <a:spcPct val="0"/>
              </a:spcBef>
              <a:spcAft>
                <a:spcPct val="0"/>
              </a:spcAft>
              <a:defRPr sz="2700">
                <a:solidFill>
                  <a:srgbClr val="000099"/>
                </a:solidFill>
                <a:latin typeface="Arial" panose="020B0604020202020204" pitchFamily="34" charset="0"/>
              </a:defRPr>
            </a:lvl8pPr>
            <a:lvl9pPr marL="5006977" indent="-294529" defTabSz="1192432"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E8E5FF69-A980-4CC3-8B55-1925A6172012}" type="slidenum">
              <a:rPr lang="en-US" altLang="en-US" sz="1200">
                <a:solidFill>
                  <a:srgbClr val="000000"/>
                </a:solidFill>
                <a:latin typeface="Times New Roman" panose="02020603050405020304" pitchFamily="18" charset="0"/>
              </a:rPr>
              <a:pPr fontAlgn="base">
                <a:spcBef>
                  <a:spcPct val="0"/>
                </a:spcBef>
                <a:spcAft>
                  <a:spcPct val="0"/>
                </a:spcAft>
                <a:defRPr/>
              </a:pPr>
              <a:t>29</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1032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166378">
              <a:defRPr>
                <a:solidFill>
                  <a:schemeClr val="tx1"/>
                </a:solidFill>
                <a:latin typeface="Calibri" panose="020F0502020204030204" pitchFamily="34" charset="0"/>
              </a:defRPr>
            </a:lvl1pPr>
            <a:lvl2pPr marL="936636" indent="-357376" defTabSz="1166378">
              <a:defRPr>
                <a:solidFill>
                  <a:schemeClr val="tx1"/>
                </a:solidFill>
                <a:latin typeface="Calibri" panose="020F0502020204030204" pitchFamily="34" charset="0"/>
              </a:defRPr>
            </a:lvl2pPr>
            <a:lvl3pPr marL="1441282" indent="-286687" defTabSz="1166378">
              <a:defRPr>
                <a:solidFill>
                  <a:schemeClr val="tx1"/>
                </a:solidFill>
                <a:latin typeface="Calibri" panose="020F0502020204030204" pitchFamily="34" charset="0"/>
              </a:defRPr>
            </a:lvl3pPr>
            <a:lvl4pPr marL="2018581" indent="-286687" defTabSz="1166378">
              <a:defRPr>
                <a:solidFill>
                  <a:schemeClr val="tx1"/>
                </a:solidFill>
                <a:latin typeface="Calibri" panose="020F0502020204030204" pitchFamily="34" charset="0"/>
              </a:defRPr>
            </a:lvl4pPr>
            <a:lvl5pPr marL="2597843" indent="-286687" defTabSz="1166378">
              <a:defRPr>
                <a:solidFill>
                  <a:schemeClr val="tx1"/>
                </a:solidFill>
                <a:latin typeface="Calibri" panose="020F0502020204030204" pitchFamily="34" charset="0"/>
              </a:defRPr>
            </a:lvl5pPr>
            <a:lvl6pPr marL="3163362" indent="-286687" defTabSz="1166378" eaLnBrk="0" fontAlgn="base" hangingPunct="0">
              <a:spcBef>
                <a:spcPct val="0"/>
              </a:spcBef>
              <a:spcAft>
                <a:spcPct val="0"/>
              </a:spcAft>
              <a:defRPr>
                <a:solidFill>
                  <a:schemeClr val="tx1"/>
                </a:solidFill>
                <a:latin typeface="Calibri" panose="020F0502020204030204" pitchFamily="34" charset="0"/>
              </a:defRPr>
            </a:lvl6pPr>
            <a:lvl7pPr marL="3728877" indent="-286687" defTabSz="1166378" eaLnBrk="0" fontAlgn="base" hangingPunct="0">
              <a:spcBef>
                <a:spcPct val="0"/>
              </a:spcBef>
              <a:spcAft>
                <a:spcPct val="0"/>
              </a:spcAft>
              <a:defRPr>
                <a:solidFill>
                  <a:schemeClr val="tx1"/>
                </a:solidFill>
                <a:latin typeface="Calibri" panose="020F0502020204030204" pitchFamily="34" charset="0"/>
              </a:defRPr>
            </a:lvl7pPr>
            <a:lvl8pPr marL="4294394" indent="-286687" defTabSz="1166378" eaLnBrk="0" fontAlgn="base" hangingPunct="0">
              <a:spcBef>
                <a:spcPct val="0"/>
              </a:spcBef>
              <a:spcAft>
                <a:spcPct val="0"/>
              </a:spcAft>
              <a:defRPr>
                <a:solidFill>
                  <a:schemeClr val="tx1"/>
                </a:solidFill>
                <a:latin typeface="Calibri" panose="020F0502020204030204" pitchFamily="34" charset="0"/>
              </a:defRPr>
            </a:lvl8pPr>
            <a:lvl9pPr marL="4859914" indent="-286687" defTabSz="116637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EE79B6C7-95D6-43E9-A3E4-FB839AA9CC79}" type="slidenum">
              <a:rPr lang="en-US" altLang="en-US">
                <a:solidFill>
                  <a:srgbClr val="000000"/>
                </a:solidFill>
                <a:latin typeface="Times New Roman" panose="02020603050405020304" pitchFamily="18" charset="0"/>
              </a:rPr>
              <a:pPr fontAlgn="base">
                <a:spcBef>
                  <a:spcPct val="0"/>
                </a:spcBef>
                <a:spcAft>
                  <a:spcPct val="0"/>
                </a:spcAft>
                <a:defRPr/>
              </a:pPr>
              <a:t>30</a:t>
            </a:fld>
            <a:endParaRPr lang="en-US" altLang="en-US">
              <a:solidFill>
                <a:srgbClr val="000000"/>
              </a:solidFill>
              <a:latin typeface="Times New Roman" panose="02020603050405020304" pitchFamily="18" charset="0"/>
            </a:endParaRPr>
          </a:p>
        </p:txBody>
      </p:sp>
      <p:sp>
        <p:nvSpPr>
          <p:cNvPr id="4099" name="Rectangle 2"/>
          <p:cNvSpPr>
            <a:spLocks noGrp="1" noRot="1" noChangeAspect="1" noChangeArrowheads="1" noTextEdit="1"/>
          </p:cNvSpPr>
          <p:nvPr>
            <p:ph type="sldImg"/>
          </p:nvPr>
        </p:nvSpPr>
        <p:spPr bwMode="auto">
          <a:xfrm>
            <a:off x="1970088" y="1403350"/>
            <a:ext cx="5056187" cy="3790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Double click graph to input data</a:t>
            </a:r>
          </a:p>
        </p:txBody>
      </p:sp>
    </p:spTree>
    <p:extLst>
      <p:ext uri="{BB962C8B-B14F-4D97-AF65-F5344CB8AC3E}">
        <p14:creationId xmlns:p14="http://schemas.microsoft.com/office/powerpoint/2010/main" val="78101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0088" y="1401763"/>
            <a:ext cx="5056187" cy="3792537"/>
          </a:xfrm>
        </p:spPr>
      </p:sp>
      <p:sp>
        <p:nvSpPr>
          <p:cNvPr id="3" name="Notes Placeholder 2"/>
          <p:cNvSpPr>
            <a:spLocks noGrp="1"/>
          </p:cNvSpPr>
          <p:nvPr>
            <p:ph type="body" idx="1"/>
          </p:nvPr>
        </p:nvSpPr>
        <p:spPr/>
        <p:txBody>
          <a:bodyPr/>
          <a:lstStyle/>
          <a:p>
            <a:pPr marL="216407" indent="-216407">
              <a:buFont typeface="Arial" panose="020B0604020202020204" pitchFamily="34" charset="0"/>
              <a:buChar char="•"/>
            </a:pPr>
            <a:r>
              <a:rPr lang="en-US" dirty="0"/>
              <a:t>Military RMI-SIR Cases:</a:t>
            </a:r>
          </a:p>
          <a:p>
            <a:pPr marL="216407" indent="-216407">
              <a:buFont typeface="Arial" panose="020B0604020202020204" pitchFamily="34" charset="0"/>
              <a:buChar char="•"/>
            </a:pPr>
            <a:r>
              <a:rPr lang="en-US" dirty="0"/>
              <a:t>9/20/22</a:t>
            </a:r>
            <a:r>
              <a:rPr lang="en-US" baseline="0" dirty="0"/>
              <a:t> – SNM Bitten by an insect on the hand – No lost time</a:t>
            </a:r>
            <a:endParaRPr lang="en-US" dirty="0"/>
          </a:p>
          <a:p>
            <a:pPr marL="216407" indent="-216407">
              <a:buFont typeface="Arial" panose="020B0604020202020204" pitchFamily="34" charset="0"/>
              <a:buChar char="•"/>
            </a:pPr>
            <a:r>
              <a:rPr lang="en-US" dirty="0"/>
              <a:t>7/6/22</a:t>
            </a:r>
            <a:r>
              <a:rPr lang="en-US" baseline="0" dirty="0"/>
              <a:t> – SNM Playing PT soccer in gym. Marine stepped on foot and suffered fractured right foot -30 Days Light Duty</a:t>
            </a:r>
            <a:endParaRPr lang="en-US" dirty="0"/>
          </a:p>
          <a:p>
            <a:pPr marL="216407" indent="-216407">
              <a:buFont typeface="Arial" panose="020B0604020202020204" pitchFamily="34" charset="0"/>
              <a:buChar char="•"/>
            </a:pPr>
            <a:r>
              <a:rPr lang="en-US" dirty="0"/>
              <a:t>5/9/22</a:t>
            </a:r>
            <a:r>
              <a:rPr lang="en-US" baseline="0" dirty="0"/>
              <a:t> – </a:t>
            </a:r>
            <a:r>
              <a:rPr lang="en-US" baseline="0" dirty="0">
                <a:solidFill>
                  <a:srgbClr val="FF0000"/>
                </a:solidFill>
              </a:rPr>
              <a:t>SNM</a:t>
            </a:r>
            <a:r>
              <a:rPr lang="en-US" baseline="0" dirty="0"/>
              <a:t> right hand struck while repairing motor assembly of POV. OFF Duty – 7 days light duty</a:t>
            </a:r>
            <a:endParaRPr lang="en-US" dirty="0"/>
          </a:p>
          <a:p>
            <a:pPr marL="216407" indent="-216407">
              <a:buFont typeface="Arial" panose="020B0604020202020204" pitchFamily="34" charset="0"/>
              <a:buChar char="•"/>
            </a:pPr>
            <a:r>
              <a:rPr lang="en-US" dirty="0"/>
              <a:t>3/12/22 – SNM left pinky finger</a:t>
            </a:r>
            <a:r>
              <a:rPr lang="en-US" baseline="0" dirty="0"/>
              <a:t> on left hand was dislocated attempting to catch a football. OFF Duty – Splint 30 Days </a:t>
            </a:r>
          </a:p>
          <a:p>
            <a:pPr marL="216407" indent="-216407">
              <a:buFont typeface="Arial" panose="020B0604020202020204" pitchFamily="34" charset="0"/>
              <a:buChar char="•"/>
            </a:pPr>
            <a:r>
              <a:rPr lang="en-US" strike="sngStrike" baseline="0" dirty="0"/>
              <a:t>3/17/21 – SNM struck bench at home and broke right hand.  OFF Duty – 3 days Lost Time and 30-90 days Light Duty</a:t>
            </a:r>
          </a:p>
          <a:p>
            <a:pPr marL="216407" indent="-216407">
              <a:buFont typeface="Arial" panose="020B0604020202020204" pitchFamily="34" charset="0"/>
              <a:buChar char="•"/>
            </a:pPr>
            <a:r>
              <a:rPr lang="en-US" strike="sngStrike" baseline="0" dirty="0"/>
              <a:t>3/22/21 – SNM hit back of head against a cabinet shelf left open.  OFF Duty – 2 days Lost Time and 18 days Light Duty</a:t>
            </a:r>
          </a:p>
          <a:p>
            <a:pPr marL="216407" indent="-216407">
              <a:buFont typeface="Arial" panose="020B0604020202020204" pitchFamily="34" charset="0"/>
              <a:buChar char="•"/>
            </a:pPr>
            <a:r>
              <a:rPr lang="en-US" strike="sngStrike" baseline="0" dirty="0"/>
              <a:t>5/18/21 – SNM rolled and sprained left ankle during personal PT.  OFF Duty – 14 days Light Duty</a:t>
            </a:r>
          </a:p>
          <a:p>
            <a:pPr marL="216407" indent="-216407">
              <a:buFont typeface="Arial" panose="020B0604020202020204" pitchFamily="34" charset="0"/>
              <a:buChar char="•"/>
            </a:pPr>
            <a:r>
              <a:rPr lang="en-US" strike="sngStrike" baseline="0" dirty="0"/>
              <a:t>5/24/21 – SNM smashed middle finger on left hand between kennel food bowl and wall.  ON Duty – Splint 30 days</a:t>
            </a:r>
          </a:p>
          <a:p>
            <a:pPr marL="216407" indent="-216407">
              <a:buFont typeface="Arial" panose="020B0604020202020204" pitchFamily="34" charset="0"/>
              <a:buChar char="•"/>
            </a:pPr>
            <a:r>
              <a:rPr lang="en-US" strike="sngStrike" baseline="0" dirty="0"/>
              <a:t>7/24/21 – SNM bitten by dog on right elbow. OFF Duty – Medication </a:t>
            </a:r>
          </a:p>
          <a:p>
            <a:pPr marL="216407" indent="-216407">
              <a:buFont typeface="Arial" panose="020B0604020202020204" pitchFamily="34" charset="0"/>
              <a:buChar char="•"/>
            </a:pPr>
            <a:endParaRPr lang="en-US" strike="sngStrike" baseline="0" dirty="0"/>
          </a:p>
          <a:p>
            <a:pPr marL="216407" indent="-216407">
              <a:buFont typeface="Arial" panose="020B0604020202020204" pitchFamily="34" charset="0"/>
              <a:buChar char="•"/>
            </a:pPr>
            <a:r>
              <a:rPr lang="en-US" baseline="0" dirty="0"/>
              <a:t>Civilian Lost Day Cases:</a:t>
            </a:r>
          </a:p>
          <a:p>
            <a:pPr marL="216407" indent="-216407">
              <a:buFont typeface="Arial" panose="020B0604020202020204" pitchFamily="34" charset="0"/>
              <a:buChar char="•"/>
            </a:pPr>
            <a:r>
              <a:rPr lang="en-US" baseline="0" dirty="0"/>
              <a:t>9/6/22 – While performing a training exercise, employee was accidentally dropped onto the floor by another employee – 5 days Lost Time</a:t>
            </a:r>
          </a:p>
          <a:p>
            <a:pPr marL="216407" indent="-216407">
              <a:buFont typeface="Arial" panose="020B0604020202020204" pitchFamily="34" charset="0"/>
              <a:buChar char="•"/>
            </a:pPr>
            <a:r>
              <a:rPr lang="en-US" baseline="0" dirty="0"/>
              <a:t>8/10/22 – Employee fell and struck head while attempting to sit in office chair. 4 days Lost Time </a:t>
            </a:r>
          </a:p>
          <a:p>
            <a:pPr marL="216407" indent="-216407">
              <a:buFont typeface="Arial" panose="020B0604020202020204" pitchFamily="34" charset="0"/>
              <a:buChar char="•"/>
            </a:pPr>
            <a:r>
              <a:rPr lang="en-US" strike="sngStrike" baseline="0" dirty="0"/>
              <a:t>3/29/21 – Employee struck in forehead with toy. 3 days Lost Time</a:t>
            </a:r>
            <a:endParaRPr lang="en-US" strike="sngStrike" dirty="0"/>
          </a:p>
        </p:txBody>
      </p:sp>
      <p:sp>
        <p:nvSpPr>
          <p:cNvPr id="4" name="Slide Number Placeholder 3"/>
          <p:cNvSpPr>
            <a:spLocks noGrp="1"/>
          </p:cNvSpPr>
          <p:nvPr>
            <p:ph type="sldNum" sz="quarter" idx="10"/>
          </p:nvPr>
        </p:nvSpPr>
        <p:spPr/>
        <p:txBody>
          <a:bodyPr/>
          <a:lstStyle/>
          <a:p>
            <a:pPr defTabSz="1170548" fontAlgn="base">
              <a:spcBef>
                <a:spcPct val="0"/>
              </a:spcBef>
              <a:spcAft>
                <a:spcPct val="0"/>
              </a:spcAft>
              <a:defRPr/>
            </a:pPr>
            <a:fld id="{9C88B42D-5CAE-431E-8D77-2EAC076C5FDF}" type="slidenum">
              <a:rPr lang="en-US">
                <a:solidFill>
                  <a:srgbClr val="000000"/>
                </a:solidFill>
                <a:latin typeface="Times New Roman" pitchFamily="18" charset="0"/>
              </a:rPr>
              <a:pPr defTabSz="1170548" fontAlgn="base">
                <a:spcBef>
                  <a:spcPct val="0"/>
                </a:spcBef>
                <a:spcAft>
                  <a:spcPct val="0"/>
                </a:spcAft>
                <a:defRPr/>
              </a:pPr>
              <a:t>4</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46962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4057">
              <a:defRPr sz="2700">
                <a:solidFill>
                  <a:srgbClr val="000099"/>
                </a:solidFill>
                <a:latin typeface="Arial" panose="020B0604020202020204" pitchFamily="34" charset="0"/>
              </a:defRPr>
            </a:lvl1pPr>
            <a:lvl2pPr marL="958522" indent="-368665" defTabSz="1194057">
              <a:defRPr sz="2700">
                <a:solidFill>
                  <a:srgbClr val="000099"/>
                </a:solidFill>
                <a:latin typeface="Arial" panose="020B0604020202020204" pitchFamily="34" charset="0"/>
              </a:defRPr>
            </a:lvl2pPr>
            <a:lvl3pPr marL="1474651" indent="-294931" defTabSz="1194057">
              <a:defRPr sz="2700">
                <a:solidFill>
                  <a:srgbClr val="000099"/>
                </a:solidFill>
                <a:latin typeface="Arial" panose="020B0604020202020204" pitchFamily="34" charset="0"/>
              </a:defRPr>
            </a:lvl3pPr>
            <a:lvl4pPr marL="2064512" indent="-294931" defTabSz="1194057">
              <a:defRPr sz="2700">
                <a:solidFill>
                  <a:srgbClr val="000099"/>
                </a:solidFill>
                <a:latin typeface="Arial" panose="020B0604020202020204" pitchFamily="34" charset="0"/>
              </a:defRPr>
            </a:lvl4pPr>
            <a:lvl5pPr marL="2654372" indent="-294931" defTabSz="1194057">
              <a:defRPr sz="2700">
                <a:solidFill>
                  <a:srgbClr val="000099"/>
                </a:solidFill>
                <a:latin typeface="Arial" panose="020B0604020202020204" pitchFamily="34" charset="0"/>
              </a:defRPr>
            </a:lvl5pPr>
            <a:lvl6pPr marL="3244230" indent="-294931" defTabSz="1194057" eaLnBrk="0" fontAlgn="base" hangingPunct="0">
              <a:spcBef>
                <a:spcPct val="0"/>
              </a:spcBef>
              <a:spcAft>
                <a:spcPct val="0"/>
              </a:spcAft>
              <a:defRPr sz="2700">
                <a:solidFill>
                  <a:srgbClr val="000099"/>
                </a:solidFill>
                <a:latin typeface="Arial" panose="020B0604020202020204" pitchFamily="34" charset="0"/>
              </a:defRPr>
            </a:lvl6pPr>
            <a:lvl7pPr marL="3834091" indent="-294931" defTabSz="1194057" eaLnBrk="0" fontAlgn="base" hangingPunct="0">
              <a:spcBef>
                <a:spcPct val="0"/>
              </a:spcBef>
              <a:spcAft>
                <a:spcPct val="0"/>
              </a:spcAft>
              <a:defRPr sz="2700">
                <a:solidFill>
                  <a:srgbClr val="000099"/>
                </a:solidFill>
                <a:latin typeface="Arial" panose="020B0604020202020204" pitchFamily="34" charset="0"/>
              </a:defRPr>
            </a:lvl7pPr>
            <a:lvl8pPr marL="4423951" indent="-294931" defTabSz="1194057" eaLnBrk="0" fontAlgn="base" hangingPunct="0">
              <a:spcBef>
                <a:spcPct val="0"/>
              </a:spcBef>
              <a:spcAft>
                <a:spcPct val="0"/>
              </a:spcAft>
              <a:defRPr sz="2700">
                <a:solidFill>
                  <a:srgbClr val="000099"/>
                </a:solidFill>
                <a:latin typeface="Arial" panose="020B0604020202020204" pitchFamily="34" charset="0"/>
              </a:defRPr>
            </a:lvl8pPr>
            <a:lvl9pPr marL="5013809" indent="-294931" defTabSz="1194057"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E5856B36-792A-4A01-9A90-0A9AAC8D5D2C}" type="slidenum">
              <a:rPr lang="en-US" altLang="en-US" sz="1200">
                <a:solidFill>
                  <a:srgbClr val="000000"/>
                </a:solidFill>
                <a:latin typeface="Times New Roman" panose="02020603050405020304" pitchFamily="18" charset="0"/>
              </a:rPr>
              <a:pPr fontAlgn="base">
                <a:spcBef>
                  <a:spcPct val="0"/>
                </a:spcBef>
                <a:spcAft>
                  <a:spcPct val="0"/>
                </a:spcAft>
                <a:defRPr/>
              </a:pPr>
              <a:t>31</a:t>
            </a:fld>
            <a:endParaRPr lang="en-US" altLang="en-US" sz="1200">
              <a:solidFill>
                <a:srgbClr val="000000"/>
              </a:solidFill>
              <a:latin typeface="Times New Roman" panose="02020603050405020304" pitchFamily="18" charset="0"/>
            </a:endParaRPr>
          </a:p>
        </p:txBody>
      </p:sp>
      <p:sp>
        <p:nvSpPr>
          <p:cNvPr id="262147" name="Rectangle 7"/>
          <p:cNvSpPr txBox="1">
            <a:spLocks noGrp="1" noChangeArrowheads="1"/>
          </p:cNvSpPr>
          <p:nvPr/>
        </p:nvSpPr>
        <p:spPr bwMode="auto">
          <a:xfrm>
            <a:off x="5345536" y="11048844"/>
            <a:ext cx="4090899" cy="58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229" tIns="60115" rIns="120229" bIns="60115" anchor="b"/>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r" defTabSz="1177955" eaLnBrk="0" fontAlgn="base" hangingPunct="0">
              <a:spcBef>
                <a:spcPct val="0"/>
              </a:spcBef>
              <a:spcAft>
                <a:spcPct val="0"/>
              </a:spcAft>
              <a:defRPr/>
            </a:pPr>
            <a:fld id="{E25FB7EE-3DF1-4995-AED7-173DDE0E43EC}" type="slidenum">
              <a:rPr lang="en-US" altLang="en-US" sz="1200">
                <a:solidFill>
                  <a:srgbClr val="000000"/>
                </a:solidFill>
                <a:latin typeface="Calibri" panose="020F0502020204030204" pitchFamily="34" charset="0"/>
              </a:rPr>
              <a:pPr algn="r" defTabSz="1177955" eaLnBrk="0" fontAlgn="base" hangingPunct="0">
                <a:spcBef>
                  <a:spcPct val="0"/>
                </a:spcBef>
                <a:spcAft>
                  <a:spcPct val="0"/>
                </a:spcAft>
                <a:defRPr/>
              </a:pPr>
              <a:t>31</a:t>
            </a:fld>
            <a:endParaRPr lang="en-US" altLang="en-US" sz="1200">
              <a:solidFill>
                <a:srgbClr val="000000"/>
              </a:solidFill>
              <a:latin typeface="Calibri" panose="020F0502020204030204" pitchFamily="34" charset="0"/>
            </a:endParaRPr>
          </a:p>
        </p:txBody>
      </p:sp>
      <p:sp>
        <p:nvSpPr>
          <p:cNvPr id="262148" name="Rectangle 2"/>
          <p:cNvSpPr>
            <a:spLocks noGrp="1" noRot="1" noChangeAspect="1" noChangeArrowheads="1" noTextEdit="1"/>
          </p:cNvSpPr>
          <p:nvPr>
            <p:ph type="sldImg"/>
          </p:nvPr>
        </p:nvSpPr>
        <p:spPr>
          <a:xfrm>
            <a:off x="1814513" y="868363"/>
            <a:ext cx="5811837" cy="4359275"/>
          </a:xfrm>
          <a:ln/>
        </p:spPr>
      </p:sp>
      <p:sp>
        <p:nvSpPr>
          <p:cNvPr id="262149" name="Rectangle 3"/>
          <p:cNvSpPr>
            <a:spLocks noGrp="1" noChangeArrowheads="1"/>
          </p:cNvSpPr>
          <p:nvPr>
            <p:ph type="body" idx="1"/>
          </p:nvPr>
        </p:nvSpPr>
        <p:spPr>
          <a:xfrm>
            <a:off x="1256774" y="5526410"/>
            <a:ext cx="6925033" cy="523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229" tIns="60115" rIns="120229" bIns="60115"/>
          <a:lstStyle/>
          <a:p>
            <a:pPr eaLnBrk="1" hangingPunct="1">
              <a:spcBef>
                <a:spcPct val="0"/>
              </a:spcBef>
            </a:pPr>
            <a:r>
              <a:rPr lang="en-US" altLang="en-US"/>
              <a:t>PMO</a:t>
            </a:r>
          </a:p>
        </p:txBody>
      </p:sp>
    </p:spTree>
    <p:extLst>
      <p:ext uri="{BB962C8B-B14F-4D97-AF65-F5344CB8AC3E}">
        <p14:creationId xmlns:p14="http://schemas.microsoft.com/office/powerpoint/2010/main" val="249932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2270">
              <a:defRPr sz="2700">
                <a:solidFill>
                  <a:srgbClr val="000099"/>
                </a:solidFill>
                <a:latin typeface="Arial" panose="020B0604020202020204" pitchFamily="34" charset="0"/>
              </a:defRPr>
            </a:lvl1pPr>
            <a:lvl2pPr marL="957087" indent="-368111" defTabSz="1192270">
              <a:defRPr sz="2700">
                <a:solidFill>
                  <a:srgbClr val="000099"/>
                </a:solidFill>
                <a:latin typeface="Arial" panose="020B0604020202020204" pitchFamily="34" charset="0"/>
              </a:defRPr>
            </a:lvl2pPr>
            <a:lvl3pPr marL="1472442" indent="-294487" defTabSz="1192270">
              <a:defRPr sz="2700">
                <a:solidFill>
                  <a:srgbClr val="000099"/>
                </a:solidFill>
                <a:latin typeface="Arial" panose="020B0604020202020204" pitchFamily="34" charset="0"/>
              </a:defRPr>
            </a:lvl3pPr>
            <a:lvl4pPr marL="2061417" indent="-294487" defTabSz="1192270">
              <a:defRPr sz="2700">
                <a:solidFill>
                  <a:srgbClr val="000099"/>
                </a:solidFill>
                <a:latin typeface="Arial" panose="020B0604020202020204" pitchFamily="34" charset="0"/>
              </a:defRPr>
            </a:lvl4pPr>
            <a:lvl5pPr marL="2650397" indent="-294487" defTabSz="1192270">
              <a:defRPr sz="2700">
                <a:solidFill>
                  <a:srgbClr val="000099"/>
                </a:solidFill>
                <a:latin typeface="Arial" panose="020B0604020202020204" pitchFamily="34" charset="0"/>
              </a:defRPr>
            </a:lvl5pPr>
            <a:lvl6pPr marL="3239370" indent="-294487" defTabSz="1192270" eaLnBrk="0" fontAlgn="base" hangingPunct="0">
              <a:spcBef>
                <a:spcPct val="0"/>
              </a:spcBef>
              <a:spcAft>
                <a:spcPct val="0"/>
              </a:spcAft>
              <a:defRPr sz="2700">
                <a:solidFill>
                  <a:srgbClr val="000099"/>
                </a:solidFill>
                <a:latin typeface="Arial" panose="020B0604020202020204" pitchFamily="34" charset="0"/>
              </a:defRPr>
            </a:lvl6pPr>
            <a:lvl7pPr marL="3828349" indent="-294487" defTabSz="1192270" eaLnBrk="0" fontAlgn="base" hangingPunct="0">
              <a:spcBef>
                <a:spcPct val="0"/>
              </a:spcBef>
              <a:spcAft>
                <a:spcPct val="0"/>
              </a:spcAft>
              <a:defRPr sz="2700">
                <a:solidFill>
                  <a:srgbClr val="000099"/>
                </a:solidFill>
                <a:latin typeface="Arial" panose="020B0604020202020204" pitchFamily="34" charset="0"/>
              </a:defRPr>
            </a:lvl7pPr>
            <a:lvl8pPr marL="4417326" indent="-294487" defTabSz="1192270" eaLnBrk="0" fontAlgn="base" hangingPunct="0">
              <a:spcBef>
                <a:spcPct val="0"/>
              </a:spcBef>
              <a:spcAft>
                <a:spcPct val="0"/>
              </a:spcAft>
              <a:defRPr sz="2700">
                <a:solidFill>
                  <a:srgbClr val="000099"/>
                </a:solidFill>
                <a:latin typeface="Arial" panose="020B0604020202020204" pitchFamily="34" charset="0"/>
              </a:defRPr>
            </a:lvl8pPr>
            <a:lvl9pPr marL="5006299" indent="-294487" defTabSz="1192270"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F5904DE0-5F08-45FF-B527-6FD4A872F3F8}" type="slidenum">
              <a:rPr lang="en-US" altLang="en-US" sz="1200">
                <a:solidFill>
                  <a:srgbClr val="000000"/>
                </a:solidFill>
                <a:latin typeface="Times New Roman" panose="02020603050405020304" pitchFamily="18" charset="0"/>
              </a:rPr>
              <a:pPr fontAlgn="base">
                <a:spcBef>
                  <a:spcPct val="0"/>
                </a:spcBef>
                <a:spcAft>
                  <a:spcPct val="0"/>
                </a:spcAft>
                <a:defRPr/>
              </a:pPr>
              <a:t>32</a:t>
            </a:fld>
            <a:endParaRPr lang="en-US" altLang="en-US" sz="1200">
              <a:solidFill>
                <a:srgbClr val="000000"/>
              </a:solidFill>
              <a:latin typeface="Times New Roman" panose="02020603050405020304" pitchFamily="18" charset="0"/>
            </a:endParaRPr>
          </a:p>
        </p:txBody>
      </p:sp>
      <p:sp>
        <p:nvSpPr>
          <p:cNvPr id="264195" name="Rectangle 7"/>
          <p:cNvSpPr txBox="1">
            <a:spLocks noGrp="1" noChangeArrowheads="1"/>
          </p:cNvSpPr>
          <p:nvPr/>
        </p:nvSpPr>
        <p:spPr bwMode="auto">
          <a:xfrm>
            <a:off x="5335868" y="11033766"/>
            <a:ext cx="4083500" cy="58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49" tIns="60027" rIns="120049" bIns="60027" anchor="b"/>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r" defTabSz="1177955" eaLnBrk="0" fontAlgn="base" hangingPunct="0">
              <a:spcBef>
                <a:spcPct val="0"/>
              </a:spcBef>
              <a:spcAft>
                <a:spcPct val="0"/>
              </a:spcAft>
              <a:defRPr/>
            </a:pPr>
            <a:fld id="{4A573250-39A0-4BB4-A8E6-D70EB13CE5B5}" type="slidenum">
              <a:rPr lang="en-US" altLang="en-US" sz="1200">
                <a:solidFill>
                  <a:srgbClr val="000000"/>
                </a:solidFill>
                <a:latin typeface="Calibri" panose="020F0502020204030204" pitchFamily="34" charset="0"/>
              </a:rPr>
              <a:pPr algn="r" defTabSz="1177955" eaLnBrk="0" fontAlgn="base" hangingPunct="0">
                <a:spcBef>
                  <a:spcPct val="0"/>
                </a:spcBef>
                <a:spcAft>
                  <a:spcPct val="0"/>
                </a:spcAft>
                <a:defRPr/>
              </a:pPr>
              <a:t>32</a:t>
            </a:fld>
            <a:endParaRPr lang="en-US" altLang="en-US" sz="1200">
              <a:solidFill>
                <a:srgbClr val="000000"/>
              </a:solidFill>
              <a:latin typeface="Calibri" panose="020F0502020204030204" pitchFamily="34" charset="0"/>
            </a:endParaRPr>
          </a:p>
        </p:txBody>
      </p:sp>
      <p:sp>
        <p:nvSpPr>
          <p:cNvPr id="264196" name="Rectangle 2"/>
          <p:cNvSpPr>
            <a:spLocks noGrp="1" noRot="1" noChangeAspect="1" noChangeArrowheads="1" noTextEdit="1"/>
          </p:cNvSpPr>
          <p:nvPr>
            <p:ph type="sldImg"/>
          </p:nvPr>
        </p:nvSpPr>
        <p:spPr>
          <a:xfrm>
            <a:off x="1806575" y="866775"/>
            <a:ext cx="5807075" cy="4356100"/>
          </a:xfrm>
          <a:ln/>
        </p:spPr>
      </p:sp>
      <p:sp>
        <p:nvSpPr>
          <p:cNvPr id="264197" name="Rectangle 3"/>
          <p:cNvSpPr>
            <a:spLocks noGrp="1" noChangeArrowheads="1"/>
          </p:cNvSpPr>
          <p:nvPr>
            <p:ph type="body" idx="1"/>
          </p:nvPr>
        </p:nvSpPr>
        <p:spPr>
          <a:xfrm>
            <a:off x="943012" y="5518870"/>
            <a:ext cx="7535489" cy="522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49" tIns="60027" rIns="120049" bIns="60027"/>
          <a:lstStyle/>
          <a:p>
            <a:pPr eaLnBrk="1" hangingPunct="1">
              <a:spcBef>
                <a:spcPct val="0"/>
              </a:spcBef>
            </a:pPr>
            <a:endParaRPr lang="en-US" altLang="en-US"/>
          </a:p>
        </p:txBody>
      </p:sp>
    </p:spTree>
    <p:extLst>
      <p:ext uri="{BB962C8B-B14F-4D97-AF65-F5344CB8AC3E}">
        <p14:creationId xmlns:p14="http://schemas.microsoft.com/office/powerpoint/2010/main" val="268663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xfrm>
            <a:off x="2303463" y="1531938"/>
            <a:ext cx="5538787" cy="4152900"/>
          </a:xfrm>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3503">
              <a:defRPr sz="2700">
                <a:solidFill>
                  <a:srgbClr val="000099"/>
                </a:solidFill>
                <a:latin typeface="Arial" panose="020B0604020202020204" pitchFamily="34" charset="0"/>
              </a:defRPr>
            </a:lvl1pPr>
            <a:lvl2pPr marL="1036548" indent="-398507" defTabSz="1293503">
              <a:defRPr sz="2700">
                <a:solidFill>
                  <a:srgbClr val="000099"/>
                </a:solidFill>
                <a:latin typeface="Arial" panose="020B0604020202020204" pitchFamily="34" charset="0"/>
              </a:defRPr>
            </a:lvl2pPr>
            <a:lvl3pPr marL="1596195" indent="-317932" defTabSz="1293503">
              <a:defRPr sz="2700">
                <a:solidFill>
                  <a:srgbClr val="000099"/>
                </a:solidFill>
                <a:latin typeface="Arial" panose="020B0604020202020204" pitchFamily="34" charset="0"/>
              </a:defRPr>
            </a:lvl3pPr>
            <a:lvl4pPr marL="2236415" indent="-317932" defTabSz="1293503">
              <a:defRPr sz="2700">
                <a:solidFill>
                  <a:srgbClr val="000099"/>
                </a:solidFill>
                <a:latin typeface="Arial" panose="020B0604020202020204" pitchFamily="34" charset="0"/>
              </a:defRPr>
            </a:lvl4pPr>
            <a:lvl5pPr marL="2874458" indent="-317932" defTabSz="1293503">
              <a:defRPr sz="2700">
                <a:solidFill>
                  <a:srgbClr val="000099"/>
                </a:solidFill>
                <a:latin typeface="Arial" panose="020B0604020202020204" pitchFamily="34" charset="0"/>
              </a:defRPr>
            </a:lvl5pPr>
            <a:lvl6pPr marL="3501610" indent="-317932" defTabSz="1293503" eaLnBrk="0" fontAlgn="base" hangingPunct="0">
              <a:spcBef>
                <a:spcPct val="0"/>
              </a:spcBef>
              <a:spcAft>
                <a:spcPct val="0"/>
              </a:spcAft>
              <a:defRPr sz="2700">
                <a:solidFill>
                  <a:srgbClr val="000099"/>
                </a:solidFill>
                <a:latin typeface="Arial" panose="020B0604020202020204" pitchFamily="34" charset="0"/>
              </a:defRPr>
            </a:lvl6pPr>
            <a:lvl7pPr marL="4128766" indent="-317932" defTabSz="1293503" eaLnBrk="0" fontAlgn="base" hangingPunct="0">
              <a:spcBef>
                <a:spcPct val="0"/>
              </a:spcBef>
              <a:spcAft>
                <a:spcPct val="0"/>
              </a:spcAft>
              <a:defRPr sz="2700">
                <a:solidFill>
                  <a:srgbClr val="000099"/>
                </a:solidFill>
                <a:latin typeface="Arial" panose="020B0604020202020204" pitchFamily="34" charset="0"/>
              </a:defRPr>
            </a:lvl7pPr>
            <a:lvl8pPr marL="4755921" indent="-317932" defTabSz="1293503" eaLnBrk="0" fontAlgn="base" hangingPunct="0">
              <a:spcBef>
                <a:spcPct val="0"/>
              </a:spcBef>
              <a:spcAft>
                <a:spcPct val="0"/>
              </a:spcAft>
              <a:defRPr sz="2700">
                <a:solidFill>
                  <a:srgbClr val="000099"/>
                </a:solidFill>
                <a:latin typeface="Arial" panose="020B0604020202020204" pitchFamily="34" charset="0"/>
              </a:defRPr>
            </a:lvl8pPr>
            <a:lvl9pPr marL="5383075" indent="-317932" defTabSz="1293503"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26F16E73-AE08-47C1-918A-24F8C788C327}" type="slidenum">
              <a:rPr lang="en-US" altLang="en-US" sz="1200">
                <a:solidFill>
                  <a:srgbClr val="000000"/>
                </a:solidFill>
                <a:latin typeface="Times New Roman" panose="02020603050405020304" pitchFamily="18" charset="0"/>
              </a:rPr>
              <a:pPr fontAlgn="base">
                <a:spcBef>
                  <a:spcPct val="0"/>
                </a:spcBef>
                <a:spcAft>
                  <a:spcPct val="0"/>
                </a:spcAft>
                <a:defRPr/>
              </a:pPr>
              <a:t>34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60730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4525" y="1377950"/>
            <a:ext cx="4964113" cy="37226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577167">
              <a:defRPr/>
            </a:pPr>
            <a:fld id="{9C88B42D-5CAE-431E-8D77-2EAC076C5FDF}" type="slidenum">
              <a:rPr lang="en-US">
                <a:solidFill>
                  <a:prstClr val="black"/>
                </a:solidFill>
                <a:latin typeface="Calibri" panose="020F0502020204030204"/>
              </a:rPr>
              <a:pPr defTabSz="57716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573689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Image Placeholder 1"/>
          <p:cNvSpPr>
            <a:spLocks noGrp="1" noRot="1" noChangeAspect="1" noTextEdit="1"/>
          </p:cNvSpPr>
          <p:nvPr>
            <p:ph type="sldImg"/>
          </p:nvPr>
        </p:nvSpPr>
        <p:spPr>
          <a:xfrm>
            <a:off x="2511425" y="573088"/>
            <a:ext cx="4660900" cy="3495675"/>
          </a:xfrm>
          <a:ln/>
        </p:spPr>
      </p:sp>
      <p:sp>
        <p:nvSpPr>
          <p:cNvPr id="601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p>
        </p:txBody>
      </p:sp>
      <p:sp>
        <p:nvSpPr>
          <p:cNvPr id="601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0066">
              <a:defRPr sz="2600">
                <a:solidFill>
                  <a:srgbClr val="000099"/>
                </a:solidFill>
                <a:latin typeface="Arial" panose="020B0604020202020204" pitchFamily="34" charset="0"/>
              </a:defRPr>
            </a:lvl1pPr>
            <a:lvl2pPr marL="899126" indent="-345818" defTabSz="1120066">
              <a:defRPr sz="2600">
                <a:solidFill>
                  <a:srgbClr val="000099"/>
                </a:solidFill>
                <a:latin typeface="Arial" panose="020B0604020202020204" pitchFamily="34" charset="0"/>
              </a:defRPr>
            </a:lvl2pPr>
            <a:lvl3pPr marL="1383271" indent="-276653" defTabSz="1120066">
              <a:defRPr sz="2600">
                <a:solidFill>
                  <a:srgbClr val="000099"/>
                </a:solidFill>
                <a:latin typeface="Arial" panose="020B0604020202020204" pitchFamily="34" charset="0"/>
              </a:defRPr>
            </a:lvl3pPr>
            <a:lvl4pPr marL="1936580" indent="-276653" defTabSz="1120066">
              <a:defRPr sz="2600">
                <a:solidFill>
                  <a:srgbClr val="000099"/>
                </a:solidFill>
                <a:latin typeface="Arial" panose="020B0604020202020204" pitchFamily="34" charset="0"/>
              </a:defRPr>
            </a:lvl4pPr>
            <a:lvl5pPr marL="2489889" indent="-276653" defTabSz="1120066">
              <a:defRPr sz="2600">
                <a:solidFill>
                  <a:srgbClr val="000099"/>
                </a:solidFill>
                <a:latin typeface="Arial" panose="020B0604020202020204" pitchFamily="34" charset="0"/>
              </a:defRPr>
            </a:lvl5pPr>
            <a:lvl6pPr marL="3043197" indent="-276653" defTabSz="1120066" eaLnBrk="0" fontAlgn="base" hangingPunct="0">
              <a:spcBef>
                <a:spcPct val="0"/>
              </a:spcBef>
              <a:spcAft>
                <a:spcPct val="0"/>
              </a:spcAft>
              <a:defRPr sz="2600">
                <a:solidFill>
                  <a:srgbClr val="000099"/>
                </a:solidFill>
                <a:latin typeface="Arial" panose="020B0604020202020204" pitchFamily="34" charset="0"/>
              </a:defRPr>
            </a:lvl6pPr>
            <a:lvl7pPr marL="3596506" indent="-276653" defTabSz="1120066" eaLnBrk="0" fontAlgn="base" hangingPunct="0">
              <a:spcBef>
                <a:spcPct val="0"/>
              </a:spcBef>
              <a:spcAft>
                <a:spcPct val="0"/>
              </a:spcAft>
              <a:defRPr sz="2600">
                <a:solidFill>
                  <a:srgbClr val="000099"/>
                </a:solidFill>
                <a:latin typeface="Arial" panose="020B0604020202020204" pitchFamily="34" charset="0"/>
              </a:defRPr>
            </a:lvl7pPr>
            <a:lvl8pPr marL="4149815" indent="-276653" defTabSz="1120066" eaLnBrk="0" fontAlgn="base" hangingPunct="0">
              <a:spcBef>
                <a:spcPct val="0"/>
              </a:spcBef>
              <a:spcAft>
                <a:spcPct val="0"/>
              </a:spcAft>
              <a:defRPr sz="2600">
                <a:solidFill>
                  <a:srgbClr val="000099"/>
                </a:solidFill>
                <a:latin typeface="Arial" panose="020B0604020202020204" pitchFamily="34" charset="0"/>
              </a:defRPr>
            </a:lvl8pPr>
            <a:lvl9pPr marL="4703123" indent="-276653" defTabSz="1120066" eaLnBrk="0" fontAlgn="base" hangingPunct="0">
              <a:spcBef>
                <a:spcPct val="0"/>
              </a:spcBef>
              <a:spcAft>
                <a:spcPct val="0"/>
              </a:spcAft>
              <a:defRPr sz="2600">
                <a:solidFill>
                  <a:srgbClr val="000099"/>
                </a:solidFill>
                <a:latin typeface="Arial" panose="020B0604020202020204" pitchFamily="34" charset="0"/>
              </a:defRPr>
            </a:lvl9pPr>
          </a:lstStyle>
          <a:p>
            <a:pPr fontAlgn="base">
              <a:spcBef>
                <a:spcPct val="0"/>
              </a:spcBef>
              <a:spcAft>
                <a:spcPct val="0"/>
              </a:spcAft>
              <a:defRPr/>
            </a:pPr>
            <a:fld id="{5DCC142C-6754-4BE7-8633-7FE9A9FBD747}" type="slidenum">
              <a:rPr lang="en-US" altLang="en-US" sz="1200">
                <a:solidFill>
                  <a:srgbClr val="000000"/>
                </a:solidFill>
                <a:latin typeface="Times New Roman" panose="02020603050405020304" pitchFamily="18" charset="0"/>
              </a:rPr>
              <a:pPr fontAlgn="base">
                <a:spcBef>
                  <a:spcPct val="0"/>
                </a:spcBef>
                <a:spcAft>
                  <a:spcPct val="0"/>
                </a:spcAft>
                <a:defRPr/>
              </a:pPr>
              <a:t>37</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645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134">
              <a:defRPr sz="2500">
                <a:solidFill>
                  <a:srgbClr val="000099"/>
                </a:solidFill>
                <a:latin typeface="Arial" panose="020B0604020202020204" pitchFamily="34" charset="0"/>
              </a:defRPr>
            </a:lvl1pPr>
            <a:lvl2pPr marL="818906" indent="-314965" defTabSz="1020134">
              <a:defRPr sz="2500">
                <a:solidFill>
                  <a:srgbClr val="000099"/>
                </a:solidFill>
                <a:latin typeface="Arial" panose="020B0604020202020204" pitchFamily="34" charset="0"/>
              </a:defRPr>
            </a:lvl2pPr>
            <a:lvl3pPr marL="1259859" indent="-251971" defTabSz="1020134">
              <a:defRPr sz="2500">
                <a:solidFill>
                  <a:srgbClr val="000099"/>
                </a:solidFill>
                <a:latin typeface="Arial" panose="020B0604020202020204" pitchFamily="34" charset="0"/>
              </a:defRPr>
            </a:lvl3pPr>
            <a:lvl4pPr marL="1763800" indent="-251971" defTabSz="1020134">
              <a:defRPr sz="2500">
                <a:solidFill>
                  <a:srgbClr val="000099"/>
                </a:solidFill>
                <a:latin typeface="Arial" panose="020B0604020202020204" pitchFamily="34" charset="0"/>
              </a:defRPr>
            </a:lvl4pPr>
            <a:lvl5pPr marL="2267744" indent="-251971" defTabSz="1020134">
              <a:defRPr sz="2500">
                <a:solidFill>
                  <a:srgbClr val="000099"/>
                </a:solidFill>
                <a:latin typeface="Arial" panose="020B0604020202020204" pitchFamily="34" charset="0"/>
              </a:defRPr>
            </a:lvl5pPr>
            <a:lvl6pPr marL="2771690" indent="-251971" defTabSz="1020134" eaLnBrk="0" fontAlgn="base" hangingPunct="0">
              <a:spcBef>
                <a:spcPct val="0"/>
              </a:spcBef>
              <a:spcAft>
                <a:spcPct val="0"/>
              </a:spcAft>
              <a:defRPr sz="2500">
                <a:solidFill>
                  <a:srgbClr val="000099"/>
                </a:solidFill>
                <a:latin typeface="Arial" panose="020B0604020202020204" pitchFamily="34" charset="0"/>
              </a:defRPr>
            </a:lvl6pPr>
            <a:lvl7pPr marL="3275632" indent="-251971" defTabSz="1020134" eaLnBrk="0" fontAlgn="base" hangingPunct="0">
              <a:spcBef>
                <a:spcPct val="0"/>
              </a:spcBef>
              <a:spcAft>
                <a:spcPct val="0"/>
              </a:spcAft>
              <a:defRPr sz="2500">
                <a:solidFill>
                  <a:srgbClr val="000099"/>
                </a:solidFill>
                <a:latin typeface="Arial" panose="020B0604020202020204" pitchFamily="34" charset="0"/>
              </a:defRPr>
            </a:lvl7pPr>
            <a:lvl8pPr marL="3779575" indent="-251971" defTabSz="1020134" eaLnBrk="0" fontAlgn="base" hangingPunct="0">
              <a:spcBef>
                <a:spcPct val="0"/>
              </a:spcBef>
              <a:spcAft>
                <a:spcPct val="0"/>
              </a:spcAft>
              <a:defRPr sz="2500">
                <a:solidFill>
                  <a:srgbClr val="000099"/>
                </a:solidFill>
                <a:latin typeface="Arial" panose="020B0604020202020204" pitchFamily="34" charset="0"/>
              </a:defRPr>
            </a:lvl8pPr>
            <a:lvl9pPr marL="4283516" indent="-251971" defTabSz="1020134" eaLnBrk="0" fontAlgn="base" hangingPunct="0">
              <a:spcBef>
                <a:spcPct val="0"/>
              </a:spcBef>
              <a:spcAft>
                <a:spcPct val="0"/>
              </a:spcAft>
              <a:defRPr sz="2500">
                <a:solidFill>
                  <a:srgbClr val="000099"/>
                </a:solidFill>
                <a:latin typeface="Arial" panose="020B0604020202020204" pitchFamily="34" charset="0"/>
              </a:defRPr>
            </a:lvl9pPr>
          </a:lstStyle>
          <a:p>
            <a:pPr fontAlgn="base">
              <a:spcBef>
                <a:spcPct val="0"/>
              </a:spcBef>
              <a:spcAft>
                <a:spcPct val="0"/>
              </a:spcAft>
              <a:defRPr/>
            </a:pPr>
            <a:fld id="{4B9C68A6-DFC4-48E1-8064-F13884F85B4F}" type="slidenum">
              <a:rPr lang="en-US" altLang="en-US" sz="1200">
                <a:solidFill>
                  <a:srgbClr val="000000"/>
                </a:solidFill>
                <a:latin typeface="Times New Roman" panose="02020603050405020304" pitchFamily="18" charset="0"/>
              </a:rPr>
              <a:pPr fontAlgn="base">
                <a:spcBef>
                  <a:spcPct val="0"/>
                </a:spcBef>
                <a:spcAft>
                  <a:spcPct val="0"/>
                </a:spcAft>
                <a:defRPr/>
              </a:pPr>
              <a:t>38</a:t>
            </a:fld>
            <a:endParaRPr lang="en-US" altLang="en-US" sz="1200">
              <a:solidFill>
                <a:srgbClr val="000000"/>
              </a:solidFill>
              <a:latin typeface="Times New Roman" panose="02020603050405020304" pitchFamily="18" charset="0"/>
            </a:endParaRPr>
          </a:p>
        </p:txBody>
      </p:sp>
      <p:sp>
        <p:nvSpPr>
          <p:cNvPr id="292867" name="Rectangle 2"/>
          <p:cNvSpPr>
            <a:spLocks noGrp="1" noRot="1" noChangeAspect="1" noChangeArrowheads="1" noTextEdit="1"/>
          </p:cNvSpPr>
          <p:nvPr>
            <p:ph type="sldImg"/>
          </p:nvPr>
        </p:nvSpPr>
        <p:spPr>
          <a:xfrm>
            <a:off x="1400175" y="760413"/>
            <a:ext cx="5057775" cy="3794125"/>
          </a:xfrm>
          <a:ln/>
        </p:spPr>
      </p:sp>
      <p:sp>
        <p:nvSpPr>
          <p:cNvPr id="292868" name="Rectangle 3"/>
          <p:cNvSpPr>
            <a:spLocks noGrp="1" noChangeArrowheads="1"/>
          </p:cNvSpPr>
          <p:nvPr>
            <p:ph type="body" idx="1"/>
          </p:nvPr>
        </p:nvSpPr>
        <p:spPr>
          <a:xfrm>
            <a:off x="1047875" y="4812781"/>
            <a:ext cx="5760605" cy="45584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940730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1354138"/>
            <a:ext cx="4872038" cy="36544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64049" fontAlgn="base">
              <a:spcBef>
                <a:spcPct val="0"/>
              </a:spcBef>
              <a:spcAft>
                <a:spcPct val="0"/>
              </a:spcAft>
              <a:defRPr/>
            </a:pPr>
            <a:fld id="{9C88B42D-5CAE-431E-8D77-2EAC076C5FDF}" type="slidenum">
              <a:rPr lang="en-US">
                <a:solidFill>
                  <a:srgbClr val="000000"/>
                </a:solidFill>
                <a:latin typeface="Times New Roman" pitchFamily="18" charset="0"/>
              </a:rPr>
              <a:pPr defTabSz="1164049" fontAlgn="base">
                <a:spcBef>
                  <a:spcPct val="0"/>
                </a:spcBef>
                <a:spcAft>
                  <a:spcPct val="0"/>
                </a:spcAft>
                <a:defRPr/>
              </a:pPr>
              <a:t>39</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41020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90239">
              <a:defRPr sz="2700">
                <a:solidFill>
                  <a:srgbClr val="000099"/>
                </a:solidFill>
                <a:latin typeface="Arial" panose="020B0604020202020204" pitchFamily="34" charset="0"/>
              </a:defRPr>
            </a:lvl1pPr>
            <a:lvl2pPr marL="955456" indent="-367482" defTabSz="1190239">
              <a:defRPr sz="2700">
                <a:solidFill>
                  <a:srgbClr val="000099"/>
                </a:solidFill>
                <a:latin typeface="Arial" panose="020B0604020202020204" pitchFamily="34" charset="0"/>
              </a:defRPr>
            </a:lvl2pPr>
            <a:lvl3pPr marL="1469935" indent="-293984" defTabSz="1190239">
              <a:defRPr sz="2700">
                <a:solidFill>
                  <a:srgbClr val="000099"/>
                </a:solidFill>
                <a:latin typeface="Arial" panose="020B0604020202020204" pitchFamily="34" charset="0"/>
              </a:defRPr>
            </a:lvl3pPr>
            <a:lvl4pPr marL="2057911" indent="-293984" defTabSz="1190239">
              <a:defRPr sz="2700">
                <a:solidFill>
                  <a:srgbClr val="000099"/>
                </a:solidFill>
                <a:latin typeface="Arial" panose="020B0604020202020204" pitchFamily="34" charset="0"/>
              </a:defRPr>
            </a:lvl4pPr>
            <a:lvl5pPr marL="2645884" indent="-293984" defTabSz="1190239">
              <a:defRPr sz="2700">
                <a:solidFill>
                  <a:srgbClr val="000099"/>
                </a:solidFill>
                <a:latin typeface="Arial" panose="020B0604020202020204" pitchFamily="34" charset="0"/>
              </a:defRPr>
            </a:lvl5pPr>
            <a:lvl6pPr marL="3233858" indent="-293984" defTabSz="1190239" eaLnBrk="0" fontAlgn="base" hangingPunct="0">
              <a:spcBef>
                <a:spcPct val="0"/>
              </a:spcBef>
              <a:spcAft>
                <a:spcPct val="0"/>
              </a:spcAft>
              <a:defRPr sz="2700">
                <a:solidFill>
                  <a:srgbClr val="000099"/>
                </a:solidFill>
                <a:latin typeface="Arial" panose="020B0604020202020204" pitchFamily="34" charset="0"/>
              </a:defRPr>
            </a:lvl6pPr>
            <a:lvl7pPr marL="3821826" indent="-293984" defTabSz="1190239" eaLnBrk="0" fontAlgn="base" hangingPunct="0">
              <a:spcBef>
                <a:spcPct val="0"/>
              </a:spcBef>
              <a:spcAft>
                <a:spcPct val="0"/>
              </a:spcAft>
              <a:defRPr sz="2700">
                <a:solidFill>
                  <a:srgbClr val="000099"/>
                </a:solidFill>
                <a:latin typeface="Arial" panose="020B0604020202020204" pitchFamily="34" charset="0"/>
              </a:defRPr>
            </a:lvl7pPr>
            <a:lvl8pPr marL="4409801" indent="-293984" defTabSz="1190239" eaLnBrk="0" fontAlgn="base" hangingPunct="0">
              <a:spcBef>
                <a:spcPct val="0"/>
              </a:spcBef>
              <a:spcAft>
                <a:spcPct val="0"/>
              </a:spcAft>
              <a:defRPr sz="2700">
                <a:solidFill>
                  <a:srgbClr val="000099"/>
                </a:solidFill>
                <a:latin typeface="Arial" panose="020B0604020202020204" pitchFamily="34" charset="0"/>
              </a:defRPr>
            </a:lvl8pPr>
            <a:lvl9pPr marL="4997776" indent="-293984" defTabSz="1190239" eaLnBrk="0" fontAlgn="base" hangingPunct="0">
              <a:spcBef>
                <a:spcPct val="0"/>
              </a:spcBef>
              <a:spcAft>
                <a:spcPct val="0"/>
              </a:spcAft>
              <a:defRPr sz="2700">
                <a:solidFill>
                  <a:srgbClr val="000099"/>
                </a:solidFill>
                <a:latin typeface="Arial" panose="020B0604020202020204" pitchFamily="34" charset="0"/>
              </a:defRPr>
            </a:lvl9pPr>
          </a:lstStyle>
          <a:p>
            <a:pPr>
              <a:defRPr/>
            </a:pPr>
            <a:fld id="{6667AB94-D9CE-41F9-9BC1-E34303E13673}" type="slidenum">
              <a:rPr lang="en-US" altLang="en-US" sz="1200">
                <a:solidFill>
                  <a:srgbClr val="000000"/>
                </a:solidFill>
                <a:latin typeface="Times New Roman" panose="02020603050405020304" pitchFamily="18" charset="0"/>
              </a:rPr>
              <a:pPr>
                <a:defRPr/>
              </a:pPr>
              <a:t>40</a:t>
            </a:fld>
            <a:endParaRPr lang="en-US" altLang="en-US" sz="1200">
              <a:solidFill>
                <a:srgbClr val="000000"/>
              </a:solidFill>
              <a:latin typeface="Times New Roman" panose="02020603050405020304" pitchFamily="18" charset="0"/>
            </a:endParaRPr>
          </a:p>
        </p:txBody>
      </p:sp>
      <p:sp>
        <p:nvSpPr>
          <p:cNvPr id="286723" name="Rectangle 2"/>
          <p:cNvSpPr>
            <a:spLocks noGrp="1" noRot="1" noChangeAspect="1" noChangeArrowheads="1" noTextEdit="1"/>
          </p:cNvSpPr>
          <p:nvPr>
            <p:ph type="sldImg"/>
          </p:nvPr>
        </p:nvSpPr>
        <p:spPr>
          <a:xfrm>
            <a:off x="1804988" y="866775"/>
            <a:ext cx="5800725" cy="4351338"/>
          </a:xfrm>
          <a:ln/>
        </p:spPr>
      </p:sp>
      <p:sp>
        <p:nvSpPr>
          <p:cNvPr id="286724" name="Rectangle 3"/>
          <p:cNvSpPr>
            <a:spLocks noGrp="1" noChangeArrowheads="1"/>
          </p:cNvSpPr>
          <p:nvPr>
            <p:ph type="body" idx="1"/>
          </p:nvPr>
        </p:nvSpPr>
        <p:spPr>
          <a:xfrm>
            <a:off x="1252228" y="5511343"/>
            <a:ext cx="6900009" cy="522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6377" indent="-216377">
              <a:spcBef>
                <a:spcPct val="0"/>
              </a:spcBef>
              <a:buFont typeface="Arial" panose="020B0604020202020204" pitchFamily="34" charset="0"/>
              <a:buChar char="•"/>
            </a:pPr>
            <a:endParaRPr lang="en-US" altLang="en-US" baseline="0" dirty="0">
              <a:solidFill>
                <a:srgbClr val="FF0000"/>
              </a:solidFill>
            </a:endParaRPr>
          </a:p>
        </p:txBody>
      </p:sp>
    </p:spTree>
    <p:extLst>
      <p:ext uri="{BB962C8B-B14F-4D97-AF65-F5344CB8AC3E}">
        <p14:creationId xmlns:p14="http://schemas.microsoft.com/office/powerpoint/2010/main" val="1626986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xfrm>
            <a:off x="1893888" y="1370013"/>
            <a:ext cx="4938712" cy="3703637"/>
          </a:xfrm>
          <a:ln/>
        </p:spPr>
      </p:sp>
      <p:sp>
        <p:nvSpPr>
          <p:cNvPr id="3" name="Notes Placeholder 2"/>
          <p:cNvSpPr>
            <a:spLocks noGrp="1"/>
          </p:cNvSpPr>
          <p:nvPr>
            <p:ph type="body" idx="1"/>
          </p:nvPr>
        </p:nvSpPr>
        <p:spPr/>
        <p:txBody>
          <a:bodyPr/>
          <a:lstStyle/>
          <a:p>
            <a:pPr marL="281116" indent="-281116">
              <a:buFontTx/>
              <a:buAutoNum type="arabicPeriod"/>
              <a:defRPr/>
            </a:pPr>
            <a:r>
              <a:rPr lang="en-US" sz="1100" dirty="0"/>
              <a:t>Sir, we are briefing this slide , which was suggested by MCI as a way to provide the CO with a  Hearing Readiness Status .</a:t>
            </a:r>
          </a:p>
          <a:p>
            <a:pPr marL="281116" indent="-281116">
              <a:buFontTx/>
              <a:buAutoNum type="arabicPeriod"/>
              <a:defRPr/>
            </a:pPr>
            <a:r>
              <a:rPr lang="en-US" sz="1100" dirty="0"/>
              <a:t>The Data on this side comes from ESAMS and MRRS </a:t>
            </a:r>
          </a:p>
          <a:p>
            <a:pPr marL="281116" indent="-281116">
              <a:buFontTx/>
              <a:buAutoNum type="arabicPeriod"/>
              <a:defRPr/>
            </a:pPr>
            <a:r>
              <a:rPr lang="en-US" sz="1100" dirty="0"/>
              <a:t>This slide covers the requirement for </a:t>
            </a:r>
            <a:r>
              <a:rPr lang="en-US" sz="1100" b="1" dirty="0"/>
              <a:t>MCO 6260.3A, Marine Corps Hearing Conservation Program </a:t>
            </a:r>
            <a:r>
              <a:rPr lang="en-US" sz="1100" dirty="0"/>
              <a:t>and the Readiness Metrics for CY20.</a:t>
            </a:r>
          </a:p>
          <a:p>
            <a:pPr marL="281116" indent="-281116">
              <a:buFontTx/>
              <a:buAutoNum type="arabicPeriod"/>
              <a:defRPr/>
            </a:pPr>
            <a:r>
              <a:rPr lang="en-US" sz="1100" dirty="0"/>
              <a:t>The Hearing Conservation Program’s requirements includes: Training, Audiogram, Significant Threshold Shift (STS) , Fit Testing , noise hazardous area and equipment inventory, etc.</a:t>
            </a:r>
          </a:p>
          <a:p>
            <a:pPr marL="286458" indent="-286458">
              <a:buFontTx/>
              <a:buAutoNum type="arabicPeriod"/>
              <a:defRPr/>
            </a:pPr>
            <a:r>
              <a:rPr lang="en-US" sz="1100" dirty="0"/>
              <a:t>Displayed on the chart, we have 192 personnel enrolled in the Hearing Conservation Program which are broken down by Department for CY20.</a:t>
            </a:r>
          </a:p>
          <a:p>
            <a:pPr marL="286458" indent="-286458">
              <a:buFontTx/>
              <a:buAutoNum type="arabicPeriod"/>
              <a:defRPr/>
            </a:pPr>
            <a:r>
              <a:rPr lang="en-US" sz="1100" dirty="0"/>
              <a:t>So far this  calendar year, we currently have 151 audiogram that are in compliance. </a:t>
            </a:r>
          </a:p>
          <a:p>
            <a:pPr marL="286458" indent="-286458">
              <a:buFontTx/>
              <a:buAutoNum type="arabicPeriod"/>
              <a:defRPr/>
            </a:pPr>
            <a:r>
              <a:rPr lang="en-US" sz="1100" dirty="0"/>
              <a:t>We had No reported STS.</a:t>
            </a:r>
          </a:p>
          <a:p>
            <a:pPr marL="286458" indent="-286458">
              <a:buFontTx/>
              <a:buAutoNum type="arabicPeriod"/>
              <a:defRPr/>
            </a:pPr>
            <a:r>
              <a:rPr lang="en-US" sz="1100" dirty="0"/>
              <a:t>There are 6 termination audiogram reported and six baseline audiogram reported for the year.</a:t>
            </a:r>
          </a:p>
          <a:p>
            <a:pPr marL="286458" indent="-286458">
              <a:buFontTx/>
              <a:buAutoNum type="arabicPeriod"/>
              <a:defRPr/>
            </a:pPr>
            <a:r>
              <a:rPr lang="en-US" sz="1100" dirty="0"/>
              <a:t>Our Audiogram Compliance  (AC) Rate is approximately 78%,. </a:t>
            </a:r>
          </a:p>
          <a:p>
            <a:pPr marL="286458" indent="-286458">
              <a:buFontTx/>
              <a:buAutoNum type="arabicPeriod"/>
              <a:defRPr/>
            </a:pPr>
            <a:r>
              <a:rPr lang="en-US" sz="1100" dirty="0"/>
              <a:t>The STS Rate is zero %.</a:t>
            </a:r>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38191">
              <a:defRPr sz="2900">
                <a:solidFill>
                  <a:srgbClr val="000099"/>
                </a:solidFill>
                <a:latin typeface="Arial" panose="020B0604020202020204" pitchFamily="34" charset="0"/>
              </a:defRPr>
            </a:lvl1pPr>
            <a:lvl2pPr marL="913677" indent="-351414" defTabSz="1138191">
              <a:defRPr sz="2900">
                <a:solidFill>
                  <a:srgbClr val="000099"/>
                </a:solidFill>
                <a:latin typeface="Arial" panose="020B0604020202020204" pitchFamily="34" charset="0"/>
              </a:defRPr>
            </a:lvl2pPr>
            <a:lvl3pPr marL="1405652" indent="-281131" defTabSz="1138191">
              <a:defRPr sz="2900">
                <a:solidFill>
                  <a:srgbClr val="000099"/>
                </a:solidFill>
                <a:latin typeface="Arial" panose="020B0604020202020204" pitchFamily="34" charset="0"/>
              </a:defRPr>
            </a:lvl3pPr>
            <a:lvl4pPr marL="1967915" indent="-281131" defTabSz="1138191">
              <a:defRPr sz="2900">
                <a:solidFill>
                  <a:srgbClr val="000099"/>
                </a:solidFill>
                <a:latin typeface="Arial" panose="020B0604020202020204" pitchFamily="34" charset="0"/>
              </a:defRPr>
            </a:lvl4pPr>
            <a:lvl5pPr marL="2530176" indent="-281131" defTabSz="1138191">
              <a:defRPr sz="2900">
                <a:solidFill>
                  <a:srgbClr val="000099"/>
                </a:solidFill>
                <a:latin typeface="Arial" panose="020B0604020202020204" pitchFamily="34" charset="0"/>
              </a:defRPr>
            </a:lvl5pPr>
            <a:lvl6pPr marL="3092436" indent="-281131" defTabSz="1138191" eaLnBrk="0" fontAlgn="base" hangingPunct="0">
              <a:spcBef>
                <a:spcPct val="0"/>
              </a:spcBef>
              <a:spcAft>
                <a:spcPct val="0"/>
              </a:spcAft>
              <a:defRPr sz="2900">
                <a:solidFill>
                  <a:srgbClr val="000099"/>
                </a:solidFill>
                <a:latin typeface="Arial" panose="020B0604020202020204" pitchFamily="34" charset="0"/>
              </a:defRPr>
            </a:lvl6pPr>
            <a:lvl7pPr marL="3654696" indent="-281131" defTabSz="1138191" eaLnBrk="0" fontAlgn="base" hangingPunct="0">
              <a:spcBef>
                <a:spcPct val="0"/>
              </a:spcBef>
              <a:spcAft>
                <a:spcPct val="0"/>
              </a:spcAft>
              <a:defRPr sz="2900">
                <a:solidFill>
                  <a:srgbClr val="000099"/>
                </a:solidFill>
                <a:latin typeface="Arial" panose="020B0604020202020204" pitchFamily="34" charset="0"/>
              </a:defRPr>
            </a:lvl7pPr>
            <a:lvl8pPr marL="4216957" indent="-281131" defTabSz="1138191" eaLnBrk="0" fontAlgn="base" hangingPunct="0">
              <a:spcBef>
                <a:spcPct val="0"/>
              </a:spcBef>
              <a:spcAft>
                <a:spcPct val="0"/>
              </a:spcAft>
              <a:defRPr sz="2900">
                <a:solidFill>
                  <a:srgbClr val="000099"/>
                </a:solidFill>
                <a:latin typeface="Arial" panose="020B0604020202020204" pitchFamily="34" charset="0"/>
              </a:defRPr>
            </a:lvl8pPr>
            <a:lvl9pPr marL="4779219" indent="-281131" defTabSz="1138191" eaLnBrk="0" fontAlgn="base" hangingPunct="0">
              <a:spcBef>
                <a:spcPct val="0"/>
              </a:spcBef>
              <a:spcAft>
                <a:spcPct val="0"/>
              </a:spcAft>
              <a:defRPr sz="2900">
                <a:solidFill>
                  <a:srgbClr val="000099"/>
                </a:solidFill>
                <a:latin typeface="Arial" panose="020B0604020202020204" pitchFamily="34" charset="0"/>
              </a:defRPr>
            </a:lvl9pPr>
          </a:lstStyle>
          <a:p>
            <a:pPr fontAlgn="base">
              <a:spcBef>
                <a:spcPct val="0"/>
              </a:spcBef>
              <a:spcAft>
                <a:spcPct val="0"/>
              </a:spcAft>
              <a:defRPr/>
            </a:pPr>
            <a:fld id="{0CDE4D50-BC22-4092-A2AD-193A11580EB0}" type="slidenum">
              <a:rPr lang="en-US" altLang="en-US" sz="1200">
                <a:solidFill>
                  <a:srgbClr val="000000"/>
                </a:solidFill>
                <a:latin typeface="Times New Roman" panose="02020603050405020304" pitchFamily="18" charset="0"/>
              </a:rPr>
              <a:pPr fontAlgn="base">
                <a:spcBef>
                  <a:spcPct val="0"/>
                </a:spcBef>
                <a:spcAft>
                  <a:spcPct val="0"/>
                </a:spcAft>
                <a:defRPr/>
              </a:pPr>
              <a:t>41</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60856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890">
              <a:spcBef>
                <a:spcPct val="30000"/>
              </a:spcBef>
              <a:defRPr sz="1200">
                <a:solidFill>
                  <a:schemeClr val="tx1"/>
                </a:solidFill>
                <a:latin typeface="Times New Roman" panose="02020603050405020304" pitchFamily="18" charset="0"/>
              </a:defRPr>
            </a:lvl1pPr>
            <a:lvl2pPr marL="777785" indent="-299018" defTabSz="960890">
              <a:spcBef>
                <a:spcPct val="30000"/>
              </a:spcBef>
              <a:defRPr sz="1200">
                <a:solidFill>
                  <a:schemeClr val="tx1"/>
                </a:solidFill>
                <a:latin typeface="Times New Roman" panose="02020603050405020304" pitchFamily="18" charset="0"/>
              </a:defRPr>
            </a:lvl2pPr>
            <a:lvl3pPr marL="1197755" indent="-238544" defTabSz="960890">
              <a:spcBef>
                <a:spcPct val="30000"/>
              </a:spcBef>
              <a:defRPr sz="1200">
                <a:solidFill>
                  <a:schemeClr val="tx1"/>
                </a:solidFill>
                <a:latin typeface="Times New Roman" panose="02020603050405020304" pitchFamily="18" charset="0"/>
              </a:defRPr>
            </a:lvl3pPr>
            <a:lvl4pPr marL="1676520" indent="-238544" defTabSz="960890">
              <a:spcBef>
                <a:spcPct val="30000"/>
              </a:spcBef>
              <a:defRPr sz="1200">
                <a:solidFill>
                  <a:schemeClr val="tx1"/>
                </a:solidFill>
                <a:latin typeface="Times New Roman" panose="02020603050405020304" pitchFamily="18" charset="0"/>
              </a:defRPr>
            </a:lvl4pPr>
            <a:lvl5pPr marL="2155287" indent="-238544" defTabSz="960890">
              <a:spcBef>
                <a:spcPct val="30000"/>
              </a:spcBef>
              <a:defRPr sz="1200">
                <a:solidFill>
                  <a:schemeClr val="tx1"/>
                </a:solidFill>
                <a:latin typeface="Times New Roman" panose="02020603050405020304" pitchFamily="18" charset="0"/>
              </a:defRPr>
            </a:lvl5pPr>
            <a:lvl6pPr marL="2639090" indent="-238544" defTabSz="960890" eaLnBrk="0" fontAlgn="base" hangingPunct="0">
              <a:spcBef>
                <a:spcPct val="30000"/>
              </a:spcBef>
              <a:spcAft>
                <a:spcPct val="0"/>
              </a:spcAft>
              <a:defRPr sz="1200">
                <a:solidFill>
                  <a:schemeClr val="tx1"/>
                </a:solidFill>
                <a:latin typeface="Times New Roman" panose="02020603050405020304" pitchFamily="18" charset="0"/>
              </a:defRPr>
            </a:lvl6pPr>
            <a:lvl7pPr marL="3122895" indent="-238544" defTabSz="960890" eaLnBrk="0" fontAlgn="base" hangingPunct="0">
              <a:spcBef>
                <a:spcPct val="30000"/>
              </a:spcBef>
              <a:spcAft>
                <a:spcPct val="0"/>
              </a:spcAft>
              <a:defRPr sz="1200">
                <a:solidFill>
                  <a:schemeClr val="tx1"/>
                </a:solidFill>
                <a:latin typeface="Times New Roman" panose="02020603050405020304" pitchFamily="18" charset="0"/>
              </a:defRPr>
            </a:lvl7pPr>
            <a:lvl8pPr marL="3606701" indent="-238544" defTabSz="960890" eaLnBrk="0" fontAlgn="base" hangingPunct="0">
              <a:spcBef>
                <a:spcPct val="30000"/>
              </a:spcBef>
              <a:spcAft>
                <a:spcPct val="0"/>
              </a:spcAft>
              <a:defRPr sz="1200">
                <a:solidFill>
                  <a:schemeClr val="tx1"/>
                </a:solidFill>
                <a:latin typeface="Times New Roman" panose="02020603050405020304" pitchFamily="18" charset="0"/>
              </a:defRPr>
            </a:lvl8pPr>
            <a:lvl9pPr marL="4090506" indent="-238544" defTabSz="96089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defRPr/>
            </a:pPr>
            <a:fld id="{9DDDCDE7-14A4-4008-9E4D-626DC1FA7130}" type="slidenum">
              <a:rPr lang="en-US" altLang="en-US">
                <a:solidFill>
                  <a:srgbClr val="000000"/>
                </a:solidFill>
                <a:cs typeface="Arial" panose="020B0604020202020204" pitchFamily="34" charset="0"/>
              </a:rPr>
              <a:pPr>
                <a:spcBef>
                  <a:spcPct val="0"/>
                </a:spcBef>
                <a:defRPr/>
              </a:pPr>
              <a:t>43</a:t>
            </a:fld>
            <a:endParaRPr lang="en-US" altLang="en-US">
              <a:solidFill>
                <a:srgbClr val="000000"/>
              </a:solidFill>
              <a:cs typeface="Arial" panose="020B0604020202020204" pitchFamily="34" charset="0"/>
            </a:endParaRPr>
          </a:p>
        </p:txBody>
      </p:sp>
      <p:sp>
        <p:nvSpPr>
          <p:cNvPr id="299011" name="Rectangle 2"/>
          <p:cNvSpPr>
            <a:spLocks noGrp="1" noRot="1" noChangeAspect="1" noChangeArrowheads="1" noTextEdit="1"/>
          </p:cNvSpPr>
          <p:nvPr>
            <p:ph type="sldImg"/>
          </p:nvPr>
        </p:nvSpPr>
        <p:spPr>
          <a:xfrm>
            <a:off x="1500188" y="1201738"/>
            <a:ext cx="4327525" cy="3244850"/>
          </a:xfrm>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5922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1914525" y="1377950"/>
            <a:ext cx="4964113" cy="3722688"/>
          </a:xfrm>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6407" indent="-216407">
              <a:spcBef>
                <a:spcPct val="0"/>
              </a:spcBef>
              <a:buFont typeface="Arial" panose="020B0604020202020204" pitchFamily="34" charset="0"/>
              <a:buChar char="•"/>
            </a:pPr>
            <a:r>
              <a:rPr lang="en-US" altLang="en-US" b="1" i="1" u="sng"/>
              <a:t>CY22</a:t>
            </a:r>
          </a:p>
          <a:p>
            <a:pPr marL="216407" indent="-216407">
              <a:spcBef>
                <a:spcPct val="0"/>
              </a:spcBef>
              <a:buFont typeface="Arial" panose="020B0604020202020204" pitchFamily="34" charset="0"/>
              <a:buChar char="•"/>
            </a:pPr>
            <a:endParaRPr lang="en-US" altLang="en-US" b="1" i="1" u="sng"/>
          </a:p>
          <a:p>
            <a:pPr marL="216407" indent="-216407">
              <a:spcBef>
                <a:spcPct val="0"/>
              </a:spcBef>
              <a:buFont typeface="Arial" panose="020B0604020202020204" pitchFamily="34" charset="0"/>
              <a:buChar char="•"/>
            </a:pPr>
            <a:r>
              <a:rPr lang="en-US" altLang="en-US" b="1" i="1" u="sng"/>
              <a:t>1</a:t>
            </a:r>
            <a:r>
              <a:rPr lang="en-US" altLang="en-US" b="1" i="1" u="sng" baseline="30000"/>
              <a:t>st</a:t>
            </a:r>
            <a:r>
              <a:rPr lang="en-US" altLang="en-US" b="1" i="1" u="sng"/>
              <a:t> Quarter</a:t>
            </a:r>
          </a:p>
          <a:p>
            <a:pPr marL="216407" indent="-216407">
              <a:spcBef>
                <a:spcPct val="0"/>
              </a:spcBef>
              <a:buFont typeface="Arial" panose="020B0604020202020204" pitchFamily="34" charset="0"/>
              <a:buChar char="•"/>
            </a:pPr>
            <a:r>
              <a:rPr lang="en-US" altLang="en-US"/>
              <a:t>None</a:t>
            </a:r>
            <a:endParaRPr lang="en-US" altLang="en-US" baseline="0"/>
          </a:p>
          <a:p>
            <a:pPr marL="216407" indent="-216407">
              <a:spcBef>
                <a:spcPct val="0"/>
              </a:spcBef>
              <a:buFont typeface="Arial" panose="020B0604020202020204" pitchFamily="34" charset="0"/>
              <a:buChar char="•"/>
            </a:pPr>
            <a:endParaRPr lang="en-US" altLang="en-US" baseline="0"/>
          </a:p>
          <a:p>
            <a:pPr marL="216407" indent="-216407">
              <a:spcBef>
                <a:spcPct val="0"/>
              </a:spcBef>
              <a:buFont typeface="Arial" panose="020B0604020202020204" pitchFamily="34" charset="0"/>
              <a:buChar char="•"/>
            </a:pPr>
            <a:r>
              <a:rPr lang="en-US" altLang="en-US" b="1" i="1" u="sng" baseline="0"/>
              <a:t>2</a:t>
            </a:r>
            <a:r>
              <a:rPr lang="en-US" altLang="en-US" b="1" i="1" u="sng" baseline="30000"/>
              <a:t>nd</a:t>
            </a:r>
            <a:r>
              <a:rPr lang="en-US" altLang="en-US" b="1" i="1" u="sng" baseline="0"/>
              <a:t> Quarter</a:t>
            </a:r>
          </a:p>
          <a:p>
            <a:pPr marL="216407" indent="-216407" defTabSz="1154175">
              <a:spcBef>
                <a:spcPct val="0"/>
              </a:spcBef>
              <a:buFont typeface="Arial" panose="020B0604020202020204" pitchFamily="34" charset="0"/>
              <a:buChar char="•"/>
              <a:defRPr/>
            </a:pPr>
            <a:r>
              <a:rPr lang="en-US"/>
              <a:t>5/9/22</a:t>
            </a:r>
            <a:r>
              <a:rPr lang="en-US" baseline="0"/>
              <a:t> – </a:t>
            </a:r>
            <a:r>
              <a:rPr lang="en-US" baseline="0">
                <a:solidFill>
                  <a:srgbClr val="FF0000"/>
                </a:solidFill>
              </a:rPr>
              <a:t>SNM</a:t>
            </a:r>
            <a:r>
              <a:rPr lang="en-US" baseline="0"/>
              <a:t> right hand struck while repairing motor assembly of POV. OFF Duty – 7 days light duty</a:t>
            </a:r>
            <a:endParaRPr lang="en-US"/>
          </a:p>
          <a:p>
            <a:pPr marL="216407" indent="-216407">
              <a:spcBef>
                <a:spcPct val="0"/>
              </a:spcBef>
              <a:buFont typeface="Arial" panose="020B0604020202020204" pitchFamily="34" charset="0"/>
              <a:buChar char="•"/>
            </a:pPr>
            <a:endParaRPr lang="en-US" altLang="en-US" b="1" i="1" u="sng" baseline="0"/>
          </a:p>
          <a:p>
            <a:pPr marL="216407" indent="-216407">
              <a:spcBef>
                <a:spcPct val="0"/>
              </a:spcBef>
              <a:buFont typeface="Arial" panose="020B0604020202020204" pitchFamily="34" charset="0"/>
              <a:buChar char="•"/>
            </a:pPr>
            <a:endParaRPr lang="en-US" altLang="en-US" baseline="0"/>
          </a:p>
          <a:p>
            <a:pPr>
              <a:spcBef>
                <a:spcPct val="0"/>
              </a:spcBef>
            </a:pPr>
            <a:endParaRPr lang="en-US" altLang="en-US" baseline="0"/>
          </a:p>
          <a:p>
            <a:pPr marL="216407" indent="-216407">
              <a:spcBef>
                <a:spcPct val="0"/>
              </a:spcBef>
              <a:buFont typeface="Arial" panose="020B0604020202020204" pitchFamily="34" charset="0"/>
              <a:buChar char="•"/>
            </a:pPr>
            <a:r>
              <a:rPr lang="en-US" altLang="en-US" b="1" i="1" u="sng" baseline="0"/>
              <a:t>3</a:t>
            </a:r>
            <a:r>
              <a:rPr lang="en-US" altLang="en-US" b="1" i="1" u="sng" baseline="30000"/>
              <a:t>rd</a:t>
            </a:r>
            <a:r>
              <a:rPr lang="en-US" altLang="en-US" b="1" i="1" u="sng" baseline="0"/>
              <a:t> Quarter</a:t>
            </a:r>
          </a:p>
          <a:p>
            <a:pPr marL="216407" indent="-216407" defTabSz="1114395">
              <a:spcBef>
                <a:spcPct val="0"/>
              </a:spcBef>
              <a:buFont typeface="Arial" panose="020B0604020202020204" pitchFamily="34" charset="0"/>
              <a:buChar char="•"/>
              <a:defRPr/>
            </a:pPr>
            <a:r>
              <a:rPr lang="en-US" baseline="0"/>
              <a:t>8/10/22 – Employee fell and struck head while attempting to sit in office chair. 4 days Lost Time </a:t>
            </a:r>
          </a:p>
          <a:p>
            <a:pPr marL="216407" indent="-216407" defTabSz="1114395">
              <a:spcBef>
                <a:spcPct val="0"/>
              </a:spcBef>
              <a:buFont typeface="Arial" panose="020B0604020202020204" pitchFamily="34" charset="0"/>
              <a:buChar char="•"/>
              <a:defRPr/>
            </a:pPr>
            <a:r>
              <a:rPr lang="en-US" baseline="0"/>
              <a:t>9/6/22 – While performing a training exercise, employee was accidentally dropped onto the floor by another employee – 5 days Lost Time</a:t>
            </a:r>
          </a:p>
          <a:p>
            <a:pPr marL="216407" indent="-216407" defTabSz="1114395">
              <a:spcBef>
                <a:spcPct val="0"/>
              </a:spcBef>
              <a:buFont typeface="Arial" panose="020B0604020202020204" pitchFamily="34" charset="0"/>
              <a:buChar char="•"/>
              <a:defRPr/>
            </a:pPr>
            <a:endParaRPr lang="en-US" baseline="0"/>
          </a:p>
          <a:p>
            <a:pPr marL="216407" indent="-216407">
              <a:spcBef>
                <a:spcPct val="0"/>
              </a:spcBef>
              <a:buFont typeface="Arial" panose="020B0604020202020204" pitchFamily="34" charset="0"/>
              <a:buChar char="•"/>
            </a:pPr>
            <a:endParaRPr lang="en-US" altLang="en-US" b="1" i="1" u="sng" baseline="0"/>
          </a:p>
          <a:p>
            <a:pPr>
              <a:spcBef>
                <a:spcPct val="0"/>
              </a:spcBef>
            </a:pPr>
            <a:endParaRPr lang="en-US" altLang="en-US" baseline="0"/>
          </a:p>
          <a:p>
            <a:pPr marL="216407" indent="-216407">
              <a:spcBef>
                <a:spcPct val="0"/>
              </a:spcBef>
              <a:buFont typeface="Arial" panose="020B0604020202020204" pitchFamily="34" charset="0"/>
              <a:buChar char="•"/>
            </a:pPr>
            <a:endParaRPr lang="en-US" altLang="en-US" baseline="0"/>
          </a:p>
          <a:p>
            <a:pPr marL="216407" indent="-216407">
              <a:spcBef>
                <a:spcPct val="0"/>
              </a:spcBef>
              <a:buFont typeface="Arial" panose="020B0604020202020204" pitchFamily="34" charset="0"/>
              <a:buChar char="•"/>
            </a:pPr>
            <a:r>
              <a:rPr lang="en-US" altLang="en-US" b="1" i="1" u="sng" baseline="0"/>
              <a:t>4</a:t>
            </a:r>
            <a:r>
              <a:rPr lang="en-US" altLang="en-US" b="1" i="1" u="sng" baseline="30000"/>
              <a:t>th</a:t>
            </a:r>
            <a:r>
              <a:rPr lang="en-US" altLang="en-US" b="1" i="1" u="sng" baseline="0"/>
              <a:t> Quarter</a:t>
            </a:r>
          </a:p>
          <a:p>
            <a:pPr>
              <a:spcBef>
                <a:spcPct val="0"/>
              </a:spcBef>
            </a:pPr>
            <a:endParaRPr lang="en-US" altLang="en-US" baseline="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957">
              <a:defRPr sz="2700">
                <a:solidFill>
                  <a:srgbClr val="000099"/>
                </a:solidFill>
                <a:latin typeface="Arial" panose="020B0604020202020204" pitchFamily="34" charset="0"/>
              </a:defRPr>
            </a:lvl1pPr>
            <a:lvl2pPr marL="955231" indent="-367242" defTabSz="1169957">
              <a:defRPr sz="2700">
                <a:solidFill>
                  <a:srgbClr val="000099"/>
                </a:solidFill>
                <a:latin typeface="Arial" panose="020B0604020202020204" pitchFamily="34" charset="0"/>
              </a:defRPr>
            </a:lvl2pPr>
            <a:lvl3pPr marL="1470973" indent="-292992" defTabSz="1169957">
              <a:defRPr sz="2700">
                <a:solidFill>
                  <a:srgbClr val="000099"/>
                </a:solidFill>
                <a:latin typeface="Arial" panose="020B0604020202020204" pitchFamily="34" charset="0"/>
              </a:defRPr>
            </a:lvl3pPr>
            <a:lvl4pPr marL="2060967" indent="-292992" defTabSz="1169957">
              <a:defRPr sz="2700">
                <a:solidFill>
                  <a:srgbClr val="000099"/>
                </a:solidFill>
                <a:latin typeface="Arial" panose="020B0604020202020204" pitchFamily="34" charset="0"/>
              </a:defRPr>
            </a:lvl4pPr>
            <a:lvl5pPr marL="2648957" indent="-292992" defTabSz="1169957">
              <a:defRPr sz="2700">
                <a:solidFill>
                  <a:srgbClr val="000099"/>
                </a:solidFill>
                <a:latin typeface="Arial" panose="020B0604020202020204" pitchFamily="34" charset="0"/>
              </a:defRPr>
            </a:lvl5pPr>
            <a:lvl6pPr marL="3226912" indent="-292992" defTabSz="1169957" eaLnBrk="0" fontAlgn="base" hangingPunct="0">
              <a:spcBef>
                <a:spcPct val="0"/>
              </a:spcBef>
              <a:spcAft>
                <a:spcPct val="0"/>
              </a:spcAft>
              <a:defRPr sz="2700">
                <a:solidFill>
                  <a:srgbClr val="000099"/>
                </a:solidFill>
                <a:latin typeface="Arial" panose="020B0604020202020204" pitchFamily="34" charset="0"/>
              </a:defRPr>
            </a:lvl6pPr>
            <a:lvl7pPr marL="3804866" indent="-292992" defTabSz="1169957" eaLnBrk="0" fontAlgn="base" hangingPunct="0">
              <a:spcBef>
                <a:spcPct val="0"/>
              </a:spcBef>
              <a:spcAft>
                <a:spcPct val="0"/>
              </a:spcAft>
              <a:defRPr sz="2700">
                <a:solidFill>
                  <a:srgbClr val="000099"/>
                </a:solidFill>
                <a:latin typeface="Arial" panose="020B0604020202020204" pitchFamily="34" charset="0"/>
              </a:defRPr>
            </a:lvl7pPr>
            <a:lvl8pPr marL="4382820" indent="-292992" defTabSz="1169957" eaLnBrk="0" fontAlgn="base" hangingPunct="0">
              <a:spcBef>
                <a:spcPct val="0"/>
              </a:spcBef>
              <a:spcAft>
                <a:spcPct val="0"/>
              </a:spcAft>
              <a:defRPr sz="2700">
                <a:solidFill>
                  <a:srgbClr val="000099"/>
                </a:solidFill>
                <a:latin typeface="Arial" panose="020B0604020202020204" pitchFamily="34" charset="0"/>
              </a:defRPr>
            </a:lvl8pPr>
            <a:lvl9pPr marL="4960774" indent="-292992" defTabSz="1169957"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4D102A45-507A-4DA3-B0A4-8C9AEDEA2901}" type="slidenum">
              <a:rPr lang="en-US" altLang="en-US" sz="1200">
                <a:solidFill>
                  <a:srgbClr val="000000"/>
                </a:solidFill>
                <a:latin typeface="Calibri" panose="020F0502020204030204" pitchFamily="34" charset="0"/>
              </a:rPr>
              <a:pPr fontAlgn="base">
                <a:spcBef>
                  <a:spcPct val="0"/>
                </a:spcBef>
                <a:spcAft>
                  <a:spcPct val="0"/>
                </a:spcAft>
                <a:defRPr/>
              </a:pPr>
              <a:t>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941725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xfrm>
            <a:off x="1971675" y="1401763"/>
            <a:ext cx="5057775" cy="3792537"/>
          </a:xfrm>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Report</a:t>
            </a:r>
            <a:r>
              <a:rPr lang="en-US" altLang="en-US" baseline="0" dirty="0"/>
              <a:t> pulled via ESAMS as to who needs the SLW forecasted out to 11/21/22.</a:t>
            </a:r>
            <a:r>
              <a:rPr lang="en-US" altLang="en-US" dirty="0"/>
              <a:t>	</a:t>
            </a: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B027F2A7-FAC4-40E6-AEDF-107800F1E3C9}" type="slidenum">
              <a:rPr lang="en-US" altLang="en-US" sz="1200">
                <a:solidFill>
                  <a:srgbClr val="000000"/>
                </a:solidFill>
                <a:latin typeface="Times New Roman" panose="02020603050405020304" pitchFamily="18" charset="0"/>
              </a:rPr>
              <a:pPr fontAlgn="base">
                <a:spcBef>
                  <a:spcPct val="0"/>
                </a:spcBef>
                <a:spcAft>
                  <a:spcPct val="0"/>
                </a:spcAft>
                <a:defRPr/>
              </a:pPr>
              <a:t>44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60854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xfrm>
            <a:off x="1970088" y="1401763"/>
            <a:ext cx="5056187" cy="3792537"/>
          </a:xfrm>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1B76FB5E-1A3F-4640-9BFE-55FFE7726FFD}" type="slidenum">
              <a:rPr lang="en-US" altLang="en-US" sz="1200">
                <a:solidFill>
                  <a:srgbClr val="000000"/>
                </a:solidFill>
                <a:latin typeface="Times New Roman" panose="02020603050405020304" pitchFamily="18" charset="0"/>
              </a:rPr>
              <a:pPr fontAlgn="base">
                <a:spcBef>
                  <a:spcPct val="0"/>
                </a:spcBef>
                <a:spcAft>
                  <a:spcPct val="0"/>
                </a:spcAft>
                <a:defRPr/>
              </a:pPr>
              <a:t>45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88367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xfrm>
            <a:off x="1970088" y="1401763"/>
            <a:ext cx="5056187" cy="3792537"/>
          </a:xfrm>
          <a:ln/>
        </p:spPr>
      </p:sp>
      <p:sp>
        <p:nvSpPr>
          <p:cNvPr id="321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VPP Status Update..</a:t>
            </a:r>
          </a:p>
        </p:txBody>
      </p:sp>
      <p:sp>
        <p:nvSpPr>
          <p:cNvPr id="321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798">
              <a:defRPr sz="2700">
                <a:solidFill>
                  <a:srgbClr val="000099"/>
                </a:solidFill>
                <a:latin typeface="Arial" panose="020B0604020202020204" pitchFamily="34" charset="0"/>
              </a:defRPr>
            </a:lvl1pPr>
            <a:lvl2pPr marL="939047" indent="-361173" defTabSz="1169798">
              <a:defRPr sz="2700">
                <a:solidFill>
                  <a:srgbClr val="000099"/>
                </a:solidFill>
                <a:latin typeface="Arial" panose="020B0604020202020204" pitchFamily="34" charset="0"/>
              </a:defRPr>
            </a:lvl2pPr>
            <a:lvl3pPr marL="1444691" indent="-288938" defTabSz="1169798">
              <a:defRPr sz="2700">
                <a:solidFill>
                  <a:srgbClr val="000099"/>
                </a:solidFill>
                <a:latin typeface="Arial" panose="020B0604020202020204" pitchFamily="34" charset="0"/>
              </a:defRPr>
            </a:lvl3pPr>
            <a:lvl4pPr marL="2022567" indent="-288938" defTabSz="1169798">
              <a:defRPr sz="2700">
                <a:solidFill>
                  <a:srgbClr val="000099"/>
                </a:solidFill>
                <a:latin typeface="Arial" panose="020B0604020202020204" pitchFamily="34" charset="0"/>
              </a:defRPr>
            </a:lvl4pPr>
            <a:lvl5pPr marL="2600442" indent="-288938" defTabSz="1169798">
              <a:defRPr sz="2700">
                <a:solidFill>
                  <a:srgbClr val="000099"/>
                </a:solidFill>
                <a:latin typeface="Arial" panose="020B0604020202020204" pitchFamily="34" charset="0"/>
              </a:defRPr>
            </a:lvl5pPr>
            <a:lvl6pPr marL="3178320" indent="-288938" defTabSz="1169798" eaLnBrk="0" fontAlgn="base" hangingPunct="0">
              <a:spcBef>
                <a:spcPct val="0"/>
              </a:spcBef>
              <a:spcAft>
                <a:spcPct val="0"/>
              </a:spcAft>
              <a:defRPr sz="2700">
                <a:solidFill>
                  <a:srgbClr val="000099"/>
                </a:solidFill>
                <a:latin typeface="Arial" panose="020B0604020202020204" pitchFamily="34" charset="0"/>
              </a:defRPr>
            </a:lvl6pPr>
            <a:lvl7pPr marL="3756194" indent="-288938" defTabSz="1169798" eaLnBrk="0" fontAlgn="base" hangingPunct="0">
              <a:spcBef>
                <a:spcPct val="0"/>
              </a:spcBef>
              <a:spcAft>
                <a:spcPct val="0"/>
              </a:spcAft>
              <a:defRPr sz="2700">
                <a:solidFill>
                  <a:srgbClr val="000099"/>
                </a:solidFill>
                <a:latin typeface="Arial" panose="020B0604020202020204" pitchFamily="34" charset="0"/>
              </a:defRPr>
            </a:lvl7pPr>
            <a:lvl8pPr marL="4334070" indent="-288938" defTabSz="1169798" eaLnBrk="0" fontAlgn="base" hangingPunct="0">
              <a:spcBef>
                <a:spcPct val="0"/>
              </a:spcBef>
              <a:spcAft>
                <a:spcPct val="0"/>
              </a:spcAft>
              <a:defRPr sz="2700">
                <a:solidFill>
                  <a:srgbClr val="000099"/>
                </a:solidFill>
                <a:latin typeface="Arial" panose="020B0604020202020204" pitchFamily="34" charset="0"/>
              </a:defRPr>
            </a:lvl8pPr>
            <a:lvl9pPr marL="4911944" indent="-288938" defTabSz="1169798"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A49C3780-3F41-4079-B3AC-627D9D664E01}" type="slidenum">
              <a:rPr lang="en-US" altLang="en-US" sz="1200">
                <a:solidFill>
                  <a:srgbClr val="000000"/>
                </a:solidFill>
                <a:latin typeface="Times New Roman" panose="02020603050405020304" pitchFamily="18" charset="0"/>
              </a:rPr>
              <a:pPr fontAlgn="base">
                <a:spcBef>
                  <a:spcPct val="0"/>
                </a:spcBef>
                <a:spcAft>
                  <a:spcPct val="0"/>
                </a:spcAft>
                <a:defRPr/>
              </a:pPr>
              <a:t>46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7441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1425575"/>
            <a:ext cx="5146675" cy="3859213"/>
          </a:xfrm>
        </p:spPr>
      </p:sp>
      <p:sp>
        <p:nvSpPr>
          <p:cNvPr id="3" name="Notes Placeholder 2"/>
          <p:cNvSpPr>
            <a:spLocks noGrp="1"/>
          </p:cNvSpPr>
          <p:nvPr>
            <p:ph type="body" idx="1"/>
          </p:nvPr>
        </p:nvSpPr>
        <p:spPr/>
        <p:txBody>
          <a:bodyPr/>
          <a:lstStyle/>
          <a:p>
            <a:pPr rtl="0" eaLnBrk="1" fontAlgn="ctr" latinLnBrk="0" hangingPunct="1"/>
            <a:r>
              <a:rPr lang="en-US" dirty="0"/>
              <a:t>1 The maximum number of points a division can receive is 100 points.</a:t>
            </a:r>
          </a:p>
          <a:p>
            <a:pPr rtl="0" eaLnBrk="1" fontAlgn="ctr" latinLnBrk="0" hangingPunct="1"/>
            <a:r>
              <a:rPr lang="en-US" dirty="0"/>
              <a:t>2 Risk Management will query near miss report and training records in ESAMS for the previous CY Quarter/Year.</a:t>
            </a:r>
          </a:p>
          <a:p>
            <a:pPr rtl="0" eaLnBrk="1" fontAlgn="ctr" latinLnBrk="0" hangingPunct="1"/>
            <a:r>
              <a:rPr lang="en-US" dirty="0"/>
              <a:t>3 Risk Management will calculate each division near miss rate and training completion rate and rank rates from highest to lowest.</a:t>
            </a:r>
          </a:p>
          <a:p>
            <a:pPr rtl="0" eaLnBrk="1" fontAlgn="ctr" latinLnBrk="0" hangingPunct="1"/>
            <a:r>
              <a:rPr lang="en-US" dirty="0"/>
              <a:t>4 Risk Management will query ESAMS and determine the Hazard Abatement for each division and rank order from highest to lowest.</a:t>
            </a:r>
          </a:p>
          <a:p>
            <a:pPr rtl="0" eaLnBrk="1" fontAlgn="ctr" latinLnBrk="0" hangingPunct="1"/>
            <a:r>
              <a:rPr lang="en-US" dirty="0"/>
              <a:t>5 Using Table 1, add your VPPSC Participation points earned to your running score.</a:t>
            </a:r>
          </a:p>
          <a:p>
            <a:pPr defTabSz="1177795" fontAlgn="ctr">
              <a:defRPr/>
            </a:pPr>
            <a:r>
              <a:rPr lang="en-US" dirty="0"/>
              <a:t>6 Using Table 2, add points earned according to your division's Near Miss Report ranking order to your running score.</a:t>
            </a:r>
          </a:p>
          <a:p>
            <a:pPr defTabSz="1177795" fontAlgn="ctr">
              <a:defRPr/>
            </a:pPr>
            <a:r>
              <a:rPr lang="en-US" dirty="0"/>
              <a:t>7 Using Table 3, add the Hazard Abatement points earned according to your division ranking to your running score.</a:t>
            </a:r>
          </a:p>
          <a:p>
            <a:pPr rtl="0" eaLnBrk="1" fontAlgn="ctr" latinLnBrk="0" hangingPunct="1"/>
            <a:r>
              <a:rPr lang="en-US" dirty="0"/>
              <a:t>8 Using Table 4, add the Training (ESAMS) points earned according to your division's Training Ranking order to your running score.</a:t>
            </a:r>
          </a:p>
          <a:p>
            <a:pPr defTabSz="1177795" fontAlgn="ctr">
              <a:defRPr/>
            </a:pPr>
            <a:r>
              <a:rPr lang="en-US" dirty="0"/>
              <a:t>9 Risk Management will rank final scores of each division.</a:t>
            </a:r>
          </a:p>
          <a:p>
            <a:pPr rtl="0" eaLnBrk="1" fontAlgn="ctr" latinLnBrk="0" hangingPunct="1"/>
            <a:r>
              <a:rPr lang="en-US" dirty="0"/>
              <a:t>10 The division with the highest total points earned will be selected as the Safety Award Winner for the Quarter/Year.</a:t>
            </a:r>
          </a:p>
        </p:txBody>
      </p:sp>
      <p:sp>
        <p:nvSpPr>
          <p:cNvPr id="4" name="Slide Number Placeholder 3"/>
          <p:cNvSpPr>
            <a:spLocks noGrp="1"/>
          </p:cNvSpPr>
          <p:nvPr>
            <p:ph type="sldNum" sz="quarter" idx="10"/>
          </p:nvPr>
        </p:nvSpPr>
        <p:spPr/>
        <p:txBody>
          <a:bodyPr/>
          <a:lstStyle/>
          <a:p>
            <a:pPr defTabSz="1170391">
              <a:defRPr/>
            </a:pPr>
            <a:fld id="{9C88B42D-5CAE-431E-8D77-2EAC076C5FDF}" type="slidenum">
              <a:rPr lang="en-US">
                <a:solidFill>
                  <a:srgbClr val="000000"/>
                </a:solidFill>
              </a:rPr>
              <a:pPr defTabSz="1170391">
                <a:defRPr/>
              </a:pPr>
              <a:t>47</a:t>
            </a:fld>
            <a:endParaRPr lang="en-US" dirty="0">
              <a:solidFill>
                <a:srgbClr val="000000"/>
              </a:solidFill>
            </a:endParaRPr>
          </a:p>
        </p:txBody>
      </p:sp>
    </p:spTree>
    <p:extLst>
      <p:ext uri="{BB962C8B-B14F-4D97-AF65-F5344CB8AC3E}">
        <p14:creationId xmlns:p14="http://schemas.microsoft.com/office/powerpoint/2010/main" val="236403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051">
              <a:defRPr sz="2600">
                <a:solidFill>
                  <a:srgbClr val="000099"/>
                </a:solidFill>
                <a:latin typeface="Arial" panose="020B0604020202020204" pitchFamily="34" charset="0"/>
              </a:defRPr>
            </a:lvl1pPr>
            <a:lvl2pPr marL="901522" indent="-346741" defTabSz="1123051">
              <a:defRPr sz="2600">
                <a:solidFill>
                  <a:srgbClr val="000099"/>
                </a:solidFill>
                <a:latin typeface="Arial" panose="020B0604020202020204" pitchFamily="34" charset="0"/>
              </a:defRPr>
            </a:lvl2pPr>
            <a:lvl3pPr marL="1386960" indent="-277392" defTabSz="1123051">
              <a:defRPr sz="2600">
                <a:solidFill>
                  <a:srgbClr val="000099"/>
                </a:solidFill>
                <a:latin typeface="Arial" panose="020B0604020202020204" pitchFamily="34" charset="0"/>
              </a:defRPr>
            </a:lvl3pPr>
            <a:lvl4pPr marL="1941742" indent="-277392" defTabSz="1123051">
              <a:defRPr sz="2600">
                <a:solidFill>
                  <a:srgbClr val="000099"/>
                </a:solidFill>
                <a:latin typeface="Arial" panose="020B0604020202020204" pitchFamily="34" charset="0"/>
              </a:defRPr>
            </a:lvl4pPr>
            <a:lvl5pPr marL="2496525" indent="-277392" defTabSz="1123051">
              <a:defRPr sz="2600">
                <a:solidFill>
                  <a:srgbClr val="000099"/>
                </a:solidFill>
                <a:latin typeface="Arial" panose="020B0604020202020204" pitchFamily="34" charset="0"/>
              </a:defRPr>
            </a:lvl5pPr>
            <a:lvl6pPr marL="3051311" indent="-277392" defTabSz="1123051" eaLnBrk="0" fontAlgn="base" hangingPunct="0">
              <a:spcBef>
                <a:spcPct val="0"/>
              </a:spcBef>
              <a:spcAft>
                <a:spcPct val="0"/>
              </a:spcAft>
              <a:defRPr sz="2600">
                <a:solidFill>
                  <a:srgbClr val="000099"/>
                </a:solidFill>
                <a:latin typeface="Arial" panose="020B0604020202020204" pitchFamily="34" charset="0"/>
              </a:defRPr>
            </a:lvl6pPr>
            <a:lvl7pPr marL="3606095" indent="-277392" defTabSz="1123051" eaLnBrk="0" fontAlgn="base" hangingPunct="0">
              <a:spcBef>
                <a:spcPct val="0"/>
              </a:spcBef>
              <a:spcAft>
                <a:spcPct val="0"/>
              </a:spcAft>
              <a:defRPr sz="2600">
                <a:solidFill>
                  <a:srgbClr val="000099"/>
                </a:solidFill>
                <a:latin typeface="Arial" panose="020B0604020202020204" pitchFamily="34" charset="0"/>
              </a:defRPr>
            </a:lvl7pPr>
            <a:lvl8pPr marL="4160876" indent="-277392" defTabSz="1123051" eaLnBrk="0" fontAlgn="base" hangingPunct="0">
              <a:spcBef>
                <a:spcPct val="0"/>
              </a:spcBef>
              <a:spcAft>
                <a:spcPct val="0"/>
              </a:spcAft>
              <a:defRPr sz="2600">
                <a:solidFill>
                  <a:srgbClr val="000099"/>
                </a:solidFill>
                <a:latin typeface="Arial" panose="020B0604020202020204" pitchFamily="34" charset="0"/>
              </a:defRPr>
            </a:lvl8pPr>
            <a:lvl9pPr marL="4715658" indent="-277392" defTabSz="1123051" eaLnBrk="0" fontAlgn="base" hangingPunct="0">
              <a:spcBef>
                <a:spcPct val="0"/>
              </a:spcBef>
              <a:spcAft>
                <a:spcPct val="0"/>
              </a:spcAft>
              <a:defRPr sz="2600">
                <a:solidFill>
                  <a:srgbClr val="000099"/>
                </a:solidFill>
                <a:latin typeface="Arial" panose="020B0604020202020204" pitchFamily="34" charset="0"/>
              </a:defRPr>
            </a:lvl9pPr>
          </a:lstStyle>
          <a:p>
            <a:pPr fontAlgn="base">
              <a:spcBef>
                <a:spcPct val="0"/>
              </a:spcBef>
              <a:spcAft>
                <a:spcPct val="0"/>
              </a:spcAft>
              <a:defRPr/>
            </a:pPr>
            <a:fld id="{00979342-F101-4D85-9944-C28018C999AD}" type="slidenum">
              <a:rPr lang="en-US" altLang="en-US" sz="1200">
                <a:solidFill>
                  <a:srgbClr val="000000"/>
                </a:solidFill>
                <a:latin typeface="Times New Roman" panose="02020603050405020304" pitchFamily="18" charset="0"/>
              </a:rPr>
              <a:pPr fontAlgn="base">
                <a:spcBef>
                  <a:spcPct val="0"/>
                </a:spcBef>
                <a:spcAft>
                  <a:spcPct val="0"/>
                </a:spcAft>
                <a:defRPr/>
              </a:pPr>
              <a:t>48</a:t>
            </a:fld>
            <a:endParaRPr lang="en-US" altLang="en-US" sz="1200">
              <a:solidFill>
                <a:srgbClr val="000000"/>
              </a:solidFill>
              <a:latin typeface="Times New Roman" panose="02020603050405020304" pitchFamily="18" charset="0"/>
            </a:endParaRPr>
          </a:p>
        </p:txBody>
      </p:sp>
      <p:sp>
        <p:nvSpPr>
          <p:cNvPr id="326659" name="Rectangle 2"/>
          <p:cNvSpPr>
            <a:spLocks noGrp="1" noRot="1" noChangeAspect="1" noChangeArrowheads="1" noTextEdit="1"/>
          </p:cNvSpPr>
          <p:nvPr>
            <p:ph type="sldImg"/>
          </p:nvPr>
        </p:nvSpPr>
        <p:spPr>
          <a:xfrm>
            <a:off x="1909763" y="1376363"/>
            <a:ext cx="4967287" cy="3725862"/>
          </a:xfrm>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b="1">
              <a:latin typeface="Arial" panose="020B0604020202020204" pitchFamily="34" charset="0"/>
            </a:endParaRPr>
          </a:p>
        </p:txBody>
      </p:sp>
    </p:spTree>
    <p:extLst>
      <p:ext uri="{BB962C8B-B14F-4D97-AF65-F5344CB8AC3E}">
        <p14:creationId xmlns:p14="http://schemas.microsoft.com/office/powerpoint/2010/main" val="383348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9957">
              <a:defRPr sz="2700">
                <a:solidFill>
                  <a:srgbClr val="000099"/>
                </a:solidFill>
                <a:latin typeface="Arial" panose="020B0604020202020204" pitchFamily="34" charset="0"/>
              </a:defRPr>
            </a:lvl1pPr>
            <a:lvl2pPr marL="939175" indent="-361224" defTabSz="1169957">
              <a:defRPr sz="2700">
                <a:solidFill>
                  <a:srgbClr val="000099"/>
                </a:solidFill>
                <a:latin typeface="Arial" panose="020B0604020202020204" pitchFamily="34" charset="0"/>
              </a:defRPr>
            </a:lvl2pPr>
            <a:lvl3pPr marL="1444886" indent="-288979" defTabSz="1169957">
              <a:defRPr sz="2700">
                <a:solidFill>
                  <a:srgbClr val="000099"/>
                </a:solidFill>
                <a:latin typeface="Arial" panose="020B0604020202020204" pitchFamily="34" charset="0"/>
              </a:defRPr>
            </a:lvl3pPr>
            <a:lvl4pPr marL="2022838" indent="-288979" defTabSz="1169957">
              <a:defRPr sz="2700">
                <a:solidFill>
                  <a:srgbClr val="000099"/>
                </a:solidFill>
                <a:latin typeface="Arial" panose="020B0604020202020204" pitchFamily="34" charset="0"/>
              </a:defRPr>
            </a:lvl4pPr>
            <a:lvl5pPr marL="2600793" indent="-288979" defTabSz="1169957">
              <a:defRPr sz="2700">
                <a:solidFill>
                  <a:srgbClr val="000099"/>
                </a:solidFill>
                <a:latin typeface="Arial" panose="020B0604020202020204" pitchFamily="34" charset="0"/>
              </a:defRPr>
            </a:lvl5pPr>
            <a:lvl6pPr marL="3178750" indent="-288979" defTabSz="1169957" eaLnBrk="0" fontAlgn="base" hangingPunct="0">
              <a:spcBef>
                <a:spcPct val="0"/>
              </a:spcBef>
              <a:spcAft>
                <a:spcPct val="0"/>
              </a:spcAft>
              <a:defRPr sz="2700">
                <a:solidFill>
                  <a:srgbClr val="000099"/>
                </a:solidFill>
                <a:latin typeface="Arial" panose="020B0604020202020204" pitchFamily="34" charset="0"/>
              </a:defRPr>
            </a:lvl6pPr>
            <a:lvl7pPr marL="3756702" indent="-288979" defTabSz="1169957" eaLnBrk="0" fontAlgn="base" hangingPunct="0">
              <a:spcBef>
                <a:spcPct val="0"/>
              </a:spcBef>
              <a:spcAft>
                <a:spcPct val="0"/>
              </a:spcAft>
              <a:defRPr sz="2700">
                <a:solidFill>
                  <a:srgbClr val="000099"/>
                </a:solidFill>
                <a:latin typeface="Arial" panose="020B0604020202020204" pitchFamily="34" charset="0"/>
              </a:defRPr>
            </a:lvl7pPr>
            <a:lvl8pPr marL="4334659" indent="-288979" defTabSz="1169957" eaLnBrk="0" fontAlgn="base" hangingPunct="0">
              <a:spcBef>
                <a:spcPct val="0"/>
              </a:spcBef>
              <a:spcAft>
                <a:spcPct val="0"/>
              </a:spcAft>
              <a:defRPr sz="2700">
                <a:solidFill>
                  <a:srgbClr val="000099"/>
                </a:solidFill>
                <a:latin typeface="Arial" panose="020B0604020202020204" pitchFamily="34" charset="0"/>
              </a:defRPr>
            </a:lvl8pPr>
            <a:lvl9pPr marL="4912610" indent="-288979" defTabSz="1169957" eaLnBrk="0" fontAlgn="base" hangingPunct="0">
              <a:spcBef>
                <a:spcPct val="0"/>
              </a:spcBef>
              <a:spcAft>
                <a:spcPct val="0"/>
              </a:spcAft>
              <a:defRPr sz="2700">
                <a:solidFill>
                  <a:srgbClr val="000099"/>
                </a:solidFill>
                <a:latin typeface="Arial" panose="020B0604020202020204" pitchFamily="34" charset="0"/>
              </a:defRPr>
            </a:lvl9pPr>
          </a:lstStyle>
          <a:p>
            <a:pPr fontAlgn="base">
              <a:spcBef>
                <a:spcPct val="0"/>
              </a:spcBef>
              <a:spcAft>
                <a:spcPct val="0"/>
              </a:spcAft>
              <a:defRPr/>
            </a:pPr>
            <a:fld id="{723002B9-D640-4618-A74D-5C0521026919}" type="slidenum">
              <a:rPr lang="en-US" altLang="en-US" sz="1200">
                <a:solidFill>
                  <a:srgbClr val="000000"/>
                </a:solidFill>
                <a:latin typeface="Times New Roman" panose="02020603050405020304" pitchFamily="18" charset="0"/>
              </a:rPr>
              <a:pPr fontAlgn="base">
                <a:spcBef>
                  <a:spcPct val="0"/>
                </a:spcBef>
                <a:spcAft>
                  <a:spcPct val="0"/>
                </a:spcAft>
                <a:defRPr/>
              </a:pPr>
              <a:t>6</a:t>
            </a:fld>
            <a:endParaRPr lang="en-US" altLang="en-US" sz="1200">
              <a:solidFill>
                <a:srgbClr val="000000"/>
              </a:solidFill>
              <a:latin typeface="Times New Roman" panose="02020603050405020304" pitchFamily="18" charset="0"/>
            </a:endParaRPr>
          </a:p>
        </p:txBody>
      </p:sp>
      <p:sp>
        <p:nvSpPr>
          <p:cNvPr id="198659" name="Rectangle 2"/>
          <p:cNvSpPr>
            <a:spLocks noGrp="1" noRot="1" noChangeAspect="1" noChangeArrowheads="1" noTextEdit="1"/>
          </p:cNvSpPr>
          <p:nvPr>
            <p:ph type="sldImg"/>
          </p:nvPr>
        </p:nvSpPr>
        <p:spPr>
          <a:xfrm>
            <a:off x="1970088" y="1401763"/>
            <a:ext cx="5056187" cy="3792537"/>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b="1" dirty="0">
              <a:latin typeface="Arial" panose="020B0604020202020204" pitchFamily="34" charset="0"/>
            </a:endParaRPr>
          </a:p>
        </p:txBody>
      </p:sp>
    </p:spTree>
    <p:extLst>
      <p:ext uri="{BB962C8B-B14F-4D97-AF65-F5344CB8AC3E}">
        <p14:creationId xmlns:p14="http://schemas.microsoft.com/office/powerpoint/2010/main" val="83703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651">
              <a:defRPr sz="2700">
                <a:solidFill>
                  <a:srgbClr val="000099"/>
                </a:solidFill>
                <a:latin typeface="Arial" panose="020B0604020202020204" pitchFamily="34" charset="0"/>
              </a:defRPr>
            </a:lvl1pPr>
            <a:lvl2pPr marL="920468" indent="-354026" defTabSz="1146651">
              <a:defRPr sz="2700">
                <a:solidFill>
                  <a:srgbClr val="000099"/>
                </a:solidFill>
                <a:latin typeface="Arial" panose="020B0604020202020204" pitchFamily="34" charset="0"/>
              </a:defRPr>
            </a:lvl2pPr>
            <a:lvl3pPr marL="1416106" indent="-283221" defTabSz="1146651">
              <a:defRPr sz="2700">
                <a:solidFill>
                  <a:srgbClr val="000099"/>
                </a:solidFill>
                <a:latin typeface="Arial" panose="020B0604020202020204" pitchFamily="34" charset="0"/>
              </a:defRPr>
            </a:lvl3pPr>
            <a:lvl4pPr marL="1982547" indent="-283221" defTabSz="1146651">
              <a:defRPr sz="2700">
                <a:solidFill>
                  <a:srgbClr val="000099"/>
                </a:solidFill>
                <a:latin typeface="Arial" panose="020B0604020202020204" pitchFamily="34" charset="0"/>
              </a:defRPr>
            </a:lvl4pPr>
            <a:lvl5pPr marL="2548989" indent="-283221" defTabSz="1146651">
              <a:defRPr sz="2700">
                <a:solidFill>
                  <a:srgbClr val="000099"/>
                </a:solidFill>
                <a:latin typeface="Arial" panose="020B0604020202020204" pitchFamily="34" charset="0"/>
              </a:defRPr>
            </a:lvl5pPr>
            <a:lvl6pPr marL="3115430" indent="-283221" defTabSz="1146651" eaLnBrk="0" fontAlgn="base" hangingPunct="0">
              <a:spcBef>
                <a:spcPct val="0"/>
              </a:spcBef>
              <a:spcAft>
                <a:spcPct val="0"/>
              </a:spcAft>
              <a:defRPr sz="2700">
                <a:solidFill>
                  <a:srgbClr val="000099"/>
                </a:solidFill>
                <a:latin typeface="Arial" panose="020B0604020202020204" pitchFamily="34" charset="0"/>
              </a:defRPr>
            </a:lvl6pPr>
            <a:lvl7pPr marL="3681873" indent="-283221" defTabSz="1146651" eaLnBrk="0" fontAlgn="base" hangingPunct="0">
              <a:spcBef>
                <a:spcPct val="0"/>
              </a:spcBef>
              <a:spcAft>
                <a:spcPct val="0"/>
              </a:spcAft>
              <a:defRPr sz="2700">
                <a:solidFill>
                  <a:srgbClr val="000099"/>
                </a:solidFill>
                <a:latin typeface="Arial" panose="020B0604020202020204" pitchFamily="34" charset="0"/>
              </a:defRPr>
            </a:lvl7pPr>
            <a:lvl8pPr marL="4248314" indent="-283221" defTabSz="1146651" eaLnBrk="0" fontAlgn="base" hangingPunct="0">
              <a:spcBef>
                <a:spcPct val="0"/>
              </a:spcBef>
              <a:spcAft>
                <a:spcPct val="0"/>
              </a:spcAft>
              <a:defRPr sz="2700">
                <a:solidFill>
                  <a:srgbClr val="000099"/>
                </a:solidFill>
                <a:latin typeface="Arial" panose="020B0604020202020204" pitchFamily="34" charset="0"/>
              </a:defRPr>
            </a:lvl8pPr>
            <a:lvl9pPr marL="4814754" indent="-283221" defTabSz="1146651" eaLnBrk="0" fontAlgn="base" hangingPunct="0">
              <a:spcBef>
                <a:spcPct val="0"/>
              </a:spcBef>
              <a:spcAft>
                <a:spcPct val="0"/>
              </a:spcAft>
              <a:defRPr sz="2700">
                <a:solidFill>
                  <a:srgbClr val="000099"/>
                </a:solidFill>
                <a:latin typeface="Arial" panose="020B0604020202020204" pitchFamily="34" charset="0"/>
              </a:defRPr>
            </a:lvl9pPr>
          </a:lstStyle>
          <a:p>
            <a:fld id="{3CF2FCF8-F1D3-42EE-A02B-FE45C4C94A4C}" type="slidenum">
              <a:rPr lang="en-US" altLang="en-US" sz="1200">
                <a:solidFill>
                  <a:srgbClr val="000000"/>
                </a:solidFill>
                <a:latin typeface="Times New Roman" panose="02020603050405020304" pitchFamily="18" charset="0"/>
              </a:rPr>
              <a:pPr/>
              <a:t>7</a:t>
            </a:fld>
            <a:endParaRPr lang="en-US" altLang="en-US" sz="1200">
              <a:solidFill>
                <a:srgbClr val="000000"/>
              </a:solidFill>
              <a:latin typeface="Times New Roman" panose="02020603050405020304" pitchFamily="18" charset="0"/>
            </a:endParaRPr>
          </a:p>
        </p:txBody>
      </p:sp>
      <p:sp>
        <p:nvSpPr>
          <p:cNvPr id="200707" name="Rectangle 3074"/>
          <p:cNvSpPr>
            <a:spLocks noGrp="1" noRot="1" noChangeAspect="1" noChangeArrowheads="1" noTextEdit="1"/>
          </p:cNvSpPr>
          <p:nvPr>
            <p:ph type="sldImg"/>
          </p:nvPr>
        </p:nvSpPr>
        <p:spPr>
          <a:xfrm>
            <a:off x="1697038" y="842963"/>
            <a:ext cx="5610225" cy="4208462"/>
          </a:xfrm>
          <a:ln/>
        </p:spPr>
      </p:sp>
      <p:sp>
        <p:nvSpPr>
          <p:cNvPr id="200708"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solidFill>
                  <a:schemeClr val="tx1"/>
                </a:solidFill>
                <a:latin typeface="Arial" panose="020B0604020202020204" pitchFamily="34" charset="0"/>
              </a:rPr>
              <a:t>This</a:t>
            </a:r>
            <a:r>
              <a:rPr lang="en-US" altLang="en-US" b="1" baseline="0" dirty="0">
                <a:solidFill>
                  <a:schemeClr val="tx1"/>
                </a:solidFill>
                <a:latin typeface="Arial" panose="020B0604020202020204" pitchFamily="34" charset="0"/>
              </a:rPr>
              <a:t> information includes data from the following inspections performed for FY22:</a:t>
            </a:r>
          </a:p>
          <a:p>
            <a:pPr eaLnBrk="1" hangingPunct="1"/>
            <a:endParaRPr lang="en-US" altLang="en-US" b="1" baseline="0" dirty="0">
              <a:solidFill>
                <a:schemeClr val="tx1"/>
              </a:solidFill>
              <a:latin typeface="Arial" panose="020B0604020202020204" pitchFamily="34" charset="0"/>
            </a:endParaRPr>
          </a:p>
          <a:p>
            <a:pPr marL="212097" indent="-212097" defTabSz="1131186">
              <a:buFont typeface="Arial" panose="020B0604020202020204" pitchFamily="34" charset="0"/>
              <a:buChar char="•"/>
              <a:defRPr/>
            </a:pPr>
            <a:r>
              <a:rPr lang="en-US" altLang="en-US" b="1" baseline="0" dirty="0">
                <a:solidFill>
                  <a:schemeClr val="tx1"/>
                </a:solidFill>
                <a:latin typeface="Arial" panose="020B0604020202020204" pitchFamily="34" charset="0"/>
              </a:rPr>
              <a:t>1</a:t>
            </a:r>
            <a:r>
              <a:rPr lang="en-US" altLang="en-US" b="1" baseline="30000" dirty="0">
                <a:solidFill>
                  <a:schemeClr val="tx1"/>
                </a:solidFill>
                <a:latin typeface="Arial" panose="020B0604020202020204" pitchFamily="34" charset="0"/>
              </a:rPr>
              <a:t>st</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15 small tenants, I&amp;E, and MCCS</a:t>
            </a:r>
          </a:p>
          <a:p>
            <a:endParaRPr lang="en-US" altLang="en-US" b="1" baseline="0" dirty="0">
              <a:solidFill>
                <a:schemeClr val="tx1"/>
              </a:solidFill>
              <a:latin typeface="Arial" panose="020B0604020202020204" pitchFamily="34" charset="0"/>
            </a:endParaRPr>
          </a:p>
          <a:p>
            <a:pPr marL="212097" indent="-212097" defTabSz="1131186">
              <a:buFont typeface="Arial" panose="020B0604020202020204" pitchFamily="34" charset="0"/>
              <a:buChar char="•"/>
              <a:defRPr/>
            </a:pPr>
            <a:r>
              <a:rPr lang="en-US" altLang="en-US" b="1" baseline="0" dirty="0">
                <a:solidFill>
                  <a:schemeClr val="tx1"/>
                </a:solidFill>
                <a:latin typeface="Arial" panose="020B0604020202020204" pitchFamily="34" charset="0"/>
              </a:rPr>
              <a:t>2</a:t>
            </a:r>
            <a:r>
              <a:rPr lang="en-US" altLang="en-US" b="1" baseline="30000" dirty="0">
                <a:solidFill>
                  <a:schemeClr val="tx1"/>
                </a:solidFill>
                <a:latin typeface="Arial" panose="020B0604020202020204" pitchFamily="34" charset="0"/>
              </a:rPr>
              <a:t>nd</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p>
          <a:p>
            <a:endParaRPr lang="en-US" altLang="en-US" b="1" baseline="0" dirty="0">
              <a:solidFill>
                <a:schemeClr val="tx1"/>
              </a:solidFill>
              <a:latin typeface="Arial" panose="020B0604020202020204" pitchFamily="34" charset="0"/>
            </a:endParaRPr>
          </a:p>
          <a:p>
            <a:pPr marL="212097" indent="-212097">
              <a:buFont typeface="Arial" panose="020B0604020202020204" pitchFamily="34" charset="0"/>
              <a:buChar char="•"/>
            </a:pPr>
            <a:r>
              <a:rPr lang="en-US" altLang="en-US" b="1" baseline="0" dirty="0">
                <a:solidFill>
                  <a:schemeClr val="tx1"/>
                </a:solidFill>
                <a:latin typeface="Arial" panose="020B0604020202020204" pitchFamily="34" charset="0"/>
              </a:rPr>
              <a:t>3</a:t>
            </a:r>
            <a:r>
              <a:rPr lang="en-US" altLang="en-US" b="1" baseline="30000" dirty="0">
                <a:solidFill>
                  <a:schemeClr val="tx1"/>
                </a:solidFill>
                <a:latin typeface="Arial" panose="020B0604020202020204" pitchFamily="34" charset="0"/>
              </a:rPr>
              <a:t>rd</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LSD, MFSC, and DLA; </a:t>
            </a:r>
            <a:r>
              <a:rPr lang="en-US" altLang="en-US" b="0" i="1" baseline="0" dirty="0">
                <a:solidFill>
                  <a:schemeClr val="tx1"/>
                </a:solidFill>
                <a:latin typeface="Arial" panose="020B0604020202020204" pitchFamily="34" charset="0"/>
              </a:rPr>
              <a:t>pending  CDC, and I&amp;E.</a:t>
            </a:r>
            <a:r>
              <a:rPr lang="en-US" altLang="en-US" b="1" baseline="0" dirty="0">
                <a:solidFill>
                  <a:schemeClr val="tx1"/>
                </a:solidFill>
                <a:latin typeface="Arial" panose="020B0604020202020204" pitchFamily="34" charset="0"/>
              </a:rPr>
              <a:t>	</a:t>
            </a:r>
          </a:p>
          <a:p>
            <a:pPr marL="212097" indent="-212097">
              <a:buFont typeface="Arial" panose="020B0604020202020204" pitchFamily="34" charset="0"/>
              <a:buChar char="•"/>
            </a:pPr>
            <a:endParaRPr lang="en-US" altLang="en-US" b="1" baseline="0" dirty="0">
              <a:solidFill>
                <a:schemeClr val="tx1"/>
              </a:solidFill>
              <a:latin typeface="Arial" panose="020B0604020202020204" pitchFamily="34" charset="0"/>
            </a:endParaRPr>
          </a:p>
          <a:p>
            <a:pPr marL="212097" indent="-212097">
              <a:buFont typeface="Arial" panose="020B0604020202020204" pitchFamily="34" charset="0"/>
              <a:buChar char="•"/>
            </a:pPr>
            <a:r>
              <a:rPr lang="en-US" altLang="en-US" b="1" baseline="0" dirty="0">
                <a:solidFill>
                  <a:schemeClr val="tx1"/>
                </a:solidFill>
                <a:latin typeface="Arial" panose="020B0604020202020204" pitchFamily="34" charset="0"/>
              </a:rPr>
              <a:t>4</a:t>
            </a:r>
            <a:r>
              <a:rPr lang="en-US" altLang="en-US" b="1" baseline="30000" dirty="0">
                <a:solidFill>
                  <a:schemeClr val="tx1"/>
                </a:solidFill>
                <a:latin typeface="Arial" panose="020B0604020202020204" pitchFamily="34" charset="0"/>
              </a:rPr>
              <a:t>th</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a:t>
            </a:r>
          </a:p>
          <a:p>
            <a:pPr marL="212097" indent="-212097">
              <a:buFont typeface="Arial" panose="020B0604020202020204" pitchFamily="34" charset="0"/>
              <a:buChar char="•"/>
            </a:pPr>
            <a:endParaRPr lang="en-US" altLang="en-US" b="1" baseline="0" dirty="0">
              <a:solidFill>
                <a:schemeClr val="tx1"/>
              </a:solidFill>
              <a:latin typeface="Arial" panose="020B0604020202020204" pitchFamily="34" charset="0"/>
            </a:endParaRPr>
          </a:p>
          <a:p>
            <a:r>
              <a:rPr lang="en-US" altLang="en-US" b="1" baseline="0" dirty="0">
                <a:solidFill>
                  <a:schemeClr val="tx1"/>
                </a:solidFill>
                <a:latin typeface="Arial" panose="020B0604020202020204" pitchFamily="34" charset="0"/>
              </a:rPr>
              <a:t>This information includes data from the following inspections performed in FY23</a:t>
            </a:r>
          </a:p>
          <a:p>
            <a:pPr marL="212097" indent="-212097">
              <a:buFont typeface="Arial" panose="020B0604020202020204" pitchFamily="34" charset="0"/>
              <a:buChar char="•"/>
            </a:pPr>
            <a:endParaRPr lang="en-US" altLang="en-US" b="1" baseline="0" dirty="0">
              <a:solidFill>
                <a:schemeClr val="tx1"/>
              </a:solidFill>
              <a:latin typeface="Arial" panose="020B0604020202020204" pitchFamily="34" charset="0"/>
            </a:endParaRPr>
          </a:p>
          <a:p>
            <a:pPr marL="212097" indent="-212097">
              <a:buFont typeface="Arial" panose="020B0604020202020204" pitchFamily="34" charset="0"/>
              <a:buChar char="•"/>
            </a:pPr>
            <a:r>
              <a:rPr lang="en-US" altLang="en-US" b="1" baseline="0" dirty="0">
                <a:solidFill>
                  <a:schemeClr val="tx1"/>
                </a:solidFill>
                <a:latin typeface="Arial" panose="020B0604020202020204" pitchFamily="34" charset="0"/>
              </a:rPr>
              <a:t>1</a:t>
            </a:r>
            <a:r>
              <a:rPr lang="en-US" altLang="en-US" b="1" baseline="30000" dirty="0">
                <a:solidFill>
                  <a:schemeClr val="tx1"/>
                </a:solidFill>
                <a:latin typeface="Arial" panose="020B0604020202020204" pitchFamily="34" charset="0"/>
              </a:rPr>
              <a:t>st</a:t>
            </a:r>
            <a:r>
              <a:rPr lang="en-US" altLang="en-US" b="1" baseline="0" dirty="0">
                <a:solidFill>
                  <a:schemeClr val="tx1"/>
                </a:solidFill>
                <a:latin typeface="Arial" panose="020B0604020202020204" pitchFamily="34" charset="0"/>
              </a:rPr>
              <a:t> Quarter – CDC, I&amp;E, LSD, MARCORLOGCOM, 15 Small Tenants</a:t>
            </a:r>
            <a:endParaRPr lang="en-US" altLang="en-US" b="1" dirty="0">
              <a:solidFill>
                <a:schemeClr val="tx1"/>
              </a:solidFill>
              <a:latin typeface="Arial" panose="020B0604020202020204" pitchFamily="34" charset="0"/>
            </a:endParaRPr>
          </a:p>
          <a:p>
            <a:pPr eaLnBrk="1" hangingPunct="1"/>
            <a:endParaRPr lang="en-US" altLang="en-US" b="1" dirty="0">
              <a:solidFill>
                <a:schemeClr val="tx1"/>
              </a:solidFill>
              <a:latin typeface="Arial" panose="020B0604020202020204" pitchFamily="34" charset="0"/>
            </a:endParaRPr>
          </a:p>
        </p:txBody>
      </p:sp>
    </p:spTree>
    <p:extLst>
      <p:ext uri="{BB962C8B-B14F-4D97-AF65-F5344CB8AC3E}">
        <p14:creationId xmlns:p14="http://schemas.microsoft.com/office/powerpoint/2010/main" val="13782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651">
              <a:defRPr sz="2700">
                <a:solidFill>
                  <a:srgbClr val="000099"/>
                </a:solidFill>
                <a:latin typeface="Arial" panose="020B0604020202020204" pitchFamily="34" charset="0"/>
              </a:defRPr>
            </a:lvl1pPr>
            <a:lvl2pPr marL="920468" indent="-354026" defTabSz="1146651">
              <a:defRPr sz="2700">
                <a:solidFill>
                  <a:srgbClr val="000099"/>
                </a:solidFill>
                <a:latin typeface="Arial" panose="020B0604020202020204" pitchFamily="34" charset="0"/>
              </a:defRPr>
            </a:lvl2pPr>
            <a:lvl3pPr marL="1416106" indent="-283221" defTabSz="1146651">
              <a:defRPr sz="2700">
                <a:solidFill>
                  <a:srgbClr val="000099"/>
                </a:solidFill>
                <a:latin typeface="Arial" panose="020B0604020202020204" pitchFamily="34" charset="0"/>
              </a:defRPr>
            </a:lvl3pPr>
            <a:lvl4pPr marL="1982547" indent="-283221" defTabSz="1146651">
              <a:defRPr sz="2700">
                <a:solidFill>
                  <a:srgbClr val="000099"/>
                </a:solidFill>
                <a:latin typeface="Arial" panose="020B0604020202020204" pitchFamily="34" charset="0"/>
              </a:defRPr>
            </a:lvl4pPr>
            <a:lvl5pPr marL="2548989" indent="-283221" defTabSz="1146651">
              <a:defRPr sz="2700">
                <a:solidFill>
                  <a:srgbClr val="000099"/>
                </a:solidFill>
                <a:latin typeface="Arial" panose="020B0604020202020204" pitchFamily="34" charset="0"/>
              </a:defRPr>
            </a:lvl5pPr>
            <a:lvl6pPr marL="3115430" indent="-283221" defTabSz="1146651" eaLnBrk="0" fontAlgn="base" hangingPunct="0">
              <a:spcBef>
                <a:spcPct val="0"/>
              </a:spcBef>
              <a:spcAft>
                <a:spcPct val="0"/>
              </a:spcAft>
              <a:defRPr sz="2700">
                <a:solidFill>
                  <a:srgbClr val="000099"/>
                </a:solidFill>
                <a:latin typeface="Arial" panose="020B0604020202020204" pitchFamily="34" charset="0"/>
              </a:defRPr>
            </a:lvl6pPr>
            <a:lvl7pPr marL="3681873" indent="-283221" defTabSz="1146651" eaLnBrk="0" fontAlgn="base" hangingPunct="0">
              <a:spcBef>
                <a:spcPct val="0"/>
              </a:spcBef>
              <a:spcAft>
                <a:spcPct val="0"/>
              </a:spcAft>
              <a:defRPr sz="2700">
                <a:solidFill>
                  <a:srgbClr val="000099"/>
                </a:solidFill>
                <a:latin typeface="Arial" panose="020B0604020202020204" pitchFamily="34" charset="0"/>
              </a:defRPr>
            </a:lvl7pPr>
            <a:lvl8pPr marL="4248314" indent="-283221" defTabSz="1146651" eaLnBrk="0" fontAlgn="base" hangingPunct="0">
              <a:spcBef>
                <a:spcPct val="0"/>
              </a:spcBef>
              <a:spcAft>
                <a:spcPct val="0"/>
              </a:spcAft>
              <a:defRPr sz="2700">
                <a:solidFill>
                  <a:srgbClr val="000099"/>
                </a:solidFill>
                <a:latin typeface="Arial" panose="020B0604020202020204" pitchFamily="34" charset="0"/>
              </a:defRPr>
            </a:lvl8pPr>
            <a:lvl9pPr marL="4814754" indent="-283221" defTabSz="1146651" eaLnBrk="0" fontAlgn="base" hangingPunct="0">
              <a:spcBef>
                <a:spcPct val="0"/>
              </a:spcBef>
              <a:spcAft>
                <a:spcPct val="0"/>
              </a:spcAft>
              <a:defRPr sz="2700">
                <a:solidFill>
                  <a:srgbClr val="000099"/>
                </a:solidFill>
                <a:latin typeface="Arial" panose="020B0604020202020204" pitchFamily="34" charset="0"/>
              </a:defRPr>
            </a:lvl9pPr>
          </a:lstStyle>
          <a:p>
            <a:fld id="{D860CC5A-3689-4F38-B8C1-3808FF06C038}" type="slidenum">
              <a:rPr lang="en-US" altLang="en-US" sz="1200">
                <a:solidFill>
                  <a:srgbClr val="000000"/>
                </a:solidFill>
                <a:latin typeface="Times New Roman" panose="02020603050405020304" pitchFamily="18" charset="0"/>
              </a:rPr>
              <a:pPr/>
              <a:t>8</a:t>
            </a:fld>
            <a:endParaRPr lang="en-US" altLang="en-US" sz="1200">
              <a:solidFill>
                <a:srgbClr val="000000"/>
              </a:solidFill>
              <a:latin typeface="Times New Roman" panose="02020603050405020304" pitchFamily="18" charset="0"/>
            </a:endParaRPr>
          </a:p>
        </p:txBody>
      </p:sp>
      <p:sp>
        <p:nvSpPr>
          <p:cNvPr id="202755" name="Rectangle 3074"/>
          <p:cNvSpPr>
            <a:spLocks noGrp="1" noRot="1" noChangeAspect="1" noChangeArrowheads="1" noTextEdit="1"/>
          </p:cNvSpPr>
          <p:nvPr>
            <p:ph type="sldImg"/>
          </p:nvPr>
        </p:nvSpPr>
        <p:spPr>
          <a:xfrm>
            <a:off x="1697038" y="842963"/>
            <a:ext cx="5610225" cy="4208462"/>
          </a:xfrm>
          <a:ln/>
        </p:spPr>
      </p:sp>
      <p:sp>
        <p:nvSpPr>
          <p:cNvPr id="202756"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a:latin typeface="Arial" panose="020B0604020202020204" pitchFamily="34" charset="0"/>
              </a:rPr>
              <a:t>This information includes data from the following inspections performed for FY22:</a:t>
            </a:r>
          </a:p>
          <a:p>
            <a:pPr eaLnBrk="1" hangingPunct="1"/>
            <a:endParaRPr lang="en-US" altLang="en-US" sz="1400" b="1" dirty="0">
              <a:latin typeface="Arial" panose="020B0604020202020204" pitchFamily="34" charset="0"/>
            </a:endParaRPr>
          </a:p>
          <a:p>
            <a:pPr marL="212097" indent="-212097">
              <a:buFont typeface="Arial" panose="020B0604020202020204" pitchFamily="34" charset="0"/>
              <a:buChar char="•"/>
            </a:pPr>
            <a:r>
              <a:rPr lang="en-US" altLang="en-US" sz="1400" b="1" dirty="0">
                <a:latin typeface="Arial" panose="020B0604020202020204" pitchFamily="34" charset="0"/>
              </a:rPr>
              <a:t>1</a:t>
            </a:r>
            <a:r>
              <a:rPr lang="en-US" altLang="en-US" sz="1400" b="1" baseline="30000" dirty="0">
                <a:latin typeface="Arial" panose="020B0604020202020204" pitchFamily="34" charset="0"/>
              </a:rPr>
              <a:t>st</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I&amp;E and MCCS</a:t>
            </a:r>
          </a:p>
          <a:p>
            <a:endParaRPr lang="en-US" altLang="en-US" sz="1400" b="1" dirty="0">
              <a:latin typeface="Arial" panose="020B0604020202020204" pitchFamily="34" charset="0"/>
            </a:endParaRPr>
          </a:p>
          <a:p>
            <a:pPr marL="212097" indent="-212097">
              <a:buFont typeface="Arial" panose="020B0604020202020204" pitchFamily="34" charset="0"/>
              <a:buChar char="•"/>
            </a:pPr>
            <a:r>
              <a:rPr lang="en-US" altLang="en-US" sz="1400" b="1" dirty="0">
                <a:latin typeface="Arial" panose="020B0604020202020204" pitchFamily="34" charset="0"/>
              </a:rPr>
              <a:t>2</a:t>
            </a:r>
            <a:r>
              <a:rPr lang="en-US" altLang="en-US" sz="1400" b="1" baseline="30000" dirty="0">
                <a:latin typeface="Arial" panose="020B0604020202020204" pitchFamily="34" charset="0"/>
              </a:rPr>
              <a:t>nd</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PSD, HQ CO, Special Staff, OTD, Comptroller, Manpower, CISD, and MCCS.</a:t>
            </a:r>
          </a:p>
          <a:p>
            <a:endParaRPr lang="en-US" altLang="en-US" sz="1400" b="1" dirty="0">
              <a:latin typeface="Arial" panose="020B0604020202020204" pitchFamily="34" charset="0"/>
            </a:endParaRPr>
          </a:p>
          <a:p>
            <a:pPr marL="212097" indent="-212097">
              <a:buFont typeface="Arial" panose="020B0604020202020204" pitchFamily="34" charset="0"/>
              <a:buChar char="•"/>
            </a:pPr>
            <a:r>
              <a:rPr lang="en-US" altLang="en-US" sz="1400" b="1" dirty="0">
                <a:latin typeface="Arial" panose="020B0604020202020204" pitchFamily="34" charset="0"/>
              </a:rPr>
              <a:t>3</a:t>
            </a:r>
            <a:r>
              <a:rPr lang="en-US" altLang="en-US" sz="1400" b="1" baseline="30000" dirty="0">
                <a:latin typeface="Arial" panose="020B0604020202020204" pitchFamily="34" charset="0"/>
              </a:rPr>
              <a:t>rd</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DDAG, LSD, CDC (quarterly), I&amp;E </a:t>
            </a:r>
            <a:endParaRPr lang="en-US" altLang="en-US" sz="1400" i="1" dirty="0">
              <a:latin typeface="Arial" panose="020B0604020202020204" pitchFamily="34" charset="0"/>
            </a:endParaRPr>
          </a:p>
          <a:p>
            <a:pPr marL="212097" indent="-212097">
              <a:buFont typeface="Arial" panose="020B0604020202020204" pitchFamily="34" charset="0"/>
              <a:buChar char="•"/>
            </a:pPr>
            <a:endParaRPr lang="en-US" altLang="en-US" sz="1400" b="1" dirty="0">
              <a:latin typeface="Arial" panose="020B0604020202020204" pitchFamily="34" charset="0"/>
            </a:endParaRPr>
          </a:p>
          <a:p>
            <a:pPr marL="212097" indent="-212097">
              <a:buFont typeface="Arial" panose="020B0604020202020204" pitchFamily="34" charset="0"/>
              <a:buChar char="•"/>
            </a:pPr>
            <a:r>
              <a:rPr lang="en-US" altLang="en-US" sz="1400" b="1" dirty="0">
                <a:latin typeface="Arial" panose="020B0604020202020204" pitchFamily="34" charset="0"/>
              </a:rPr>
              <a:t>4</a:t>
            </a:r>
            <a:r>
              <a:rPr lang="en-US" altLang="en-US" sz="1400" b="1" baseline="30000" dirty="0">
                <a:latin typeface="Arial" panose="020B0604020202020204" pitchFamily="34" charset="0"/>
              </a:rPr>
              <a:t>th</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	</a:t>
            </a:r>
          </a:p>
          <a:p>
            <a:pPr eaLnBrk="1" hangingPunct="1"/>
            <a:endParaRPr lang="en-US" altLang="en-US" sz="1400" b="1" dirty="0">
              <a:latin typeface="Arial" panose="020B0604020202020204" pitchFamily="34" charset="0"/>
            </a:endParaRPr>
          </a:p>
          <a:p>
            <a:pPr eaLnBrk="1" hangingPunct="1"/>
            <a:endParaRPr lang="en-US" altLang="en-US" sz="1400" b="1" dirty="0">
              <a:latin typeface="Arial" panose="020B0604020202020204" pitchFamily="34" charset="0"/>
            </a:endParaRPr>
          </a:p>
          <a:p>
            <a:pPr eaLnBrk="1" hangingPunct="1"/>
            <a:endParaRPr lang="en-US" altLang="en-US" sz="1400" b="1" dirty="0">
              <a:latin typeface="Arial" panose="020B0604020202020204" pitchFamily="34" charset="0"/>
            </a:endParaRPr>
          </a:p>
        </p:txBody>
      </p:sp>
    </p:spTree>
    <p:extLst>
      <p:ext uri="{BB962C8B-B14F-4D97-AF65-F5344CB8AC3E}">
        <p14:creationId xmlns:p14="http://schemas.microsoft.com/office/powerpoint/2010/main" val="350981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342">
              <a:defRPr sz="2700">
                <a:solidFill>
                  <a:srgbClr val="000099"/>
                </a:solidFill>
                <a:latin typeface="Arial" panose="020B0604020202020204" pitchFamily="34" charset="0"/>
              </a:defRPr>
            </a:lvl1pPr>
            <a:lvl2pPr marL="920217" indent="-353932" defTabSz="1146342">
              <a:defRPr sz="2700">
                <a:solidFill>
                  <a:srgbClr val="000099"/>
                </a:solidFill>
                <a:latin typeface="Arial" panose="020B0604020202020204" pitchFamily="34" charset="0"/>
              </a:defRPr>
            </a:lvl2pPr>
            <a:lvl3pPr marL="1415721" indent="-283144" defTabSz="1146342">
              <a:defRPr sz="2700">
                <a:solidFill>
                  <a:srgbClr val="000099"/>
                </a:solidFill>
                <a:latin typeface="Arial" panose="020B0604020202020204" pitchFamily="34" charset="0"/>
              </a:defRPr>
            </a:lvl3pPr>
            <a:lvl4pPr marL="1982009" indent="-283144" defTabSz="1146342">
              <a:defRPr sz="2700">
                <a:solidFill>
                  <a:srgbClr val="000099"/>
                </a:solidFill>
                <a:latin typeface="Arial" panose="020B0604020202020204" pitchFamily="34" charset="0"/>
              </a:defRPr>
            </a:lvl4pPr>
            <a:lvl5pPr marL="2548298" indent="-283144" defTabSz="1146342">
              <a:defRPr sz="2700">
                <a:solidFill>
                  <a:srgbClr val="000099"/>
                </a:solidFill>
                <a:latin typeface="Arial" panose="020B0604020202020204" pitchFamily="34" charset="0"/>
              </a:defRPr>
            </a:lvl5pPr>
            <a:lvl6pPr marL="3114588" indent="-283144" defTabSz="1146342" eaLnBrk="0" fontAlgn="base" hangingPunct="0">
              <a:spcBef>
                <a:spcPct val="0"/>
              </a:spcBef>
              <a:spcAft>
                <a:spcPct val="0"/>
              </a:spcAft>
              <a:defRPr sz="2700">
                <a:solidFill>
                  <a:srgbClr val="000099"/>
                </a:solidFill>
                <a:latin typeface="Arial" panose="020B0604020202020204" pitchFamily="34" charset="0"/>
              </a:defRPr>
            </a:lvl6pPr>
            <a:lvl7pPr marL="3680877" indent="-283144" defTabSz="1146342" eaLnBrk="0" fontAlgn="base" hangingPunct="0">
              <a:spcBef>
                <a:spcPct val="0"/>
              </a:spcBef>
              <a:spcAft>
                <a:spcPct val="0"/>
              </a:spcAft>
              <a:defRPr sz="2700">
                <a:solidFill>
                  <a:srgbClr val="000099"/>
                </a:solidFill>
                <a:latin typeface="Arial" panose="020B0604020202020204" pitchFamily="34" charset="0"/>
              </a:defRPr>
            </a:lvl7pPr>
            <a:lvl8pPr marL="4247165" indent="-283144" defTabSz="1146342" eaLnBrk="0" fontAlgn="base" hangingPunct="0">
              <a:spcBef>
                <a:spcPct val="0"/>
              </a:spcBef>
              <a:spcAft>
                <a:spcPct val="0"/>
              </a:spcAft>
              <a:defRPr sz="2700">
                <a:solidFill>
                  <a:srgbClr val="000099"/>
                </a:solidFill>
                <a:latin typeface="Arial" panose="020B0604020202020204" pitchFamily="34" charset="0"/>
              </a:defRPr>
            </a:lvl8pPr>
            <a:lvl9pPr marL="4813452" indent="-283144" defTabSz="1146342" eaLnBrk="0" fontAlgn="base" hangingPunct="0">
              <a:spcBef>
                <a:spcPct val="0"/>
              </a:spcBef>
              <a:spcAft>
                <a:spcPct val="0"/>
              </a:spcAft>
              <a:defRPr sz="2700">
                <a:solidFill>
                  <a:srgbClr val="000099"/>
                </a:solidFill>
                <a:latin typeface="Arial" panose="020B0604020202020204" pitchFamily="34" charset="0"/>
              </a:defRPr>
            </a:lvl9pPr>
          </a:lstStyle>
          <a:p>
            <a:pPr>
              <a:defRPr/>
            </a:pPr>
            <a:fld id="{F7865896-29EF-45F7-8391-F501DFF21FEE}" type="slidenum">
              <a:rPr lang="en-US" altLang="en-US" sz="1200">
                <a:solidFill>
                  <a:srgbClr val="000000"/>
                </a:solidFill>
                <a:latin typeface="Times New Roman" panose="02020603050405020304" pitchFamily="18" charset="0"/>
              </a:rPr>
              <a:pPr>
                <a:defRPr/>
              </a:pPr>
              <a:t>9</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697038" y="842963"/>
            <a:ext cx="5610225" cy="4208462"/>
          </a:xfrm>
          <a:ln/>
        </p:spPr>
      </p:sp>
      <p:sp>
        <p:nvSpPr>
          <p:cNvPr id="206852" name="Rectangle 3"/>
          <p:cNvSpPr>
            <a:spLocks noGrp="1" noChangeArrowheads="1"/>
          </p:cNvSpPr>
          <p:nvPr>
            <p:ph type="body" idx="1"/>
          </p:nvPr>
        </p:nvSpPr>
        <p:spPr>
          <a:xfrm>
            <a:off x="1196340" y="5332121"/>
            <a:ext cx="6607346" cy="5048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24 of the 161 findings for FY22 are still open as of </a:t>
            </a:r>
            <a:r>
              <a:rPr lang="en-US" altLang="en-US" b="1" u="sng" dirty="0">
                <a:latin typeface="Arial" panose="020B0604020202020204" pitchFamily="34" charset="0"/>
              </a:rPr>
              <a:t>27 Apr 22</a:t>
            </a:r>
            <a:r>
              <a:rPr lang="en-US" altLang="en-US" b="1" dirty="0">
                <a:latin typeface="Arial" panose="020B0604020202020204" pitchFamily="34" charset="0"/>
              </a:rPr>
              <a:t>, which gives us an 83% Abatement Efficiency index.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1</a:t>
            </a:r>
            <a:r>
              <a:rPr lang="en-US" altLang="en-US" b="1" baseline="30000" dirty="0">
                <a:latin typeface="Arial" panose="020B0604020202020204" pitchFamily="34" charset="0"/>
              </a:rPr>
              <a:t>st</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15 small tenants, I&amp;E, and MCCS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2</a:t>
            </a:r>
            <a:r>
              <a:rPr lang="en-US" altLang="en-US" b="1" baseline="30000" dirty="0">
                <a:latin typeface="Arial" panose="020B0604020202020204" pitchFamily="34" charset="0"/>
              </a:rPr>
              <a:t>nd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3</a:t>
            </a:r>
            <a:r>
              <a:rPr lang="en-US" altLang="en-US" b="1" baseline="30000" dirty="0">
                <a:latin typeface="Arial" panose="020B0604020202020204" pitchFamily="34" charset="0"/>
              </a:rPr>
              <a:t>rd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a:t>
            </a:r>
            <a:r>
              <a:rPr lang="en-US" altLang="en-US" b="1" baseline="0" dirty="0">
                <a:latin typeface="Arial" panose="020B0604020202020204" pitchFamily="34" charset="0"/>
              </a:rPr>
              <a:t> -</a:t>
            </a:r>
            <a:r>
              <a:rPr lang="en-US" altLang="en-US" b="1" dirty="0">
                <a:latin typeface="Arial" panose="020B0604020202020204" pitchFamily="34" charset="0"/>
              </a:rPr>
              <a:t> includes LSD, MFSC, and DLA data, CDC and I&amp;E.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4</a:t>
            </a:r>
            <a:r>
              <a:rPr lang="en-US" altLang="en-US" b="1" baseline="30000" dirty="0">
                <a:latin typeface="Arial" panose="020B0604020202020204" pitchFamily="34" charset="0"/>
              </a:rPr>
              <a:t>th</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baseline="0" dirty="0">
                <a:latin typeface="Arial" panose="020B0604020202020204" pitchFamily="34" charset="0"/>
              </a:rPr>
              <a:t> data input -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314408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46342">
              <a:defRPr sz="2700">
                <a:solidFill>
                  <a:srgbClr val="000099"/>
                </a:solidFill>
                <a:latin typeface="Arial" panose="020B0604020202020204" pitchFamily="34" charset="0"/>
              </a:defRPr>
            </a:lvl1pPr>
            <a:lvl2pPr marL="920217" indent="-353932" defTabSz="1146342">
              <a:defRPr sz="2700">
                <a:solidFill>
                  <a:srgbClr val="000099"/>
                </a:solidFill>
                <a:latin typeface="Arial" panose="020B0604020202020204" pitchFamily="34" charset="0"/>
              </a:defRPr>
            </a:lvl2pPr>
            <a:lvl3pPr marL="1415721" indent="-283144" defTabSz="1146342">
              <a:defRPr sz="2700">
                <a:solidFill>
                  <a:srgbClr val="000099"/>
                </a:solidFill>
                <a:latin typeface="Arial" panose="020B0604020202020204" pitchFamily="34" charset="0"/>
              </a:defRPr>
            </a:lvl3pPr>
            <a:lvl4pPr marL="1982009" indent="-283144" defTabSz="1146342">
              <a:defRPr sz="2700">
                <a:solidFill>
                  <a:srgbClr val="000099"/>
                </a:solidFill>
                <a:latin typeface="Arial" panose="020B0604020202020204" pitchFamily="34" charset="0"/>
              </a:defRPr>
            </a:lvl4pPr>
            <a:lvl5pPr marL="2548298" indent="-283144" defTabSz="1146342">
              <a:defRPr sz="2700">
                <a:solidFill>
                  <a:srgbClr val="000099"/>
                </a:solidFill>
                <a:latin typeface="Arial" panose="020B0604020202020204" pitchFamily="34" charset="0"/>
              </a:defRPr>
            </a:lvl5pPr>
            <a:lvl6pPr marL="3114588" indent="-283144" defTabSz="1146342" eaLnBrk="0" fontAlgn="base" hangingPunct="0">
              <a:spcBef>
                <a:spcPct val="0"/>
              </a:spcBef>
              <a:spcAft>
                <a:spcPct val="0"/>
              </a:spcAft>
              <a:defRPr sz="2700">
                <a:solidFill>
                  <a:srgbClr val="000099"/>
                </a:solidFill>
                <a:latin typeface="Arial" panose="020B0604020202020204" pitchFamily="34" charset="0"/>
              </a:defRPr>
            </a:lvl6pPr>
            <a:lvl7pPr marL="3680877" indent="-283144" defTabSz="1146342" eaLnBrk="0" fontAlgn="base" hangingPunct="0">
              <a:spcBef>
                <a:spcPct val="0"/>
              </a:spcBef>
              <a:spcAft>
                <a:spcPct val="0"/>
              </a:spcAft>
              <a:defRPr sz="2700">
                <a:solidFill>
                  <a:srgbClr val="000099"/>
                </a:solidFill>
                <a:latin typeface="Arial" panose="020B0604020202020204" pitchFamily="34" charset="0"/>
              </a:defRPr>
            </a:lvl7pPr>
            <a:lvl8pPr marL="4247165" indent="-283144" defTabSz="1146342" eaLnBrk="0" fontAlgn="base" hangingPunct="0">
              <a:spcBef>
                <a:spcPct val="0"/>
              </a:spcBef>
              <a:spcAft>
                <a:spcPct val="0"/>
              </a:spcAft>
              <a:defRPr sz="2700">
                <a:solidFill>
                  <a:srgbClr val="000099"/>
                </a:solidFill>
                <a:latin typeface="Arial" panose="020B0604020202020204" pitchFamily="34" charset="0"/>
              </a:defRPr>
            </a:lvl8pPr>
            <a:lvl9pPr marL="4813452" indent="-283144" defTabSz="1146342" eaLnBrk="0" fontAlgn="base" hangingPunct="0">
              <a:spcBef>
                <a:spcPct val="0"/>
              </a:spcBef>
              <a:spcAft>
                <a:spcPct val="0"/>
              </a:spcAft>
              <a:defRPr sz="2700">
                <a:solidFill>
                  <a:srgbClr val="000099"/>
                </a:solidFill>
                <a:latin typeface="Arial" panose="020B0604020202020204" pitchFamily="34" charset="0"/>
              </a:defRPr>
            </a:lvl9pPr>
          </a:lstStyle>
          <a:p>
            <a:pPr>
              <a:defRPr/>
            </a:pPr>
            <a:fld id="{F7865896-29EF-45F7-8391-F501DFF21FEE}" type="slidenum">
              <a:rPr lang="en-US" altLang="en-US" sz="1200">
                <a:solidFill>
                  <a:srgbClr val="000000"/>
                </a:solidFill>
                <a:latin typeface="Times New Roman" panose="02020603050405020304" pitchFamily="18" charset="0"/>
              </a:rPr>
              <a:pPr>
                <a:defRPr/>
              </a:pPr>
              <a:t>10</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697038" y="842963"/>
            <a:ext cx="5610225" cy="4208462"/>
          </a:xfrm>
          <a:ln/>
        </p:spPr>
      </p:sp>
      <p:sp>
        <p:nvSpPr>
          <p:cNvPr id="206852" name="Rectangle 3"/>
          <p:cNvSpPr>
            <a:spLocks noGrp="1" noChangeArrowheads="1"/>
          </p:cNvSpPr>
          <p:nvPr>
            <p:ph type="body" idx="1"/>
          </p:nvPr>
        </p:nvSpPr>
        <p:spPr>
          <a:xfrm>
            <a:off x="1196340" y="5332121"/>
            <a:ext cx="6607346" cy="5048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24 of the 161 findings for FY22 are still open as of </a:t>
            </a:r>
            <a:r>
              <a:rPr lang="en-US" altLang="en-US" b="1" u="sng" dirty="0">
                <a:latin typeface="Arial" panose="020B0604020202020204" pitchFamily="34" charset="0"/>
              </a:rPr>
              <a:t>27 Apr 22</a:t>
            </a:r>
            <a:r>
              <a:rPr lang="en-US" altLang="en-US" b="1" dirty="0">
                <a:latin typeface="Arial" panose="020B0604020202020204" pitchFamily="34" charset="0"/>
              </a:rPr>
              <a:t>, which gives us an 83% Abatement Efficiency index.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1</a:t>
            </a:r>
            <a:r>
              <a:rPr lang="en-US" altLang="en-US" b="1" baseline="30000" dirty="0">
                <a:latin typeface="Arial" panose="020B0604020202020204" pitchFamily="34" charset="0"/>
              </a:rPr>
              <a:t>st</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15 small tenants, I&amp;E, and MCCS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2</a:t>
            </a:r>
            <a:r>
              <a:rPr lang="en-US" altLang="en-US" b="1" baseline="30000" dirty="0">
                <a:latin typeface="Arial" panose="020B0604020202020204" pitchFamily="34" charset="0"/>
              </a:rPr>
              <a:t>nd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3</a:t>
            </a:r>
            <a:r>
              <a:rPr lang="en-US" altLang="en-US" b="1" baseline="30000" dirty="0">
                <a:latin typeface="Arial" panose="020B0604020202020204" pitchFamily="34" charset="0"/>
              </a:rPr>
              <a:t>rd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a:t>
            </a:r>
            <a:r>
              <a:rPr lang="en-US" altLang="en-US" b="1" baseline="0" dirty="0">
                <a:latin typeface="Arial" panose="020B0604020202020204" pitchFamily="34" charset="0"/>
              </a:rPr>
              <a:t> -</a:t>
            </a:r>
            <a:r>
              <a:rPr lang="en-US" altLang="en-US" b="1" dirty="0">
                <a:latin typeface="Arial" panose="020B0604020202020204" pitchFamily="34" charset="0"/>
              </a:rPr>
              <a:t> includes LSD, MFSC, and DLA data, CDC and I&amp;E.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4</a:t>
            </a:r>
            <a:r>
              <a:rPr lang="en-US" altLang="en-US" b="1" baseline="30000" dirty="0">
                <a:latin typeface="Arial" panose="020B0604020202020204" pitchFamily="34" charset="0"/>
              </a:rPr>
              <a:t>th</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baseline="0" dirty="0">
                <a:latin typeface="Arial" panose="020B0604020202020204" pitchFamily="34" charset="0"/>
              </a:rPr>
              <a:t> data input -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5877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4E1860-AE9D-4300-BCCD-639E42F533F0}"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74333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E1860-AE9D-4300-BCCD-639E42F533F0}"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27238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E1860-AE9D-4300-BCCD-639E42F533F0}"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320708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8A59205-A02F-483A-A232-85CBA39EB77E}" type="datetime1">
              <a:rPr lang="en-US" smtClean="0"/>
              <a:t>1/28/2026</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44267" y="6248400"/>
            <a:ext cx="1905000" cy="457200"/>
          </a:xfrm>
        </p:spPr>
        <p:txBody>
          <a:bodyPr/>
          <a:lstStyle>
            <a:lvl1pPr>
              <a:defRPr sz="1200">
                <a:latin typeface="Arial" pitchFamily="34" charset="0"/>
                <a:cs typeface="Arial" pitchFamily="34" charset="0"/>
              </a:defRPr>
            </a:lvl1pPr>
          </a:lstStyle>
          <a:p>
            <a:pPr>
              <a:defRPr/>
            </a:pPr>
            <a:fld id="{FD293D90-5AA0-469C-8F87-8B9BB580C3AC}" type="slidenum">
              <a:rPr lang="en-US"/>
              <a:pPr>
                <a:defRPr/>
              </a:pPr>
              <a:t>‹#›</a:t>
            </a:fld>
            <a:endParaRPr lang="en-US"/>
          </a:p>
        </p:txBody>
      </p:sp>
    </p:spTree>
    <p:extLst>
      <p:ext uri="{BB962C8B-B14F-4D97-AF65-F5344CB8AC3E}">
        <p14:creationId xmlns:p14="http://schemas.microsoft.com/office/powerpoint/2010/main" val="16106052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A005A4A8-D09D-40FC-96BE-EF62979D45EE}" type="datetime1">
              <a:rPr lang="en-US" smtClean="0"/>
              <a:t>1/28/2026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01942-6FAC-4CE9-A60D-792E9D2B206A}" type="slidenum">
              <a:rPr lang="en-US"/>
              <a:pPr>
                <a:defRPr/>
              </a:pPr>
              <a:t>‹#›</a:t>
            </a:fld>
            <a:endParaRPr lang="en-US" dirty="0"/>
          </a:p>
        </p:txBody>
      </p:sp>
    </p:spTree>
    <p:extLst>
      <p:ext uri="{BB962C8B-B14F-4D97-AF65-F5344CB8AC3E}">
        <p14:creationId xmlns:p14="http://schemas.microsoft.com/office/powerpoint/2010/main" val="20112707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7AB8EA-BBCB-4424-941D-9F8D7CD5DAB4}"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2421037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AB8EA-BBCB-4424-941D-9F8D7CD5DAB4}"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219229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AB8EA-BBCB-4424-941D-9F8D7CD5DAB4}"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323856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7AB8EA-BBCB-4424-941D-9F8D7CD5DAB4}"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854493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7AB8EA-BBCB-4424-941D-9F8D7CD5DAB4}"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704467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7AB8EA-BBCB-4424-941D-9F8D7CD5DAB4}"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2204604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E1860-AE9D-4300-BCCD-639E42F533F0}"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1815536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AB8EA-BBCB-4424-941D-9F8D7CD5DAB4}"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1311936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7AB8EA-BBCB-4424-941D-9F8D7CD5DAB4}"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1627096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7AB8EA-BBCB-4424-941D-9F8D7CD5DAB4}"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142019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AB8EA-BBCB-4424-941D-9F8D7CD5DAB4}"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406778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AB8EA-BBCB-4424-941D-9F8D7CD5DAB4}"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C201B-556C-4BC6-8E49-0C7D2F9CDBAB}" type="slidenum">
              <a:rPr lang="en-US" smtClean="0"/>
              <a:t>‹#›</a:t>
            </a:fld>
            <a:endParaRPr lang="en-US"/>
          </a:p>
        </p:txBody>
      </p:sp>
    </p:spTree>
    <p:extLst>
      <p:ext uri="{BB962C8B-B14F-4D97-AF65-F5344CB8AC3E}">
        <p14:creationId xmlns:p14="http://schemas.microsoft.com/office/powerpoint/2010/main" val="953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E1860-AE9D-4300-BCCD-639E42F533F0}"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66713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4E1860-AE9D-4300-BCCD-639E42F533F0}"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223546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4E1860-AE9D-4300-BCCD-639E42F533F0}"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412013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4E1860-AE9D-4300-BCCD-639E42F533F0}"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309323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E1860-AE9D-4300-BCCD-639E42F533F0}"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184298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E1860-AE9D-4300-BCCD-639E42F533F0}"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21269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E1860-AE9D-4300-BCCD-639E42F533F0}"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36F109-D9D9-4531-86F0-4A6BE5E4AF7B}" type="slidenum">
              <a:rPr lang="en-US" smtClean="0"/>
              <a:t>‹#›</a:t>
            </a:fld>
            <a:endParaRPr lang="en-US"/>
          </a:p>
        </p:txBody>
      </p:sp>
    </p:spTree>
    <p:extLst>
      <p:ext uri="{BB962C8B-B14F-4D97-AF65-F5344CB8AC3E}">
        <p14:creationId xmlns:p14="http://schemas.microsoft.com/office/powerpoint/2010/main" val="309428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4E1860-AE9D-4300-BCCD-639E42F533F0}" type="datetimeFigureOut">
              <a:rPr lang="en-US" smtClean="0"/>
              <a:t>1/28/2026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36F109-D9D9-4531-86F0-4A6BE5E4AF7B}" type="slidenum">
              <a:rPr lang="en-US" smtClean="0"/>
              <a:t>‹#›</a:t>
            </a:fld>
            <a:endParaRPr lang="en-US"/>
          </a:p>
        </p:txBody>
      </p:sp>
      <p:sp>
        <p:nvSpPr>
          <p:cNvPr id="8" name="TextBox 7">
            <a:extLst>
              <a:ext uri="{FF2B5EF4-FFF2-40B4-BE49-F238E27FC236}">
                <a16:creationId xmlns:a16="http://schemas.microsoft.com/office/drawing/2014/main" id="{5C143D40-CE94-AC99-9A5E-482C1AF87423}"/>
              </a:ext>
            </a:extLst>
          </p:cNvPr>
          <p:cNvSpPr txBox="1"/>
          <p:nvPr>
            <p:extLst>
              <p:ext uri="{1162E1C5-73C7-4A58-AE30-91384D911F3F}">
                <p184:classification xmlns:p184="http://schemas.microsoft.com/office/powerpoint/2018/4/main" val="ftr"/>
              </p:ext>
            </p:extLst>
          </p:nvPr>
        </p:nvSpPr>
        <p:spPr>
          <a:xfrm>
            <a:off x="63500" y="6642100"/>
            <a:ext cx="221456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DISTRIBUTION: DoD COMMUNITY ONLY</a:t>
            </a:r>
          </a:p>
        </p:txBody>
      </p:sp>
    </p:spTree>
    <p:extLst>
      <p:ext uri="{BB962C8B-B14F-4D97-AF65-F5344CB8AC3E}">
        <p14:creationId xmlns:p14="http://schemas.microsoft.com/office/powerpoint/2010/main" val="27382100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B8EA-BBCB-4424-941D-9F8D7CD5DAB4}" type="datetimeFigureOut">
              <a:rPr lang="en-US" smtClean="0"/>
              <a:t>1/28/2026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C201B-556C-4BC6-8E49-0C7D2F9CDBAB}" type="slidenum">
              <a:rPr lang="en-US" smtClean="0"/>
              <a:t>‹#›</a:t>
            </a:fld>
            <a:endParaRPr lang="en-US"/>
          </a:p>
        </p:txBody>
      </p:sp>
      <p:sp>
        <p:nvSpPr>
          <p:cNvPr id="8" name="TextBox 7">
            <a:extLst>
              <a:ext uri="{FF2B5EF4-FFF2-40B4-BE49-F238E27FC236}">
                <a16:creationId xmlns:a16="http://schemas.microsoft.com/office/drawing/2014/main" id="{75815215-BF4A-7284-1644-B03D1178396D}"/>
              </a:ext>
            </a:extLst>
          </p:cNvPr>
          <p:cNvSpPr txBox="1"/>
          <p:nvPr>
            <p:extLst>
              <p:ext uri="{1162E1C5-73C7-4A58-AE30-91384D911F3F}">
                <p184:classification xmlns:p184="http://schemas.microsoft.com/office/powerpoint/2018/4/main" val="ftr"/>
              </p:ext>
            </p:extLst>
          </p:nvPr>
        </p:nvSpPr>
        <p:spPr>
          <a:xfrm>
            <a:off x="63500" y="6642100"/>
            <a:ext cx="221456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DISTRIBUTION: DoD COMMUNITY ONLY</a:t>
            </a:r>
          </a:p>
        </p:txBody>
      </p:sp>
    </p:spTree>
    <p:extLst>
      <p:ext uri="{BB962C8B-B14F-4D97-AF65-F5344CB8AC3E}">
        <p14:creationId xmlns:p14="http://schemas.microsoft.com/office/powerpoint/2010/main" val="12882522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chart" Target="../charts/chart7.xml"/><Relationship Id="rId5" Type="http://schemas.openxmlformats.org/officeDocument/2006/relationships/image" Target="../media/image3.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hart" Target="../charts/chart8.xml"/><Relationship Id="rId5" Type="http://schemas.openxmlformats.org/officeDocument/2006/relationships/image" Target="../media/image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4.jpeg"/><Relationship Id="rId7"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package" Target="../embeddings/Microsoft_Excel_Worksheet8.xlsx"/><Relationship Id="rId5" Type="http://schemas.openxmlformats.org/officeDocument/2006/relationships/image" Target="../media/image3.jpeg"/><Relationship Id="rId4" Type="http://schemas.openxmlformats.org/officeDocument/2006/relationships/image" Target="../media/image15.jpeg"/><Relationship Id="rId9"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39.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39.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oleObject" Target="../embeddings/oleObject11.bin"/><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3.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jpe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chart" Target="../charts/chart10.xml"/><Relationship Id="rId5" Type="http://schemas.openxmlformats.org/officeDocument/2006/relationships/image" Target="../media/image3.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jpeg"/><Relationship Id="rId7"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chart" Target="../charts/chart12.xml"/><Relationship Id="rId5" Type="http://schemas.openxmlformats.org/officeDocument/2006/relationships/image" Target="../media/image3.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3.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15.jpe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3.jpeg"/><Relationship Id="rId7"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66.jpg"/><Relationship Id="rId5" Type="http://schemas.openxmlformats.org/officeDocument/2006/relationships/image" Target="../media/image65.jpeg"/><Relationship Id="rId10" Type="http://schemas.openxmlformats.org/officeDocument/2006/relationships/image" Target="../media/image70.jpg"/><Relationship Id="rId4" Type="http://schemas.openxmlformats.org/officeDocument/2006/relationships/image" Target="../media/image64.jpeg"/><Relationship Id="rId9"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jpeg"/><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2.bin"/><Relationship Id="rId7"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oleObject" Target="../embeddings/oleObject13.bin"/><Relationship Id="rId4" Type="http://schemas.openxmlformats.org/officeDocument/2006/relationships/image" Target="../media/image72.emf"/><Relationship Id="rId9"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3.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79.jpeg"/><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80.emf"/><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oleObject" Target="../embeddings/oleObject14.bin"/><Relationship Id="rId5" Type="http://schemas.openxmlformats.org/officeDocument/2006/relationships/image" Target="../media/image3.jpeg"/><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3.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image" Target="../media/image3.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Box 6"/>
          <p:cNvSpPr txBox="1">
            <a:spLocks noChangeArrowheads="1"/>
          </p:cNvSpPr>
          <p:nvPr/>
        </p:nvSpPr>
        <p:spPr bwMode="auto">
          <a:xfrm>
            <a:off x="371475" y="746911"/>
            <a:ext cx="8401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0"/>
              </a:spcBef>
              <a:spcAft>
                <a:spcPct val="0"/>
              </a:spcAft>
            </a:pPr>
            <a:r>
              <a:rPr lang="en-US" altLang="en-US" b="1" dirty="0">
                <a:solidFill>
                  <a:srgbClr val="006600"/>
                </a:solidFill>
              </a:rPr>
              <a:t>Commanding Officer’s Quarterly Safety Council</a:t>
            </a:r>
          </a:p>
          <a:p>
            <a:pPr algn="ctr" fontAlgn="base">
              <a:spcBef>
                <a:spcPct val="0"/>
              </a:spcBef>
              <a:spcAft>
                <a:spcPct val="0"/>
              </a:spcAft>
            </a:pPr>
            <a:r>
              <a:rPr lang="en-US" altLang="en-US" sz="2000" b="1" dirty="0">
                <a:solidFill>
                  <a:srgbClr val="006600"/>
                </a:solidFill>
              </a:rPr>
              <a:t>FY25 3</a:t>
            </a:r>
            <a:r>
              <a:rPr lang="en-US" altLang="en-US" sz="2000" b="1" baseline="30000" dirty="0">
                <a:solidFill>
                  <a:srgbClr val="006600"/>
                </a:solidFill>
              </a:rPr>
              <a:t>rd</a:t>
            </a:r>
            <a:r>
              <a:rPr lang="en-US" altLang="en-US" sz="2000" b="1" dirty="0">
                <a:solidFill>
                  <a:srgbClr val="006600"/>
                </a:solidFill>
              </a:rPr>
              <a:t> Quarter – 6 August 2025</a:t>
            </a:r>
          </a:p>
        </p:txBody>
      </p:sp>
      <p:grpSp>
        <p:nvGrpSpPr>
          <p:cNvPr id="174083" name="Group 6"/>
          <p:cNvGrpSpPr>
            <a:grpSpLocks/>
          </p:cNvGrpSpPr>
          <p:nvPr/>
        </p:nvGrpSpPr>
        <p:grpSpPr bwMode="auto">
          <a:xfrm>
            <a:off x="8289937" y="87325"/>
            <a:ext cx="766763" cy="733425"/>
            <a:chOff x="8288338" y="87313"/>
            <a:chExt cx="768350" cy="776287"/>
          </a:xfrm>
        </p:grpSpPr>
        <p:pic>
          <p:nvPicPr>
            <p:cNvPr id="17408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084"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26988"/>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cathy.brannon\Desktop\VPP Star Site Artwork.jpg"/>
          <p:cNvPicPr>
            <a:picLocks noChangeAspect="1" noChangeArrowheads="1"/>
          </p:cNvPicPr>
          <p:nvPr/>
        </p:nvPicPr>
        <p:blipFill>
          <a:blip r:embed="rId6"/>
          <a:srcRect/>
          <a:stretch>
            <a:fillRect/>
          </a:stretch>
        </p:blipFill>
        <p:spPr bwMode="auto">
          <a:xfrm>
            <a:off x="7758107" y="1321900"/>
            <a:ext cx="1323980" cy="82791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5845" name="TextBox 5"/>
          <p:cNvSpPr txBox="1">
            <a:spLocks noChangeArrowheads="1"/>
          </p:cNvSpPr>
          <p:nvPr/>
        </p:nvSpPr>
        <p:spPr bwMode="auto">
          <a:xfrm>
            <a:off x="701409" y="217858"/>
            <a:ext cx="7741182" cy="52322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800" b="1">
                <a:ln>
                  <a:solidFill>
                    <a:srgbClr val="003300"/>
                  </a:solidFill>
                </a:ln>
                <a:solidFill>
                  <a:srgbClr val="006600"/>
                </a:solidFill>
                <a:latin typeface="Arial Black" pitchFamily="34" charset="0"/>
              </a:rPr>
              <a:t>Marine Corps Logistics Base Albany</a:t>
            </a:r>
          </a:p>
        </p:txBody>
      </p:sp>
      <p:sp>
        <p:nvSpPr>
          <p:cNvPr id="10" name="Text Box 2"/>
          <p:cNvSpPr txBox="1">
            <a:spLocks noChangeArrowheads="1"/>
          </p:cNvSpPr>
          <p:nvPr/>
        </p:nvSpPr>
        <p:spPr bwMode="auto">
          <a:xfrm>
            <a:off x="58980" y="2224155"/>
            <a:ext cx="8997708" cy="2131353"/>
          </a:xfrm>
          <a:prstGeom prst="rect">
            <a:avLst/>
          </a:prstGeom>
          <a:noFill/>
          <a:ln w="2857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tIns="137160" bIns="137160">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fontAlgn="base">
              <a:lnSpc>
                <a:spcPct val="75000"/>
              </a:lnSpc>
              <a:spcBef>
                <a:spcPct val="50000"/>
              </a:spcBef>
              <a:spcAft>
                <a:spcPct val="0"/>
              </a:spcAft>
            </a:pPr>
            <a:r>
              <a:rPr lang="en-US" altLang="en-US" sz="1800" b="1" dirty="0">
                <a:solidFill>
                  <a:srgbClr val="000000"/>
                </a:solidFill>
                <a:cs typeface="Arial" panose="020B0604020202020204" pitchFamily="34" charset="0"/>
              </a:rPr>
              <a:t>The purpose of the Safety Council is to review the installation and tenant safety performance and program effectiveness, to recommend changes to reduce unsafe practices </a:t>
            </a:r>
            <a:r>
              <a:rPr lang="en-US" altLang="en-US" sz="1800" b="1" dirty="0">
                <a:solidFill>
                  <a:srgbClr val="000000"/>
                </a:solidFill>
              </a:rPr>
              <a:t>and to strengthen the overall program</a:t>
            </a:r>
            <a:r>
              <a:rPr lang="en-US" altLang="en-US" sz="1800" b="1" dirty="0">
                <a:solidFill>
                  <a:srgbClr val="000000"/>
                </a:solidFill>
                <a:cs typeface="Arial" panose="020B0604020202020204" pitchFamily="34" charset="0"/>
              </a:rPr>
              <a:t>. </a:t>
            </a:r>
          </a:p>
          <a:p>
            <a:pPr algn="ctr" fontAlgn="base">
              <a:lnSpc>
                <a:spcPct val="75000"/>
              </a:lnSpc>
              <a:spcBef>
                <a:spcPct val="50000"/>
              </a:spcBef>
              <a:spcAft>
                <a:spcPct val="0"/>
              </a:spcAft>
            </a:pPr>
            <a:r>
              <a:rPr lang="en-US" altLang="en-US" sz="1600" dirty="0">
                <a:solidFill>
                  <a:srgbClr val="000000"/>
                </a:solidFill>
                <a:cs typeface="Arial" panose="020B0604020202020204" pitchFamily="34" charset="0"/>
              </a:rPr>
              <a:t>(MCO 5100.29C Vol 1, Chap. 2, Para. 0204.F) </a:t>
            </a:r>
          </a:p>
          <a:p>
            <a:pPr fontAlgn="base">
              <a:lnSpc>
                <a:spcPct val="75000"/>
              </a:lnSpc>
              <a:spcBef>
                <a:spcPct val="50000"/>
              </a:spcBef>
              <a:spcAft>
                <a:spcPct val="0"/>
              </a:spcAft>
            </a:pPr>
            <a:r>
              <a:rPr lang="en-US" altLang="en-US" sz="1600" b="1" u="sng" dirty="0">
                <a:solidFill>
                  <a:srgbClr val="000000"/>
                </a:solidFill>
                <a:cs typeface="Arial" panose="020B0604020202020204" pitchFamily="34" charset="0"/>
              </a:rPr>
              <a:t>This meeting serves as the command</a:t>
            </a:r>
            <a:r>
              <a:rPr lang="en-US" altLang="en-US" sz="1600" b="1" dirty="0">
                <a:solidFill>
                  <a:srgbClr val="000000"/>
                </a:solidFill>
                <a:cs typeface="Arial" panose="020B0604020202020204" pitchFamily="34" charset="0"/>
              </a:rPr>
              <a:t>:</a:t>
            </a:r>
          </a:p>
          <a:p>
            <a:pPr fontAlgn="base">
              <a:lnSpc>
                <a:spcPct val="75000"/>
              </a:lnSpc>
              <a:spcBef>
                <a:spcPct val="50000"/>
              </a:spcBef>
              <a:spcAft>
                <a:spcPct val="0"/>
              </a:spcAft>
              <a:buFontTx/>
              <a:buAutoNum type="arabicPeriod"/>
            </a:pPr>
            <a:r>
              <a:rPr lang="en-US" altLang="en-US" sz="1600" b="1" dirty="0">
                <a:solidFill>
                  <a:srgbClr val="000000"/>
                </a:solidFill>
                <a:cs typeface="Arial" panose="020B0604020202020204" pitchFamily="34" charset="0"/>
              </a:rPr>
              <a:t> Safe Driving Council </a:t>
            </a:r>
            <a:r>
              <a:rPr lang="en-US" altLang="en-US" sz="1200" dirty="0">
                <a:solidFill>
                  <a:srgbClr val="000000"/>
                </a:solidFill>
                <a:cs typeface="Arial" panose="020B0604020202020204" pitchFamily="34" charset="0"/>
              </a:rPr>
              <a:t>(</a:t>
            </a:r>
            <a:r>
              <a:rPr lang="pt-BR" altLang="zh-CN" sz="1200" dirty="0">
                <a:solidFill>
                  <a:srgbClr val="000000"/>
                </a:solidFill>
                <a:ea typeface="SimSun" panose="02010600030101010101" pitchFamily="2" charset="-122"/>
                <a:cs typeface="Arial" panose="020B0604020202020204" pitchFamily="34" charset="0"/>
              </a:rPr>
              <a:t>MCO 5100.29C, Vol 3, Chap. 7, Para. 0708.I)</a:t>
            </a:r>
            <a:r>
              <a:rPr lang="en-US" altLang="zh-CN" sz="1200" dirty="0">
                <a:solidFill>
                  <a:srgbClr val="000000"/>
                </a:solidFill>
                <a:ea typeface="SimSun" panose="02010600030101010101" pitchFamily="2" charset="-122"/>
                <a:cs typeface="Arial" panose="020B0604020202020204" pitchFamily="34" charset="0"/>
              </a:rPr>
              <a:t> </a:t>
            </a:r>
          </a:p>
          <a:p>
            <a:pPr fontAlgn="base">
              <a:lnSpc>
                <a:spcPct val="75000"/>
              </a:lnSpc>
              <a:spcBef>
                <a:spcPct val="50000"/>
              </a:spcBef>
              <a:spcAft>
                <a:spcPct val="0"/>
              </a:spcAft>
              <a:buFontTx/>
              <a:buAutoNum type="arabicPeriod"/>
            </a:pPr>
            <a:r>
              <a:rPr lang="en-US" altLang="en-US" sz="1600" b="1" dirty="0">
                <a:solidFill>
                  <a:srgbClr val="000000"/>
                </a:solidFill>
                <a:cs typeface="Arial" panose="020B0604020202020204" pitchFamily="34" charset="0"/>
              </a:rPr>
              <a:t> Ergonomics Committee Meeting </a:t>
            </a:r>
            <a:r>
              <a:rPr lang="en-US" altLang="en-US" sz="1200" dirty="0">
                <a:solidFill>
                  <a:srgbClr val="000000"/>
                </a:solidFill>
                <a:cs typeface="Arial" panose="020B0604020202020204" pitchFamily="34" charset="0"/>
              </a:rPr>
              <a:t>(NAVMC DIR 5100.8 Chap. 19, Para. 19003)</a:t>
            </a:r>
          </a:p>
        </p:txBody>
      </p:sp>
      <p:sp>
        <p:nvSpPr>
          <p:cNvPr id="11" name="Text Box 4"/>
          <p:cNvSpPr txBox="1">
            <a:spLocks noChangeArrowheads="1"/>
          </p:cNvSpPr>
          <p:nvPr/>
        </p:nvSpPr>
        <p:spPr bwMode="auto">
          <a:xfrm>
            <a:off x="2488099" y="1749706"/>
            <a:ext cx="4167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50000"/>
              </a:spcBef>
              <a:spcAft>
                <a:spcPct val="0"/>
              </a:spcAft>
            </a:pPr>
            <a:r>
              <a:rPr lang="en-US" altLang="en-US" sz="2000" b="1">
                <a:solidFill>
                  <a:srgbClr val="0000FF"/>
                </a:solidFill>
                <a:cs typeface="Arial" panose="020B0604020202020204" pitchFamily="34" charset="0"/>
              </a:rPr>
              <a:t>PURPOSE</a:t>
            </a:r>
          </a:p>
        </p:txBody>
      </p:sp>
      <p:sp>
        <p:nvSpPr>
          <p:cNvPr id="14" name="Text Box 4"/>
          <p:cNvSpPr txBox="1">
            <a:spLocks noChangeArrowheads="1"/>
          </p:cNvSpPr>
          <p:nvPr/>
        </p:nvSpPr>
        <p:spPr bwMode="auto">
          <a:xfrm>
            <a:off x="2488099" y="4368816"/>
            <a:ext cx="4167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50000"/>
              </a:spcBef>
              <a:spcAft>
                <a:spcPct val="0"/>
              </a:spcAft>
            </a:pPr>
            <a:r>
              <a:rPr lang="en-US" altLang="en-US" sz="2000" b="1">
                <a:solidFill>
                  <a:srgbClr val="0000FF"/>
                </a:solidFill>
                <a:cs typeface="Arial" panose="020B0604020202020204" pitchFamily="34" charset="0"/>
              </a:rPr>
              <a:t>AGENDA</a:t>
            </a:r>
          </a:p>
        </p:txBody>
      </p:sp>
      <p:sp>
        <p:nvSpPr>
          <p:cNvPr id="2" name="TextBox 1"/>
          <p:cNvSpPr txBox="1"/>
          <p:nvPr/>
        </p:nvSpPr>
        <p:spPr>
          <a:xfrm>
            <a:off x="58980" y="4748947"/>
            <a:ext cx="8997708" cy="2062103"/>
          </a:xfrm>
          <a:prstGeom prst="rect">
            <a:avLst/>
          </a:prstGeom>
          <a:noFill/>
          <a:ln w="28575">
            <a:solidFill>
              <a:schemeClr val="tx1"/>
            </a:solidFill>
          </a:ln>
        </p:spPr>
        <p:txBody>
          <a:bodyPr wrap="square" numCol="3" rtlCol="0" anchor="ctr">
            <a:spAutoFit/>
          </a:bodyPr>
          <a:lstStyle/>
          <a:p>
            <a:pPr algn="ctr" fontAlgn="base">
              <a:spcBef>
                <a:spcPct val="0"/>
              </a:spcBef>
            </a:pPr>
            <a:r>
              <a:rPr lang="en-US" altLang="en-US" sz="1600" b="1" dirty="0">
                <a:solidFill>
                  <a:srgbClr val="000000"/>
                </a:solidFill>
                <a:latin typeface="Arial" panose="020B0604020202020204" pitchFamily="34" charset="0"/>
              </a:rPr>
              <a:t>Goals</a:t>
            </a:r>
          </a:p>
          <a:p>
            <a:pPr algn="ctr" fontAlgn="base">
              <a:spcBef>
                <a:spcPct val="0"/>
              </a:spcBef>
            </a:pPr>
            <a:r>
              <a:rPr lang="en-US" altLang="en-US" sz="1600" b="1" dirty="0">
                <a:solidFill>
                  <a:srgbClr val="000000"/>
                </a:solidFill>
                <a:latin typeface="Arial" panose="020B0604020202020204" pitchFamily="34" charset="0"/>
              </a:rPr>
              <a:t>Performance Metrics</a:t>
            </a:r>
          </a:p>
          <a:p>
            <a:pPr algn="ctr" fontAlgn="base">
              <a:spcBef>
                <a:spcPct val="0"/>
              </a:spcBef>
            </a:pPr>
            <a:r>
              <a:rPr lang="en-US" altLang="en-US" sz="1600" b="1" dirty="0">
                <a:solidFill>
                  <a:srgbClr val="000000"/>
                </a:solidFill>
                <a:latin typeface="Arial" panose="020B0604020202020204" pitchFamily="34" charset="0"/>
              </a:rPr>
              <a:t>Inspections</a:t>
            </a:r>
          </a:p>
          <a:p>
            <a:pPr algn="ctr" fontAlgn="base">
              <a:spcBef>
                <a:spcPct val="0"/>
              </a:spcBef>
            </a:pPr>
            <a:r>
              <a:rPr lang="en-US" altLang="en-US" sz="1600" b="1" dirty="0">
                <a:solidFill>
                  <a:srgbClr val="000000"/>
                </a:solidFill>
                <a:latin typeface="Arial" panose="020B0604020202020204" pitchFamily="34" charset="0"/>
              </a:rPr>
              <a:t>Unit Safety Reports</a:t>
            </a:r>
          </a:p>
          <a:p>
            <a:pPr algn="ctr" fontAlgn="base">
              <a:spcBef>
                <a:spcPct val="0"/>
              </a:spcBef>
            </a:pPr>
            <a:r>
              <a:rPr lang="en-US" altLang="en-US" sz="1600" b="1" dirty="0">
                <a:solidFill>
                  <a:srgbClr val="000000"/>
                </a:solidFill>
                <a:latin typeface="Arial" panose="020B0604020202020204" pitchFamily="34" charset="0"/>
              </a:rPr>
              <a:t>GOV Fleet Safety</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Traffic Safety</a:t>
            </a:r>
            <a:endParaRPr lang="en-US" altLang="en-US" sz="1600" b="1" dirty="0">
              <a:solidFill>
                <a:srgbClr val="000000"/>
              </a:solidFill>
              <a:latin typeface="Arial" panose="020B0604020202020204" pitchFamily="34" charset="0"/>
            </a:endParaRPr>
          </a:p>
          <a:p>
            <a:pPr algn="ctr" fontAlgn="base">
              <a:spcBef>
                <a:spcPct val="0"/>
              </a:spcBef>
            </a:pPr>
            <a:r>
              <a:rPr lang="en-US" altLang="en-US" sz="1600" b="1" dirty="0">
                <a:solidFill>
                  <a:srgbClr val="000000"/>
                </a:solidFill>
                <a:latin typeface="Arial" panose="020B0604020202020204" pitchFamily="34" charset="0"/>
              </a:rPr>
              <a:t>MCFD</a:t>
            </a:r>
          </a:p>
          <a:p>
            <a:pPr algn="ctr" fontAlgn="base">
              <a:spcBef>
                <a:spcPct val="0"/>
              </a:spcBef>
            </a:pPr>
            <a:r>
              <a:rPr lang="en-US" altLang="en-US" sz="1600" b="1" dirty="0">
                <a:solidFill>
                  <a:srgbClr val="000000"/>
                </a:solidFill>
                <a:latin typeface="Arial" panose="020B0604020202020204" pitchFamily="34" charset="0"/>
              </a:rPr>
              <a:t>MCPD</a:t>
            </a:r>
          </a:p>
          <a:p>
            <a:pPr algn="ctr" fontAlgn="base">
              <a:spcBef>
                <a:spcPct val="0"/>
              </a:spcBef>
            </a:pPr>
            <a:r>
              <a:rPr lang="en-US" altLang="en-US" sz="1600" b="1" dirty="0">
                <a:solidFill>
                  <a:srgbClr val="000000"/>
                </a:solidFill>
                <a:latin typeface="Arial" panose="020B0604020202020204" pitchFamily="34" charset="0"/>
              </a:rPr>
              <a:t>Base Traffic Court</a:t>
            </a:r>
          </a:p>
          <a:p>
            <a:pPr algn="ctr" fontAlgn="base">
              <a:spcBef>
                <a:spcPct val="0"/>
              </a:spcBef>
            </a:pPr>
            <a:r>
              <a:rPr lang="en-US" altLang="en-US" sz="1600" b="1" dirty="0">
                <a:solidFill>
                  <a:srgbClr val="000000"/>
                </a:solidFill>
                <a:latin typeface="Arial" panose="020B0604020202020204" pitchFamily="34" charset="0"/>
              </a:rPr>
              <a:t>Injury Compensation</a:t>
            </a:r>
          </a:p>
          <a:p>
            <a:pPr algn="ctr" fontAlgn="base">
              <a:spcBef>
                <a:spcPct val="0"/>
              </a:spcBef>
            </a:pPr>
            <a:r>
              <a:rPr lang="en-US" altLang="en-US" sz="1600" b="1" dirty="0">
                <a:solidFill>
                  <a:srgbClr val="000000"/>
                </a:solidFill>
                <a:latin typeface="Arial" panose="020B0604020202020204" pitchFamily="34" charset="0"/>
              </a:rPr>
              <a:t>RASP</a:t>
            </a:r>
          </a:p>
          <a:p>
            <a:pPr algn="ctr" fontAlgn="base">
              <a:spcBef>
                <a:spcPct val="0"/>
              </a:spcBef>
            </a:pPr>
            <a:r>
              <a:rPr lang="en-US" altLang="en-US" sz="1600" b="1" dirty="0">
                <a:solidFill>
                  <a:srgbClr val="000000"/>
                </a:solidFill>
                <a:latin typeface="Arial" panose="020B0604020202020204" pitchFamily="34" charset="0"/>
              </a:rPr>
              <a:t>Ergonomics</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SACO</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RODS</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Explosive Safety</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Hearing Conservation</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Medical Surveillance</a:t>
            </a:r>
          </a:p>
          <a:p>
            <a:pPr algn="ctr" fontAlgn="base">
              <a:spcBef>
                <a:spcPct val="0"/>
              </a:spcBef>
            </a:pPr>
            <a:r>
              <a:rPr lang="en-US" altLang="en-US" sz="1600" b="1" dirty="0">
                <a:solidFill>
                  <a:srgbClr val="000000"/>
                </a:solidFill>
                <a:latin typeface="Arial" panose="020B0604020202020204" pitchFamily="34" charset="0"/>
                <a:cs typeface="Arial" panose="020B0604020202020204" pitchFamily="34" charset="0"/>
              </a:rPr>
              <a:t>IH Surveys</a:t>
            </a:r>
          </a:p>
          <a:p>
            <a:pPr algn="ctr" fontAlgn="base">
              <a:spcBef>
                <a:spcPct val="0"/>
              </a:spcBef>
            </a:pPr>
            <a:r>
              <a:rPr lang="en-US" altLang="en-US" sz="1600" b="1" dirty="0">
                <a:solidFill>
                  <a:srgbClr val="000000"/>
                </a:solidFill>
                <a:latin typeface="Arial" panose="020B0604020202020204" pitchFamily="34" charset="0"/>
              </a:rPr>
              <a:t>Safety Training</a:t>
            </a:r>
          </a:p>
          <a:p>
            <a:pPr algn="ctr" fontAlgn="base">
              <a:spcBef>
                <a:spcPct val="0"/>
              </a:spcBef>
            </a:pPr>
            <a:r>
              <a:rPr lang="en-US" altLang="en-US" sz="1600" b="1" dirty="0">
                <a:solidFill>
                  <a:srgbClr val="000000"/>
                </a:solidFill>
                <a:latin typeface="Arial" panose="020B0604020202020204" pitchFamily="34" charset="0"/>
              </a:rPr>
              <a:t>VPP Activities</a:t>
            </a:r>
          </a:p>
          <a:p>
            <a:pPr algn="ctr" fontAlgn="base">
              <a:spcBef>
                <a:spcPct val="0"/>
              </a:spcBef>
            </a:pPr>
            <a:r>
              <a:rPr lang="en-US" altLang="en-US" sz="1600" b="1" dirty="0">
                <a:solidFill>
                  <a:srgbClr val="000000"/>
                </a:solidFill>
                <a:latin typeface="Arial" panose="020B0604020202020204" pitchFamily="34" charset="0"/>
              </a:rPr>
              <a:t>Safety Awards </a:t>
            </a:r>
          </a:p>
          <a:p>
            <a:pPr algn="ctr" fontAlgn="base">
              <a:spcBef>
                <a:spcPct val="0"/>
              </a:spcBef>
            </a:pPr>
            <a:r>
              <a:rPr lang="en-US" altLang="en-US" sz="1600" b="1" dirty="0">
                <a:solidFill>
                  <a:srgbClr val="000000"/>
                </a:solidFill>
                <a:latin typeface="Arial" panose="020B0604020202020204" pitchFamily="34" charset="0"/>
              </a:rPr>
              <a:t>Open Discussion </a:t>
            </a:r>
          </a:p>
          <a:p>
            <a:pPr algn="ctr" fontAlgn="base">
              <a:spcBef>
                <a:spcPct val="0"/>
              </a:spcBef>
            </a:pPr>
            <a:r>
              <a:rPr lang="en-US" altLang="en-US" sz="1600" b="1" dirty="0">
                <a:solidFill>
                  <a:srgbClr val="000000"/>
                </a:solidFill>
                <a:latin typeface="Arial" panose="020B0604020202020204" pitchFamily="34" charset="0"/>
              </a:rPr>
              <a:t>CO Guidance</a:t>
            </a:r>
          </a:p>
        </p:txBody>
      </p:sp>
      <p:sp>
        <p:nvSpPr>
          <p:cNvPr id="6" name="Slide Number Placeholder 5">
            <a:extLst>
              <a:ext uri="{FF2B5EF4-FFF2-40B4-BE49-F238E27FC236}">
                <a16:creationId xmlns:a16="http://schemas.microsoft.com/office/drawing/2014/main" id="{F8C3E2FE-E811-0C0F-D844-DDD814856793}"/>
              </a:ext>
            </a:extLst>
          </p:cNvPr>
          <p:cNvSpPr>
            <a:spLocks noGrp="1"/>
          </p:cNvSpPr>
          <p:nvPr>
            <p:ph type="sldNum" sz="quarter" idx="12"/>
          </p:nvPr>
        </p:nvSpPr>
        <p:spPr>
          <a:xfrm>
            <a:off x="7151688" y="6479137"/>
            <a:ext cx="1905000" cy="457200"/>
          </a:xfrm>
        </p:spPr>
        <p:txBody>
          <a:bodyPr/>
          <a:lstStyle/>
          <a:p>
            <a:pPr>
              <a:defRPr/>
            </a:pPr>
            <a:fld id="{FD293D90-5AA0-469C-8F87-8B9BB580C3AC}" type="slidenum">
              <a:rPr lang="en-US" smtClean="0"/>
              <a:pPr>
                <a:defRPr/>
              </a:pPr>
              <a:t>1</a:t>
            </a:fld>
            <a:endParaRPr lang="en-US"/>
          </a:p>
        </p:txBody>
      </p:sp>
    </p:spTree>
    <p:extLst>
      <p:ext uri="{BB962C8B-B14F-4D97-AF65-F5344CB8AC3E}">
        <p14:creationId xmlns:p14="http://schemas.microsoft.com/office/powerpoint/2010/main" val="16228856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7"/>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defRPr/>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14300" y="1206500"/>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300" b="1" dirty="0">
                <a:solidFill>
                  <a:srgbClr val="FF0000"/>
                </a:solidFill>
                <a:latin typeface="Arial" panose="020B0604020202020204" pitchFamily="34" charset="0"/>
                <a:cs typeface="Arial" panose="020B0604020202020204" pitchFamily="34" charset="0"/>
              </a:rPr>
              <a:t>2% </a:t>
            </a:r>
            <a:r>
              <a:rPr lang="en-US" altLang="en-US" sz="1300" b="1" dirty="0">
                <a:latin typeface="Arial" panose="020B0604020202020204" pitchFamily="34" charset="0"/>
                <a:cs typeface="Arial" panose="020B0604020202020204" pitchFamily="34" charset="0"/>
              </a:rPr>
              <a:t>or</a:t>
            </a:r>
            <a:r>
              <a:rPr lang="en-US" altLang="en-US" sz="1300" b="1" dirty="0">
                <a:solidFill>
                  <a:srgbClr val="FF0000"/>
                </a:solidFill>
                <a:latin typeface="Arial" panose="020B0604020202020204" pitchFamily="34" charset="0"/>
                <a:cs typeface="Arial" panose="020B0604020202020204" pitchFamily="34" charset="0"/>
              </a:rPr>
              <a:t> (6)</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(355)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FY24 are not documented as abated within 30 days.  </a:t>
            </a:r>
          </a:p>
          <a:p>
            <a:pPr defTabSz="457200">
              <a:lnSpc>
                <a:spcPct val="100000"/>
              </a:lnSpc>
              <a:spcBef>
                <a:spcPct val="0"/>
              </a:spcBef>
              <a:buNone/>
              <a:defRPr/>
            </a:pPr>
            <a:endParaRPr lang="en-US" altLang="en-US" sz="1000" b="1" dirty="0">
              <a:solidFill>
                <a:srgbClr val="000000"/>
              </a:solidFill>
              <a:latin typeface="Arial" panose="020B0604020202020204" pitchFamily="34" charset="0"/>
              <a:cs typeface="Arial" panose="020B0604020202020204" pitchFamily="34" charset="0"/>
            </a:endParaRPr>
          </a:p>
          <a:p>
            <a:pPr defTabSz="457200">
              <a:lnSpc>
                <a:spcPct val="100000"/>
              </a:lnSpc>
              <a:spcBef>
                <a:spcPct val="0"/>
              </a:spcBef>
              <a:buNone/>
              <a:defRPr/>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graphicFrame>
        <p:nvGraphicFramePr>
          <p:cNvPr id="3159200" name="Group 160"/>
          <p:cNvGraphicFramePr>
            <a:graphicFrameLocks noGrp="1"/>
          </p:cNvGraphicFramePr>
          <p:nvPr>
            <p:extLst>
              <p:ext uri="{D42A27DB-BD31-4B8C-83A1-F6EECF244321}">
                <p14:modId xmlns:p14="http://schemas.microsoft.com/office/powerpoint/2010/main" val="506184140"/>
              </p:ext>
            </p:extLst>
          </p:nvPr>
        </p:nvGraphicFramePr>
        <p:xfrm>
          <a:off x="247264" y="2248775"/>
          <a:ext cx="3567113" cy="4077413"/>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808003">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Open Findings as of</a:t>
                      </a:r>
                      <a:br>
                        <a:rPr kumimoji="0" lang="en-US" sz="1400" b="1" i="0" u="none" strike="noStrike" cap="none" normalizeH="0" baseline="0" dirty="0">
                          <a:ln>
                            <a:noFill/>
                          </a:ln>
                          <a:solidFill>
                            <a:schemeClr val="tx1"/>
                          </a:solidFill>
                          <a:effectLst/>
                          <a:latin typeface="Arial" charset="0"/>
                        </a:rPr>
                      </a:br>
                      <a:r>
                        <a:rPr kumimoji="0" lang="en-US" sz="1400" b="1" i="0" u="none" strike="noStrike" cap="none" normalizeH="0" baseline="0" dirty="0">
                          <a:ln>
                            <a:noFill/>
                          </a:ln>
                          <a:solidFill>
                            <a:schemeClr val="tx1"/>
                          </a:solidFill>
                          <a:effectLst/>
                          <a:latin typeface="Arial" charset="0"/>
                        </a:rPr>
                        <a:t>30 Jun 25</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9336">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543249">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PSD</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67171950"/>
                  </a:ext>
                </a:extLst>
              </a:tr>
              <a:tr h="543249">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DECA</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98675963"/>
                  </a:ext>
                </a:extLst>
              </a:tr>
              <a:tr h="543249">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General Accounts </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2</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89079904"/>
                  </a:ext>
                </a:extLst>
              </a:tr>
              <a:tr h="11803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6</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
        <p:nvSpPr>
          <p:cNvPr id="48187" name="Text Box 70"/>
          <p:cNvSpPr txBox="1">
            <a:spLocks noChangeArrowheads="1"/>
          </p:cNvSpPr>
          <p:nvPr/>
        </p:nvSpPr>
        <p:spPr bwMode="auto">
          <a:xfrm>
            <a:off x="2667294" y="793750"/>
            <a:ext cx="3836400" cy="324719"/>
          </a:xfrm>
          <a:prstGeom prst="rect">
            <a:avLst/>
          </a:prstGeom>
          <a:solidFill>
            <a:schemeClr val="bg2">
              <a:lumMod val="20000"/>
              <a:lumOff val="80000"/>
            </a:schemeClr>
          </a:solidFill>
          <a:ln w="9525" algn="ctr">
            <a:solidFill>
              <a:schemeClr val="tx1"/>
            </a:solidFill>
            <a:miter lim="800000"/>
            <a:headEnd/>
            <a:tailEnd/>
          </a:ln>
        </p:spPr>
        <p:txBody>
          <a:bodyPr wrap="none" lIns="96661" tIns="48331" rIns="96661" bIns="48331">
            <a:spAutoFit/>
          </a:bodyPr>
          <a:lstStyle/>
          <a:p>
            <a:pPr marL="361942" indent="-361942" algn="ctr" defTabSz="966764">
              <a:lnSpc>
                <a:spcPct val="80000"/>
              </a:lnSpc>
              <a:spcBef>
                <a:spcPct val="50000"/>
              </a:spcBef>
              <a:defRPr/>
            </a:pPr>
            <a:r>
              <a:rPr lang="en-US" b="1" dirty="0">
                <a:solidFill>
                  <a:prstClr val="black"/>
                </a:solidFill>
                <a:latin typeface="Calibri" panose="020F0502020204030204"/>
                <a:cs typeface="Arial" panose="020B0604020202020204" pitchFamily="34" charset="0"/>
              </a:rPr>
              <a:t>FY24 Abatement Efficiency Index: 98%</a:t>
            </a:r>
          </a:p>
        </p:txBody>
      </p:sp>
      <p:sp>
        <p:nvSpPr>
          <p:cNvPr id="205873" name="TextBox 65"/>
          <p:cNvSpPr txBox="1">
            <a:spLocks noChangeArrowheads="1"/>
          </p:cNvSpPr>
          <p:nvPr/>
        </p:nvSpPr>
        <p:spPr bwMode="auto">
          <a:xfrm>
            <a:off x="198440"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90"/>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extLst>
              <p:ext uri="{D42A27DB-BD31-4B8C-83A1-F6EECF244321}">
                <p14:modId xmlns:p14="http://schemas.microsoft.com/office/powerpoint/2010/main" val="3410279703"/>
              </p:ext>
            </p:extLst>
          </p:nvPr>
        </p:nvGraphicFramePr>
        <p:xfrm>
          <a:off x="3814377" y="2248779"/>
          <a:ext cx="4962073" cy="4007562"/>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DC4D587A-1D23-4A67-D796-6239E8B8A403}"/>
              </a:ext>
            </a:extLst>
          </p:cNvPr>
          <p:cNvSpPr>
            <a:spLocks noGrp="1"/>
          </p:cNvSpPr>
          <p:nvPr>
            <p:ph type="sldNum" sz="quarter" idx="12"/>
          </p:nvPr>
        </p:nvSpPr>
        <p:spPr>
          <a:xfrm>
            <a:off x="7086600" y="6492875"/>
            <a:ext cx="2057400" cy="365125"/>
          </a:xfrm>
        </p:spPr>
        <p:txBody>
          <a:bodyPr/>
          <a:lstStyle/>
          <a:p>
            <a:pPr>
              <a:defRPr/>
            </a:pPr>
            <a:fld id="{95520984-010B-4247-B1D3-C564C711A417}" type="slidenum">
              <a:rPr lang="en-US" smtClean="0"/>
              <a:pPr>
                <a:defRPr/>
              </a:pPr>
              <a:t>10</a:t>
            </a:fld>
            <a:endParaRPr lang="en-US" dirty="0"/>
          </a:p>
        </p:txBody>
      </p:sp>
    </p:spTree>
    <p:extLst>
      <p:ext uri="{BB962C8B-B14F-4D97-AF65-F5344CB8AC3E}">
        <p14:creationId xmlns:p14="http://schemas.microsoft.com/office/powerpoint/2010/main" val="383005825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7"/>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defRPr/>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00806" y="924797"/>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300" b="1" dirty="0">
                <a:solidFill>
                  <a:srgbClr val="FF0000"/>
                </a:solidFill>
                <a:latin typeface="Arial" panose="020B0604020202020204" pitchFamily="34" charset="0"/>
                <a:cs typeface="Arial" panose="020B0604020202020204" pitchFamily="34" charset="0"/>
              </a:rPr>
              <a:t>14% </a:t>
            </a:r>
            <a:r>
              <a:rPr lang="en-US" altLang="en-US" sz="1300" b="1" dirty="0">
                <a:latin typeface="Arial" panose="020B0604020202020204" pitchFamily="34" charset="0"/>
                <a:cs typeface="Arial" panose="020B0604020202020204" pitchFamily="34" charset="0"/>
              </a:rPr>
              <a:t>or</a:t>
            </a:r>
            <a:r>
              <a:rPr lang="en-US" altLang="en-US" sz="1300" b="1" dirty="0">
                <a:solidFill>
                  <a:srgbClr val="FF0000"/>
                </a:solidFill>
                <a:latin typeface="Arial" panose="020B0604020202020204" pitchFamily="34" charset="0"/>
                <a:cs typeface="Arial" panose="020B0604020202020204" pitchFamily="34" charset="0"/>
              </a:rPr>
              <a:t> (28)</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(190)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FY25 are not documented as abated within 30 days.  </a:t>
            </a:r>
          </a:p>
          <a:p>
            <a:pPr defTabSz="457200">
              <a:lnSpc>
                <a:spcPct val="100000"/>
              </a:lnSpc>
              <a:spcBef>
                <a:spcPct val="0"/>
              </a:spcBef>
              <a:buNone/>
              <a:defRPr/>
            </a:pPr>
            <a:endParaRPr lang="en-US" altLang="en-US" sz="1000" b="1" dirty="0">
              <a:solidFill>
                <a:srgbClr val="000000"/>
              </a:solidFill>
              <a:latin typeface="Arial" panose="020B0604020202020204" pitchFamily="34" charset="0"/>
              <a:cs typeface="Arial" panose="020B0604020202020204" pitchFamily="34" charset="0"/>
            </a:endParaRPr>
          </a:p>
          <a:p>
            <a:pPr defTabSz="457200">
              <a:lnSpc>
                <a:spcPct val="100000"/>
              </a:lnSpc>
              <a:spcBef>
                <a:spcPct val="0"/>
              </a:spcBef>
              <a:buNone/>
              <a:defRPr/>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sp>
        <p:nvSpPr>
          <p:cNvPr id="48187" name="Text Box 70"/>
          <p:cNvSpPr txBox="1">
            <a:spLocks noChangeArrowheads="1"/>
          </p:cNvSpPr>
          <p:nvPr/>
        </p:nvSpPr>
        <p:spPr bwMode="auto">
          <a:xfrm>
            <a:off x="2688980" y="613620"/>
            <a:ext cx="3783501" cy="324719"/>
          </a:xfrm>
          <a:prstGeom prst="rect">
            <a:avLst/>
          </a:prstGeom>
          <a:solidFill>
            <a:schemeClr val="bg2">
              <a:lumMod val="20000"/>
              <a:lumOff val="80000"/>
            </a:schemeClr>
          </a:solidFill>
          <a:ln w="9525" algn="ctr">
            <a:solidFill>
              <a:schemeClr val="tx1"/>
            </a:solidFill>
            <a:miter lim="800000"/>
            <a:headEnd/>
            <a:tailEnd/>
          </a:ln>
        </p:spPr>
        <p:txBody>
          <a:bodyPr wrap="none" lIns="96661" tIns="48331" rIns="96661" bIns="48331">
            <a:spAutoFit/>
          </a:bodyPr>
          <a:lstStyle/>
          <a:p>
            <a:pPr marL="361942" indent="-361942" algn="ctr" defTabSz="966764">
              <a:lnSpc>
                <a:spcPct val="80000"/>
              </a:lnSpc>
              <a:spcBef>
                <a:spcPct val="50000"/>
              </a:spcBef>
              <a:defRPr/>
            </a:pPr>
            <a:r>
              <a:rPr lang="en-US" b="1" dirty="0">
                <a:solidFill>
                  <a:prstClr val="black"/>
                </a:solidFill>
                <a:latin typeface="Calibri" panose="020F0502020204030204"/>
                <a:cs typeface="Arial" panose="020B0604020202020204" pitchFamily="34" charset="0"/>
              </a:rPr>
              <a:t>FY25 Abatement Efficiency Index:85%</a:t>
            </a:r>
          </a:p>
        </p:txBody>
      </p:sp>
      <p:sp>
        <p:nvSpPr>
          <p:cNvPr id="205873" name="TextBox 65"/>
          <p:cNvSpPr txBox="1">
            <a:spLocks noChangeArrowheads="1"/>
          </p:cNvSpPr>
          <p:nvPr/>
        </p:nvSpPr>
        <p:spPr bwMode="auto">
          <a:xfrm>
            <a:off x="198440"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90"/>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extLst>
              <p:ext uri="{D42A27DB-BD31-4B8C-83A1-F6EECF244321}">
                <p14:modId xmlns:p14="http://schemas.microsoft.com/office/powerpoint/2010/main" val="2345679662"/>
              </p:ext>
            </p:extLst>
          </p:nvPr>
        </p:nvGraphicFramePr>
        <p:xfrm>
          <a:off x="3863187" y="1954039"/>
          <a:ext cx="4962073" cy="4216468"/>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DC4D587A-1D23-4A67-D796-6239E8B8A403}"/>
              </a:ext>
            </a:extLst>
          </p:cNvPr>
          <p:cNvSpPr>
            <a:spLocks noGrp="1"/>
          </p:cNvSpPr>
          <p:nvPr>
            <p:ph type="sldNum" sz="quarter" idx="12"/>
          </p:nvPr>
        </p:nvSpPr>
        <p:spPr>
          <a:xfrm>
            <a:off x="7086600" y="6492875"/>
            <a:ext cx="2057400" cy="365125"/>
          </a:xfrm>
        </p:spPr>
        <p:txBody>
          <a:bodyPr/>
          <a:lstStyle/>
          <a:p>
            <a:pPr>
              <a:defRPr/>
            </a:pPr>
            <a:fld id="{95520984-010B-4247-B1D3-C564C711A417}" type="slidenum">
              <a:rPr lang="en-US" smtClean="0"/>
              <a:pPr>
                <a:defRPr/>
              </a:pPr>
              <a:t>11</a:t>
            </a:fld>
            <a:endParaRPr lang="en-US" dirty="0"/>
          </a:p>
        </p:txBody>
      </p:sp>
      <p:graphicFrame>
        <p:nvGraphicFramePr>
          <p:cNvPr id="2" name="Group 160">
            <a:extLst>
              <a:ext uri="{FF2B5EF4-FFF2-40B4-BE49-F238E27FC236}">
                <a16:creationId xmlns:a16="http://schemas.microsoft.com/office/drawing/2014/main" id="{FD468738-F964-4960-9305-4617D40C6238}"/>
              </a:ext>
            </a:extLst>
          </p:cNvPr>
          <p:cNvGraphicFramePr>
            <a:graphicFrameLocks noGrp="1"/>
          </p:cNvGraphicFramePr>
          <p:nvPr>
            <p:extLst>
              <p:ext uri="{D42A27DB-BD31-4B8C-83A1-F6EECF244321}">
                <p14:modId xmlns:p14="http://schemas.microsoft.com/office/powerpoint/2010/main" val="3967978221"/>
              </p:ext>
            </p:extLst>
          </p:nvPr>
        </p:nvGraphicFramePr>
        <p:xfrm>
          <a:off x="198440" y="1964497"/>
          <a:ext cx="3567113" cy="4206010"/>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610561">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Open Findings as of</a:t>
                      </a:r>
                      <a:br>
                        <a:rPr kumimoji="0" lang="en-US" sz="1200" b="1" i="0" u="none" strike="noStrike" cap="none" normalizeH="0" baseline="0" dirty="0">
                          <a:ln>
                            <a:noFill/>
                          </a:ln>
                          <a:solidFill>
                            <a:schemeClr val="tx1"/>
                          </a:solidFill>
                          <a:effectLst/>
                          <a:latin typeface="Arial" charset="0"/>
                        </a:rPr>
                      </a:br>
                      <a:r>
                        <a:rPr kumimoji="0" lang="en-US" sz="1200" b="1" i="0" u="none" strike="noStrike" cap="none" normalizeH="0" baseline="0" dirty="0">
                          <a:ln>
                            <a:noFill/>
                          </a:ln>
                          <a:solidFill>
                            <a:schemeClr val="tx1"/>
                          </a:solidFill>
                          <a:effectLst/>
                          <a:latin typeface="Arial" charset="0"/>
                        </a:rPr>
                        <a:t>30 Jun 25 </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2055">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50937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LSD</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53109527"/>
                  </a:ext>
                </a:extLst>
              </a:tr>
              <a:tr h="50937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2</a:t>
                      </a:r>
                      <a:r>
                        <a:rPr kumimoji="0" lang="en-US" sz="1000" b="1" i="0" u="none" strike="noStrike" cap="none" normalizeH="0" baseline="30000" dirty="0">
                          <a:ln>
                            <a:noFill/>
                          </a:ln>
                          <a:solidFill>
                            <a:srgbClr val="FF0000"/>
                          </a:solidFill>
                          <a:effectLst/>
                          <a:latin typeface="Arial" charset="0"/>
                        </a:rPr>
                        <a:t>nd</a:t>
                      </a:r>
                      <a:r>
                        <a:rPr kumimoji="0" lang="en-US" sz="1000" b="1" i="0" u="none" strike="noStrike" cap="none" normalizeH="0" baseline="0" dirty="0">
                          <a:ln>
                            <a:noFill/>
                          </a:ln>
                          <a:solidFill>
                            <a:srgbClr val="FF0000"/>
                          </a:solidFill>
                          <a:effectLst/>
                          <a:latin typeface="Arial" charset="0"/>
                        </a:rPr>
                        <a:t> Force Storage </a:t>
                      </a:r>
                      <a:r>
                        <a:rPr kumimoji="0" lang="en-US" sz="1000" b="1" i="0" u="none" strike="noStrike" cap="none" normalizeH="0" baseline="0" dirty="0" err="1">
                          <a:ln>
                            <a:noFill/>
                          </a:ln>
                          <a:solidFill>
                            <a:srgbClr val="FF0000"/>
                          </a:solidFill>
                          <a:effectLst/>
                          <a:latin typeface="Arial" charset="0"/>
                        </a:rPr>
                        <a:t>Btn</a:t>
                      </a:r>
                      <a:endParaRPr kumimoji="0" lang="en-US" sz="1000" b="1" i="0" u="none" strike="noStrike" cap="none" normalizeH="0" baseline="0" dirty="0">
                        <a:ln>
                          <a:noFill/>
                        </a:ln>
                        <a:solidFill>
                          <a:srgbClr val="FF0000"/>
                        </a:solidFill>
                        <a:effectLst/>
                        <a:latin typeface="Arial" charset="0"/>
                      </a:endParaRP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10</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3/4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94386920"/>
                  </a:ext>
                </a:extLst>
              </a:tr>
              <a:tr h="50937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DLA</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8</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63914476"/>
                  </a:ext>
                </a:extLst>
              </a:tr>
              <a:tr h="50937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Ga National Guard</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6</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67171950"/>
                  </a:ext>
                </a:extLst>
              </a:tr>
              <a:tr h="50937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PHA</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3</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98675963"/>
                  </a:ext>
                </a:extLst>
              </a:tr>
              <a:tr h="566509">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28</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8788594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85864" y="147669"/>
            <a:ext cx="7372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Report of Near Miss  </a:t>
            </a:r>
          </a:p>
        </p:txBody>
      </p:sp>
      <p:sp>
        <p:nvSpPr>
          <p:cNvPr id="207875" name="Text Box 3"/>
          <p:cNvSpPr txBox="1">
            <a:spLocks noChangeArrowheads="1"/>
          </p:cNvSpPr>
          <p:nvPr/>
        </p:nvSpPr>
        <p:spPr bwMode="auto">
          <a:xfrm>
            <a:off x="1276378" y="733438"/>
            <a:ext cx="6391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1600" b="1" dirty="0">
                <a:solidFill>
                  <a:srgbClr val="000000"/>
                </a:solidFill>
                <a:cs typeface="Arial" panose="020B0604020202020204" pitchFamily="34" charset="0"/>
              </a:rPr>
              <a:t>Risk Management received </a:t>
            </a:r>
            <a:r>
              <a:rPr lang="en-US" altLang="en-US" sz="1600" b="1" dirty="0">
                <a:solidFill>
                  <a:srgbClr val="FF0000"/>
                </a:solidFill>
                <a:cs typeface="Arial" panose="020B0604020202020204" pitchFamily="34" charset="0"/>
              </a:rPr>
              <a:t>1</a:t>
            </a:r>
            <a:r>
              <a:rPr lang="en-US" altLang="en-US" sz="1600" b="1" dirty="0">
                <a:solidFill>
                  <a:srgbClr val="000000"/>
                </a:solidFill>
                <a:cs typeface="Arial" panose="020B0604020202020204" pitchFamily="34" charset="0"/>
              </a:rPr>
              <a:t> valid Near Miss* Report for this quarter</a:t>
            </a:r>
          </a:p>
        </p:txBody>
      </p:sp>
      <p:sp>
        <p:nvSpPr>
          <p:cNvPr id="207876" name="TextBox 10"/>
          <p:cNvSpPr txBox="1">
            <a:spLocks noChangeArrowheads="1"/>
          </p:cNvSpPr>
          <p:nvPr/>
        </p:nvSpPr>
        <p:spPr bwMode="auto">
          <a:xfrm>
            <a:off x="762028" y="1108105"/>
            <a:ext cx="7754939" cy="46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401" dirty="0">
                <a:solidFill>
                  <a:srgbClr val="000000"/>
                </a:solidFill>
                <a:latin typeface="Arial" panose="020B0604020202020204" pitchFamily="34" charset="0"/>
                <a:cs typeface="Arial" panose="020B0604020202020204" pitchFamily="34" charset="0"/>
              </a:rPr>
              <a:t>*A Near Miss is defined as: </a:t>
            </a:r>
            <a:r>
              <a:rPr lang="en-US" altLang="en-US" sz="1001" dirty="0">
                <a:solidFill>
                  <a:srgbClr val="000099"/>
                </a:solidFill>
                <a:latin typeface="Arial" panose="020B0604020202020204" pitchFamily="34" charset="0"/>
                <a:cs typeface="Arial" panose="020B0604020202020204" pitchFamily="34" charset="0"/>
              </a:rPr>
              <a:t>Conditions that exist or incidents that occur without injury or property damage. Near misses include unsafe or unhealthful actions, behaviors, or working conditions that did not result in a mishap. </a:t>
            </a:r>
            <a:r>
              <a:rPr lang="en-US" altLang="en-US" sz="1001" b="1" i="1" dirty="0">
                <a:solidFill>
                  <a:srgbClr val="000099"/>
                </a:solidFill>
                <a:latin typeface="Arial" panose="020B0604020202020204" pitchFamily="34" charset="0"/>
                <a:cs typeface="Arial" panose="020B0604020202020204" pitchFamily="34" charset="0"/>
              </a:rPr>
              <a:t>(MCLBAO P5100.1M)</a:t>
            </a:r>
          </a:p>
        </p:txBody>
      </p:sp>
      <p:sp>
        <p:nvSpPr>
          <p:cNvPr id="207877" name="TextBox 11"/>
          <p:cNvSpPr txBox="1">
            <a:spLocks noChangeArrowheads="1"/>
          </p:cNvSpPr>
          <p:nvPr/>
        </p:nvSpPr>
        <p:spPr bwMode="auto">
          <a:xfrm>
            <a:off x="680802" y="1570386"/>
            <a:ext cx="2479675" cy="3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1401" b="1" dirty="0">
                <a:solidFill>
                  <a:srgbClr val="0000FF"/>
                </a:solidFill>
                <a:latin typeface="Arial" panose="020B0604020202020204" pitchFamily="34" charset="0"/>
                <a:cs typeface="Arial" panose="020B0604020202020204" pitchFamily="34" charset="0"/>
              </a:rPr>
              <a:t>2</a:t>
            </a:r>
            <a:r>
              <a:rPr lang="en-US" altLang="en-US" sz="1401" b="1" baseline="30000" dirty="0">
                <a:solidFill>
                  <a:srgbClr val="0000FF"/>
                </a:solidFill>
                <a:latin typeface="Arial" panose="020B0604020202020204" pitchFamily="34" charset="0"/>
                <a:cs typeface="Arial" panose="020B0604020202020204" pitchFamily="34" charset="0"/>
              </a:rPr>
              <a:t>nd</a:t>
            </a:r>
            <a:r>
              <a:rPr lang="en-US" altLang="en-US" sz="1401" b="1" dirty="0">
                <a:solidFill>
                  <a:srgbClr val="0000FF"/>
                </a:solidFill>
                <a:latin typeface="Arial" panose="020B0604020202020204" pitchFamily="34" charset="0"/>
                <a:cs typeface="Arial" panose="020B0604020202020204" pitchFamily="34" charset="0"/>
              </a:rPr>
              <a:t> Quarter CY25</a:t>
            </a:r>
          </a:p>
        </p:txBody>
      </p:sp>
      <p:grpSp>
        <p:nvGrpSpPr>
          <p:cNvPr id="207878" name="Group 6"/>
          <p:cNvGrpSpPr>
            <a:grpSpLocks noChangeAspect="1"/>
          </p:cNvGrpSpPr>
          <p:nvPr/>
        </p:nvGrpSpPr>
        <p:grpSpPr bwMode="auto">
          <a:xfrm>
            <a:off x="8313775" y="77828"/>
            <a:ext cx="742951" cy="750887"/>
            <a:chOff x="8288338" y="87313"/>
            <a:chExt cx="768350" cy="776287"/>
          </a:xfrm>
        </p:grpSpPr>
        <p:pic>
          <p:nvPicPr>
            <p:cNvPr id="20788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879" name="Picture 13"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6" y="40"/>
            <a:ext cx="785812"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880" name="Object 2"/>
          <p:cNvGraphicFramePr>
            <a:graphicFrameLocks noChangeAspect="1"/>
          </p:cNvGraphicFramePr>
          <p:nvPr/>
        </p:nvGraphicFramePr>
        <p:xfrm>
          <a:off x="223838" y="1960685"/>
          <a:ext cx="3140076" cy="4116283"/>
        </p:xfrm>
        <a:graphic>
          <a:graphicData uri="http://schemas.openxmlformats.org/presentationml/2006/ole">
            <mc:AlternateContent xmlns:mc="http://schemas.openxmlformats.org/markup-compatibility/2006">
              <mc:Choice xmlns:v="urn:schemas-microsoft-com:vml" Requires="v">
                <p:oleObj name="Worksheet" r:id="rId6" imgW="2143125" imgH="2457450" progId="Excel.Sheet.12">
                  <p:embed/>
                </p:oleObj>
              </mc:Choice>
              <mc:Fallback>
                <p:oleObj name="Worksheet" r:id="rId6" imgW="2143125" imgH="2457450" progId="Excel.Sheet.12">
                  <p:embed/>
                  <p:pic>
                    <p:nvPicPr>
                      <p:cNvPr id="207880" name="Object 2"/>
                      <p:cNvPicPr>
                        <a:picLocks noChangeAspect="1" noChangeArrowheads="1"/>
                      </p:cNvPicPr>
                      <p:nvPr/>
                    </p:nvPicPr>
                    <p:blipFill>
                      <a:blip r:embed="rId7"/>
                      <a:srcRect/>
                      <a:stretch>
                        <a:fillRect/>
                      </a:stretch>
                    </p:blipFill>
                    <p:spPr bwMode="auto">
                      <a:xfrm>
                        <a:off x="223838" y="1960685"/>
                        <a:ext cx="3140076" cy="4116283"/>
                      </a:xfrm>
                      <a:prstGeom prst="rect">
                        <a:avLst/>
                      </a:prstGeom>
                      <a:noFill/>
                      <a:ln>
                        <a:noFill/>
                      </a:ln>
                    </p:spPr>
                  </p:pic>
                </p:oleObj>
              </mc:Fallback>
            </mc:AlternateContent>
          </a:graphicData>
        </a:graphic>
      </p:graphicFrame>
      <p:graphicFrame>
        <p:nvGraphicFramePr>
          <p:cNvPr id="207881" name="Chart 16"/>
          <p:cNvGraphicFramePr>
            <a:graphicFrameLocks/>
          </p:cNvGraphicFramePr>
          <p:nvPr/>
        </p:nvGraphicFramePr>
        <p:xfrm>
          <a:off x="3519488" y="1893888"/>
          <a:ext cx="5426075" cy="4246562"/>
        </p:xfrm>
        <a:graphic>
          <a:graphicData uri="http://schemas.openxmlformats.org/presentationml/2006/ole">
            <mc:AlternateContent xmlns:mc="http://schemas.openxmlformats.org/markup-compatibility/2006">
              <mc:Choice xmlns:v="urn:schemas-microsoft-com:vml" Requires="v">
                <p:oleObj name="Worksheet" r:id="rId8" imgW="6057900" imgH="5038725" progId="Excel.Sheet.8">
                  <p:embed/>
                </p:oleObj>
              </mc:Choice>
              <mc:Fallback>
                <p:oleObj name="Worksheet" r:id="rId8" imgW="6057900" imgH="5038725" progId="Excel.Sheet.8">
                  <p:embed/>
                  <p:pic>
                    <p:nvPicPr>
                      <p:cNvPr id="207881" name="Chart 16"/>
                      <p:cNvPicPr>
                        <a:picLocks noChangeArrowheads="1"/>
                      </p:cNvPicPr>
                      <p:nvPr/>
                    </p:nvPicPr>
                    <p:blipFill>
                      <a:blip r:embed="rId9"/>
                      <a:srcRect/>
                      <a:stretch>
                        <a:fillRect/>
                      </a:stretch>
                    </p:blipFill>
                    <p:spPr bwMode="auto">
                      <a:xfrm>
                        <a:off x="3519488" y="1893888"/>
                        <a:ext cx="5426075" cy="4246562"/>
                      </a:xfrm>
                      <a:prstGeom prst="rect">
                        <a:avLst/>
                      </a:prstGeom>
                      <a:noFill/>
                      <a:ln>
                        <a:noFill/>
                      </a:ln>
                    </p:spPr>
                  </p:pic>
                </p:oleObj>
              </mc:Fallback>
            </mc:AlternateContent>
          </a:graphicData>
        </a:graphic>
      </p:graphicFrame>
      <p:sp>
        <p:nvSpPr>
          <p:cNvPr id="207883" name="Text Box 6"/>
          <p:cNvSpPr txBox="1">
            <a:spLocks noChangeArrowheads="1"/>
          </p:cNvSpPr>
          <p:nvPr/>
        </p:nvSpPr>
        <p:spPr bwMode="auto">
          <a:xfrm>
            <a:off x="151629" y="6076968"/>
            <a:ext cx="2659063" cy="6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Stacey Williams</a:t>
            </a:r>
          </a:p>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Safety Specialist/Program Manager </a:t>
            </a:r>
          </a:p>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639-7049</a:t>
            </a:r>
          </a:p>
        </p:txBody>
      </p:sp>
      <p:sp>
        <p:nvSpPr>
          <p:cNvPr id="3" name="Slide Number Placeholder 2">
            <a:extLst>
              <a:ext uri="{FF2B5EF4-FFF2-40B4-BE49-F238E27FC236}">
                <a16:creationId xmlns:a16="http://schemas.microsoft.com/office/drawing/2014/main" id="{3F790B65-23C2-409B-F0A9-4DD43D1E9196}"/>
              </a:ext>
            </a:extLst>
          </p:cNvPr>
          <p:cNvSpPr>
            <a:spLocks noGrp="1"/>
          </p:cNvSpPr>
          <p:nvPr>
            <p:ph type="sldNum" sz="quarter" idx="12"/>
          </p:nvPr>
        </p:nvSpPr>
        <p:spPr>
          <a:xfrm>
            <a:off x="7086600" y="6527784"/>
            <a:ext cx="2057400" cy="365125"/>
          </a:xfrm>
        </p:spPr>
        <p:txBody>
          <a:bodyPr/>
          <a:lstStyle/>
          <a:p>
            <a:pPr>
              <a:defRPr/>
            </a:pPr>
            <a:fld id="{8C828E91-8EFF-4D2A-82BD-5CDD04A333EA}" type="slidenum">
              <a:rPr lang="en-US" smtClean="0"/>
              <a:pPr>
                <a:defRPr/>
              </a:pPr>
              <a:t>12</a:t>
            </a:fld>
            <a:endParaRPr lang="en-US" dirty="0"/>
          </a:p>
        </p:txBody>
      </p:sp>
    </p:spTree>
    <p:extLst>
      <p:ext uri="{BB962C8B-B14F-4D97-AF65-F5344CB8AC3E}">
        <p14:creationId xmlns:p14="http://schemas.microsoft.com/office/powerpoint/2010/main" val="348501730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671640" y="306388"/>
            <a:ext cx="5819775" cy="381000"/>
          </a:xfrm>
        </p:spPr>
        <p:txBody>
          <a:bodyPr>
            <a:normAutofit fontScale="90000"/>
          </a:bodyPr>
          <a:lstStyle/>
          <a:p>
            <a:pPr algn="ctr" eaLnBrk="1" hangingPunct="1"/>
            <a:r>
              <a:rPr lang="en-US" altLang="en-US" sz="2400" b="1" dirty="0">
                <a:solidFill>
                  <a:srgbClr val="0000FF"/>
                </a:solidFill>
                <a:latin typeface="Arial" panose="020B0604020202020204" pitchFamily="34" charset="0"/>
                <a:cs typeface="Arial" panose="020B0604020202020204" pitchFamily="34" charset="0"/>
              </a:rPr>
              <a:t>Unit Safety Reports</a:t>
            </a:r>
          </a:p>
        </p:txBody>
      </p:sp>
      <p:sp>
        <p:nvSpPr>
          <p:cNvPr id="3" name="Slide Number Placeholder 2">
            <a:extLst>
              <a:ext uri="{FF2B5EF4-FFF2-40B4-BE49-F238E27FC236}">
                <a16:creationId xmlns:a16="http://schemas.microsoft.com/office/drawing/2014/main" id="{B44391EA-0837-1194-EB78-4BFEBAB9D465}"/>
              </a:ext>
            </a:extLst>
          </p:cNvPr>
          <p:cNvSpPr>
            <a:spLocks noGrp="1"/>
          </p:cNvSpPr>
          <p:nvPr>
            <p:ph type="sldNum" sz="quarter" idx="12"/>
          </p:nvPr>
        </p:nvSpPr>
        <p:spPr>
          <a:xfrm>
            <a:off x="6999288" y="6492875"/>
            <a:ext cx="2057400" cy="365125"/>
          </a:xfrm>
        </p:spPr>
        <p:txBody>
          <a:bodyPr/>
          <a:lstStyle/>
          <a:p>
            <a:pPr>
              <a:defRPr/>
            </a:pPr>
            <a:fld id="{EE70AF20-9EC9-4492-A62C-62F73FBCFEAA}" type="slidenum">
              <a:rPr lang="en-US" smtClean="0"/>
              <a:pPr>
                <a:defRPr/>
              </a:pPr>
              <a:t>13</a:t>
            </a:fld>
            <a:endParaRPr lang="en-US" dirty="0"/>
          </a:p>
        </p:txBody>
      </p:sp>
      <p:sp>
        <p:nvSpPr>
          <p:cNvPr id="58372" name="Text Box 3"/>
          <p:cNvSpPr txBox="1">
            <a:spLocks noChangeArrowheads="1"/>
          </p:cNvSpPr>
          <p:nvPr/>
        </p:nvSpPr>
        <p:spPr bwMode="auto">
          <a:xfrm>
            <a:off x="1804989" y="1133091"/>
            <a:ext cx="5553075" cy="5278368"/>
          </a:xfrm>
          <a:prstGeom prst="rect">
            <a:avLst/>
          </a:prstGeom>
          <a:noFill/>
          <a:ln w="12700">
            <a:noFill/>
            <a:miter lim="800000"/>
            <a:headEnd type="none" w="sm" len="sm"/>
            <a:tailEnd type="none" w="sm" len="sm"/>
          </a:ln>
        </p:spPr>
        <p:txBody>
          <a:bodyPr>
            <a:spAutoFit/>
          </a:bodyPr>
          <a:lstStyle/>
          <a:p>
            <a:pPr marL="457189" indent="-457189" algn="ctr" defTabSz="346066" fontAlgn="base">
              <a:spcBef>
                <a:spcPct val="50000"/>
              </a:spcBef>
              <a:spcAft>
                <a:spcPts val="600"/>
              </a:spcAft>
              <a:defRPr/>
            </a:pPr>
            <a:r>
              <a:rPr lang="en-US" b="1" u="sng" dirty="0">
                <a:solidFill>
                  <a:srgbClr val="0000FF"/>
                </a:solidFill>
                <a:latin typeface="Arial" panose="020B0604020202020204" pitchFamily="34" charset="0"/>
                <a:cs typeface="Arial" pitchFamily="34" charset="0"/>
              </a:rPr>
              <a:t>Briefing Order</a:t>
            </a:r>
            <a:r>
              <a:rPr lang="en-US" b="1" dirty="0">
                <a:solidFill>
                  <a:srgbClr val="0000FF"/>
                </a:solidFill>
                <a:latin typeface="Arial" panose="020B0604020202020204" pitchFamily="34" charset="0"/>
                <a:cs typeface="Arial" pitchFamily="34" charset="0"/>
              </a:rPr>
              <a:t>:</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H&amp;S Company</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OTD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Manpower</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Comptroller</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LSD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CISD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I&amp;E</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PSD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MCCS</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DLA</a:t>
            </a:r>
          </a:p>
          <a:p>
            <a:pPr algn="ctr" defTabSz="346066" fontAlgn="base">
              <a:spcAft>
                <a:spcPts val="600"/>
              </a:spcAft>
              <a:defRPr/>
            </a:pPr>
            <a:endParaRPr lang="en-US" sz="2400" b="1" dirty="0">
              <a:solidFill>
                <a:srgbClr val="FF0000"/>
              </a:solidFill>
              <a:latin typeface="Arial" panose="020B0604020202020204" pitchFamily="34" charset="0"/>
            </a:endParaRPr>
          </a:p>
        </p:txBody>
      </p:sp>
      <p:grpSp>
        <p:nvGrpSpPr>
          <p:cNvPr id="211972" name="Group 6"/>
          <p:cNvGrpSpPr>
            <a:grpSpLocks noChangeAspect="1"/>
          </p:cNvGrpSpPr>
          <p:nvPr/>
        </p:nvGrpSpPr>
        <p:grpSpPr bwMode="auto">
          <a:xfrm>
            <a:off x="8313738" y="77790"/>
            <a:ext cx="742950" cy="750887"/>
            <a:chOff x="8288338" y="87313"/>
            <a:chExt cx="768350" cy="776287"/>
          </a:xfrm>
        </p:grpSpPr>
        <p:pic>
          <p:nvPicPr>
            <p:cNvPr id="21197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1973"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4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7"/>
          <p:cNvSpPr txBox="1">
            <a:spLocks noChangeArrowheads="1"/>
          </p:cNvSpPr>
          <p:nvPr/>
        </p:nvSpPr>
        <p:spPr bwMode="auto">
          <a:xfrm>
            <a:off x="1262109" y="73067"/>
            <a:ext cx="653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a:solidFill>
                  <a:srgbClr val="0000FF"/>
                </a:solidFill>
                <a:cs typeface="Arial" panose="020B0604020202020204" pitchFamily="34" charset="0"/>
              </a:rPr>
              <a:t>Headquarters Company</a:t>
            </a:r>
          </a:p>
        </p:txBody>
      </p:sp>
      <p:grpSp>
        <p:nvGrpSpPr>
          <p:cNvPr id="214029" name="Group 6"/>
          <p:cNvGrpSpPr>
            <a:grpSpLocks noChangeAspect="1"/>
          </p:cNvGrpSpPr>
          <p:nvPr/>
        </p:nvGrpSpPr>
        <p:grpSpPr bwMode="auto">
          <a:xfrm>
            <a:off x="8401688" y="60330"/>
            <a:ext cx="663761" cy="671239"/>
            <a:chOff x="8288338" y="87313"/>
            <a:chExt cx="768350" cy="776287"/>
          </a:xfrm>
        </p:grpSpPr>
        <p:pic>
          <p:nvPicPr>
            <p:cNvPr id="21410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10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4058" name="Picture 17"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4" y="14"/>
            <a:ext cx="739276" cy="73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4059" name="Object 2"/>
          <p:cNvGraphicFramePr>
            <a:graphicFrameLocks noChangeAspect="1"/>
          </p:cNvGraphicFramePr>
          <p:nvPr>
            <p:extLst>
              <p:ext uri="{D42A27DB-BD31-4B8C-83A1-F6EECF244321}">
                <p14:modId xmlns:p14="http://schemas.microsoft.com/office/powerpoint/2010/main" val="3366554955"/>
              </p:ext>
            </p:extLst>
          </p:nvPr>
        </p:nvGraphicFramePr>
        <p:xfrm>
          <a:off x="300148" y="881481"/>
          <a:ext cx="8558213" cy="2748410"/>
        </p:xfrm>
        <a:graphic>
          <a:graphicData uri="http://schemas.openxmlformats.org/presentationml/2006/ole">
            <mc:AlternateContent xmlns:mc="http://schemas.openxmlformats.org/markup-compatibility/2006">
              <mc:Choice xmlns:v="urn:schemas-microsoft-com:vml" Requires="v">
                <p:oleObj name="Worksheet" r:id="rId6" imgW="11239455" imgH="3952951" progId="Excel.Sheet.8">
                  <p:embed/>
                </p:oleObj>
              </mc:Choice>
              <mc:Fallback>
                <p:oleObj name="Worksheet" r:id="rId6" imgW="11239455" imgH="3952951" progId="Excel.Sheet.8">
                  <p:embed/>
                  <p:pic>
                    <p:nvPicPr>
                      <p:cNvPr id="214059" name="Object 2"/>
                      <p:cNvPicPr>
                        <a:picLocks noChangeAspect="1" noChangeArrowheads="1"/>
                      </p:cNvPicPr>
                      <p:nvPr/>
                    </p:nvPicPr>
                    <p:blipFill>
                      <a:blip r:embed="rId7"/>
                      <a:srcRect/>
                      <a:stretch>
                        <a:fillRect/>
                      </a:stretch>
                    </p:blipFill>
                    <p:spPr bwMode="auto">
                      <a:xfrm>
                        <a:off x="300148" y="881481"/>
                        <a:ext cx="8558213" cy="2748410"/>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BC89CBA6-EE52-1C67-73EE-2966FCD8F8F9}"/>
              </a:ext>
            </a:extLst>
          </p:cNvPr>
          <p:cNvSpPr>
            <a:spLocks noGrp="1"/>
          </p:cNvSpPr>
          <p:nvPr>
            <p:ph type="sldNum" sz="quarter" idx="12"/>
          </p:nvPr>
        </p:nvSpPr>
        <p:spPr>
          <a:xfrm>
            <a:off x="7086600" y="6528627"/>
            <a:ext cx="2057400" cy="365125"/>
          </a:xfrm>
        </p:spPr>
        <p:txBody>
          <a:bodyPr/>
          <a:lstStyle/>
          <a:p>
            <a:pPr>
              <a:defRPr/>
            </a:pPr>
            <a:fld id="{8C828E91-8EFF-4D2A-82BD-5CDD04A333EA}" type="slidenum">
              <a:rPr lang="en-US" smtClean="0"/>
              <a:pPr>
                <a:defRPr/>
              </a:pPr>
              <a:t>14</a:t>
            </a:fld>
            <a:endParaRPr lang="en-US"/>
          </a:p>
        </p:txBody>
      </p:sp>
      <p:graphicFrame>
        <p:nvGraphicFramePr>
          <p:cNvPr id="3" name="Table 2">
            <a:extLst>
              <a:ext uri="{FF2B5EF4-FFF2-40B4-BE49-F238E27FC236}">
                <a16:creationId xmlns:a16="http://schemas.microsoft.com/office/drawing/2014/main" id="{A265CD93-7D4A-AC7A-CC46-C6F8EC32A9BE}"/>
              </a:ext>
            </a:extLst>
          </p:cNvPr>
          <p:cNvGraphicFramePr>
            <a:graphicFrameLocks noGrp="1"/>
          </p:cNvGraphicFramePr>
          <p:nvPr/>
        </p:nvGraphicFramePr>
        <p:xfrm>
          <a:off x="285752" y="3533309"/>
          <a:ext cx="8558102" cy="2939542"/>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308482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960458" y="371495"/>
            <a:ext cx="7305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0" fontAlgn="base" hangingPunct="0">
              <a:spcBef>
                <a:spcPct val="0"/>
              </a:spcBef>
              <a:spcAft>
                <a:spcPct val="0"/>
              </a:spcAft>
              <a:buNone/>
            </a:pPr>
            <a:r>
              <a:rPr lang="en-US" altLang="en-US" sz="2400" b="1" dirty="0">
                <a:solidFill>
                  <a:srgbClr val="0000FF"/>
                </a:solidFill>
                <a:latin typeface="Arial" panose="020B0604020202020204" pitchFamily="34" charset="0"/>
                <a:cs typeface="Arial" panose="020B0604020202020204" pitchFamily="34" charset="0"/>
              </a:rPr>
              <a:t>Narrative of Military RMI-SIR Cases CY25</a:t>
            </a:r>
          </a:p>
        </p:txBody>
      </p:sp>
      <p:graphicFrame>
        <p:nvGraphicFramePr>
          <p:cNvPr id="10" name="Table 9"/>
          <p:cNvGraphicFramePr>
            <a:graphicFrameLocks noGrp="1"/>
          </p:cNvGraphicFramePr>
          <p:nvPr/>
        </p:nvGraphicFramePr>
        <p:xfrm>
          <a:off x="7485063" y="5783589"/>
          <a:ext cx="781050" cy="920650"/>
        </p:xfrm>
        <a:graphic>
          <a:graphicData uri="http://schemas.openxmlformats.org/drawingml/2006/table">
            <a:tbl>
              <a:tblPr firstRow="1" bandRow="1">
                <a:tableStyleId>{F5AB1C69-6EDB-4FF4-983F-18BD219EF322}</a:tableStyleId>
              </a:tblPr>
              <a:tblGrid>
                <a:gridCol w="781050">
                  <a:extLst>
                    <a:ext uri="{9D8B030D-6E8A-4147-A177-3AD203B41FA5}">
                      <a16:colId xmlns:a16="http://schemas.microsoft.com/office/drawing/2014/main" val="20000"/>
                    </a:ext>
                  </a:extLst>
                </a:gridCol>
              </a:tblGrid>
              <a:tr h="234850">
                <a:tc>
                  <a:txBody>
                    <a:bodyPr/>
                    <a:lstStyle/>
                    <a:p>
                      <a:r>
                        <a:rPr lang="en-US" sz="900" b="0" dirty="0">
                          <a:solidFill>
                            <a:schemeClr val="tx1"/>
                          </a:solidFill>
                          <a:latin typeface="Arial" panose="020B0604020202020204" pitchFamily="34" charset="0"/>
                          <a:cs typeface="Arial" panose="020B0604020202020204" pitchFamily="34" charset="0"/>
                        </a:rPr>
                        <a:t>Lost time</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alpha val="49804"/>
                      </a:srgbClr>
                    </a:solidFill>
                  </a:tcPr>
                </a:tc>
                <a:extLst>
                  <a:ext uri="{0D108BD9-81ED-4DB2-BD59-A6C34878D82A}">
                    <a16:rowId xmlns:a16="http://schemas.microsoft.com/office/drawing/2014/main" val="10000"/>
                  </a:ext>
                </a:extLst>
              </a:tr>
              <a:tr h="225724">
                <a:tc>
                  <a:txBody>
                    <a:bodyPr/>
                    <a:lstStyle/>
                    <a:p>
                      <a:r>
                        <a:rPr lang="en-US" sz="900" b="0" dirty="0">
                          <a:solidFill>
                            <a:schemeClr val="tx1"/>
                          </a:solidFill>
                          <a:latin typeface="Arial" panose="020B0604020202020204" pitchFamily="34" charset="0"/>
                          <a:cs typeface="Arial" panose="020B0604020202020204" pitchFamily="34" charset="0"/>
                        </a:rPr>
                        <a:t>Restriction</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alpha val="75000"/>
                      </a:srgbClr>
                    </a:solidFill>
                  </a:tcPr>
                </a:tc>
                <a:extLst>
                  <a:ext uri="{0D108BD9-81ED-4DB2-BD59-A6C34878D82A}">
                    <a16:rowId xmlns:a16="http://schemas.microsoft.com/office/drawing/2014/main" val="10001"/>
                  </a:ext>
                </a:extLst>
              </a:tr>
              <a:tr h="215404">
                <a:tc>
                  <a:txBody>
                    <a:bodyPr/>
                    <a:lstStyle/>
                    <a:p>
                      <a:r>
                        <a:rPr lang="en-US" sz="900" b="0">
                          <a:solidFill>
                            <a:schemeClr val="tx1"/>
                          </a:solidFill>
                          <a:latin typeface="Arial" panose="020B0604020202020204" pitchFamily="34" charset="0"/>
                          <a:cs typeface="Arial" panose="020B0604020202020204" pitchFamily="34" charset="0"/>
                        </a:rPr>
                        <a:t>Other</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215404">
                <a:tc>
                  <a:txBody>
                    <a:bodyPr/>
                    <a:lstStyle/>
                    <a:p>
                      <a:r>
                        <a:rPr lang="en-US" sz="900" b="0" dirty="0">
                          <a:solidFill>
                            <a:schemeClr val="tx1"/>
                          </a:solidFill>
                          <a:latin typeface="Arial" panose="020B0604020202020204" pitchFamily="34" charset="0"/>
                          <a:cs typeface="Arial" panose="020B0604020202020204" pitchFamily="34" charset="0"/>
                        </a:rPr>
                        <a:t>First Aid </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alpha val="49804"/>
                      </a:srgbClr>
                    </a:solidFill>
                  </a:tcPr>
                </a:tc>
                <a:extLst>
                  <a:ext uri="{0D108BD9-81ED-4DB2-BD59-A6C34878D82A}">
                    <a16:rowId xmlns:a16="http://schemas.microsoft.com/office/drawing/2014/main" val="10003"/>
                  </a:ext>
                </a:extLst>
              </a:tr>
            </a:tbl>
          </a:graphicData>
        </a:graphic>
      </p:graphicFrame>
      <p:grpSp>
        <p:nvGrpSpPr>
          <p:cNvPr id="216079" name="Group 6"/>
          <p:cNvGrpSpPr>
            <a:grpSpLocks noChangeAspect="1"/>
          </p:cNvGrpSpPr>
          <p:nvPr/>
        </p:nvGrpSpPr>
        <p:grpSpPr bwMode="auto">
          <a:xfrm>
            <a:off x="8313738" y="77808"/>
            <a:ext cx="742950" cy="750887"/>
            <a:chOff x="8288338" y="87313"/>
            <a:chExt cx="768350" cy="776287"/>
          </a:xfrm>
        </p:grpSpPr>
        <p:pic>
          <p:nvPicPr>
            <p:cNvPr id="216129"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30"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6080"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68" y="-1"/>
            <a:ext cx="838146" cy="8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1" name="TextBox 11"/>
          <p:cNvSpPr txBox="1">
            <a:spLocks noChangeArrowheads="1"/>
          </p:cNvSpPr>
          <p:nvPr/>
        </p:nvSpPr>
        <p:spPr bwMode="auto">
          <a:xfrm>
            <a:off x="6989763" y="19050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5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en-US" altLang="en-US" sz="1800">
              <a:solidFill>
                <a:srgbClr val="000000"/>
              </a:solidFill>
              <a:latin typeface="Calibri" panose="020F0502020204030204" pitchFamily="34" charset="0"/>
            </a:endParaRPr>
          </a:p>
        </p:txBody>
      </p:sp>
      <p:sp>
        <p:nvSpPr>
          <p:cNvPr id="216082" name="TextBox 12"/>
          <p:cNvSpPr txBox="1">
            <a:spLocks noChangeArrowheads="1"/>
          </p:cNvSpPr>
          <p:nvPr/>
        </p:nvSpPr>
        <p:spPr bwMode="auto">
          <a:xfrm>
            <a:off x="7142163" y="20574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5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en-US" altLang="en-US" sz="1800">
              <a:solidFill>
                <a:srgbClr val="000000"/>
              </a:solidFill>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62153859"/>
              </p:ext>
            </p:extLst>
          </p:nvPr>
        </p:nvGraphicFramePr>
        <p:xfrm>
          <a:off x="443230" y="1047778"/>
          <a:ext cx="8257540" cy="4113367"/>
        </p:xfrm>
        <a:graphic>
          <a:graphicData uri="http://schemas.openxmlformats.org/drawingml/2006/table">
            <a:tbl>
              <a:tblPr/>
              <a:tblGrid>
                <a:gridCol w="1096963">
                  <a:extLst>
                    <a:ext uri="{9D8B030D-6E8A-4147-A177-3AD203B41FA5}">
                      <a16:colId xmlns:a16="http://schemas.microsoft.com/office/drawing/2014/main" val="20000"/>
                    </a:ext>
                  </a:extLst>
                </a:gridCol>
                <a:gridCol w="728662">
                  <a:extLst>
                    <a:ext uri="{9D8B030D-6E8A-4147-A177-3AD203B41FA5}">
                      <a16:colId xmlns:a16="http://schemas.microsoft.com/office/drawing/2014/main" val="20001"/>
                    </a:ext>
                  </a:extLst>
                </a:gridCol>
                <a:gridCol w="4098630">
                  <a:extLst>
                    <a:ext uri="{9D8B030D-6E8A-4147-A177-3AD203B41FA5}">
                      <a16:colId xmlns:a16="http://schemas.microsoft.com/office/drawing/2014/main" val="20002"/>
                    </a:ext>
                  </a:extLst>
                </a:gridCol>
                <a:gridCol w="744279">
                  <a:extLst>
                    <a:ext uri="{9D8B030D-6E8A-4147-A177-3AD203B41FA5}">
                      <a16:colId xmlns:a16="http://schemas.microsoft.com/office/drawing/2014/main" val="20003"/>
                    </a:ext>
                  </a:extLst>
                </a:gridCol>
                <a:gridCol w="1589006">
                  <a:extLst>
                    <a:ext uri="{9D8B030D-6E8A-4147-A177-3AD203B41FA5}">
                      <a16:colId xmlns:a16="http://schemas.microsoft.com/office/drawing/2014/main" val="20004"/>
                    </a:ext>
                  </a:extLst>
                </a:gridCol>
              </a:tblGrid>
              <a:tr h="893687">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rPr>
                        <a:t>Date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rPr>
                        <a:t>Narrative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Status</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Results</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04920">
                <a:tc>
                  <a:txBody>
                    <a:bodyPr/>
                    <a:lstStyle/>
                    <a:p>
                      <a:pPr marL="0" marR="0" lvl="0" indent="0" algn="ctr" defTabSz="912813" rtl="0" eaLnBrk="1" fontAlgn="ctr"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r>
                        <a:rPr kumimoji="0" lang="en-US" alt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st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NONE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80492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rPr>
                        <a:t>2</a:t>
                      </a:r>
                      <a:r>
                        <a:rPr kumimoji="0" lang="en-US" altLang="en-US" sz="1200" b="1" i="0" u="none" strike="noStrike" cap="none" normalizeH="0" baseline="30000" dirty="0">
                          <a:ln>
                            <a:noFill/>
                          </a:ln>
                          <a:solidFill>
                            <a:srgbClr val="000000"/>
                          </a:solidFill>
                          <a:effectLst/>
                          <a:latin typeface="Arial" panose="020B0604020202020204" pitchFamily="34" charset="0"/>
                        </a:rPr>
                        <a:t>nd</a:t>
                      </a:r>
                      <a:r>
                        <a:rPr kumimoji="0" lang="en-US" altLang="en-US" sz="1200" b="1" i="0" u="none" strike="noStrike" cap="none" normalizeH="0" baseline="0" dirty="0">
                          <a:ln>
                            <a:noFill/>
                          </a:ln>
                          <a:solidFill>
                            <a:srgbClr val="000000"/>
                          </a:solidFill>
                          <a:effectLst/>
                          <a:latin typeface="Arial" panose="020B0604020202020204" pitchFamily="34" charset="0"/>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latin typeface="Arial" panose="020B0604020202020204" pitchFamily="34" charset="0"/>
                          <a:ea typeface="+mn-ea"/>
                          <a:cs typeface="+mn-cs"/>
                        </a:rPr>
                        <a:t>NONE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en-US" altLang="en-US" sz="1200" b="0"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80492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panose="020B0604020202020204" pitchFamily="34" charset="0"/>
                          <a:ea typeface="+mn-ea"/>
                          <a:cs typeface="+mn-cs"/>
                        </a:rPr>
                        <a:t>3rd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2813" rtl="0" eaLnBrk="1" fontAlgn="ctr" latinLnBrk="0" hangingPunct="1">
                        <a:lnSpc>
                          <a:spcPct val="100000"/>
                        </a:lnSpc>
                        <a:spcBef>
                          <a:spcPct val="0"/>
                        </a:spcBef>
                        <a:spcAft>
                          <a:spcPct val="0"/>
                        </a:spcAft>
                        <a:buClrTx/>
                        <a:buSzTx/>
                        <a:buFontTx/>
                        <a:buNone/>
                        <a:tabLst/>
                      </a:pPr>
                      <a:endPar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80492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4</a:t>
                      </a:r>
                      <a:r>
                        <a:rPr kumimoji="0" lang="en-US" altLang="en-US" sz="1200" b="0" i="0" u="none" strike="noStrike" cap="none" normalizeH="0" baseline="30000" dirty="0">
                          <a:ln>
                            <a:noFill/>
                          </a:ln>
                          <a:solidFill>
                            <a:srgbClr val="000000"/>
                          </a:solidFill>
                          <a:effectLst/>
                          <a:latin typeface="Arial" panose="020B0604020202020204" pitchFamily="34" charset="0"/>
                        </a:rPr>
                        <a:t>th</a:t>
                      </a:r>
                      <a:r>
                        <a:rPr kumimoji="0" lang="en-US" altLang="en-US" sz="1200" b="0" i="0" u="none" strike="noStrike" cap="none" normalizeH="0" baseline="0" dirty="0">
                          <a:ln>
                            <a:noFill/>
                          </a:ln>
                          <a:solidFill>
                            <a:srgbClr val="000000"/>
                          </a:solidFill>
                          <a:effectLst/>
                          <a:latin typeface="Arial" panose="020B0604020202020204" pitchFamily="34" charset="0"/>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algn="l" fontAlgn="t"/>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endParaRPr lang="en-US" altLang="en-US" sz="1200" b="0" i="0" u="none" strike="noStrike" kern="1200" baseline="0" noProof="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bl>
          </a:graphicData>
        </a:graphic>
      </p:graphicFrame>
      <p:graphicFrame>
        <p:nvGraphicFramePr>
          <p:cNvPr id="15" name="Table 14"/>
          <p:cNvGraphicFramePr>
            <a:graphicFrameLocks noGrp="1"/>
          </p:cNvGraphicFramePr>
          <p:nvPr/>
        </p:nvGraphicFramePr>
        <p:xfrm>
          <a:off x="6224608" y="5783589"/>
          <a:ext cx="765175" cy="524752"/>
        </p:xfrm>
        <a:graphic>
          <a:graphicData uri="http://schemas.openxmlformats.org/drawingml/2006/table">
            <a:tbl>
              <a:tblPr firstRow="1" bandRow="1">
                <a:tableStyleId>{F5AB1C69-6EDB-4FF4-983F-18BD219EF322}</a:tableStyleId>
              </a:tblPr>
              <a:tblGrid>
                <a:gridCol w="765175">
                  <a:extLst>
                    <a:ext uri="{9D8B030D-6E8A-4147-A177-3AD203B41FA5}">
                      <a16:colId xmlns:a16="http://schemas.microsoft.com/office/drawing/2014/main" val="20000"/>
                    </a:ext>
                  </a:extLst>
                </a:gridCol>
              </a:tblGrid>
              <a:tr h="265988">
                <a:tc>
                  <a:txBody>
                    <a:bodyPr/>
                    <a:lstStyle/>
                    <a:p>
                      <a:r>
                        <a:rPr lang="en-US" sz="1100" b="0">
                          <a:solidFill>
                            <a:schemeClr val="tx1"/>
                          </a:solidFill>
                          <a:latin typeface="Arial" panose="020B0604020202020204" pitchFamily="34" charset="0"/>
                          <a:cs typeface="Arial" panose="020B0604020202020204" pitchFamily="34" charset="0"/>
                        </a:rPr>
                        <a:t>On duty</a:t>
                      </a:r>
                    </a:p>
                  </a:txBody>
                  <a:tcPr marL="91454" marR="91454" marT="45562" marB="455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9804"/>
                      </a:schemeClr>
                    </a:solidFill>
                  </a:tcPr>
                </a:tc>
                <a:extLst>
                  <a:ext uri="{0D108BD9-81ED-4DB2-BD59-A6C34878D82A}">
                    <a16:rowId xmlns:a16="http://schemas.microsoft.com/office/drawing/2014/main" val="10000"/>
                  </a:ext>
                </a:extLst>
              </a:tr>
              <a:tr h="258763">
                <a:tc>
                  <a:txBody>
                    <a:bodyPr/>
                    <a:lstStyle/>
                    <a:p>
                      <a:r>
                        <a:rPr lang="en-US" sz="1100" b="0">
                          <a:solidFill>
                            <a:schemeClr val="tx1"/>
                          </a:solidFill>
                          <a:latin typeface="Arial" panose="020B0604020202020204" pitchFamily="34" charset="0"/>
                          <a:cs typeface="Arial" panose="020B0604020202020204" pitchFamily="34" charset="0"/>
                        </a:rPr>
                        <a:t>Off duty</a:t>
                      </a:r>
                    </a:p>
                  </a:txBody>
                  <a:tcPr marL="91454" marR="91454" marT="45562" marB="455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5000"/>
                      </a:schemeClr>
                    </a:solidFill>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70442ADE-2D9B-4B9D-493A-7792365925C8}"/>
              </a:ext>
            </a:extLst>
          </p:cNvPr>
          <p:cNvSpPr>
            <a:spLocks noGrp="1"/>
          </p:cNvSpPr>
          <p:nvPr>
            <p:ph type="sldNum" sz="quarter" idx="12"/>
          </p:nvPr>
        </p:nvSpPr>
        <p:spPr>
          <a:xfrm>
            <a:off x="7085013" y="6475981"/>
            <a:ext cx="2057400" cy="365125"/>
          </a:xfrm>
        </p:spPr>
        <p:txBody>
          <a:bodyPr/>
          <a:lstStyle/>
          <a:p>
            <a:pPr>
              <a:defRPr/>
            </a:pPr>
            <a:fld id="{8C828E91-8EFF-4D2A-82BD-5CDD04A333EA}" type="slidenum">
              <a:rPr lang="en-US" smtClean="0"/>
              <a:pPr>
                <a:defRPr/>
              </a:pPr>
              <a:t>15</a:t>
            </a:fld>
            <a:endParaRPr lang="en-US"/>
          </a:p>
        </p:txBody>
      </p:sp>
    </p:spTree>
    <p:extLst>
      <p:ext uri="{BB962C8B-B14F-4D97-AF65-F5344CB8AC3E}">
        <p14:creationId xmlns:p14="http://schemas.microsoft.com/office/powerpoint/2010/main" val="426985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7"/>
          <p:cNvSpPr txBox="1">
            <a:spLocks noChangeArrowheads="1"/>
          </p:cNvSpPr>
          <p:nvPr/>
        </p:nvSpPr>
        <p:spPr bwMode="auto">
          <a:xfrm>
            <a:off x="1309688" y="178672"/>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Operations and Training Division</a:t>
            </a:r>
          </a:p>
        </p:txBody>
      </p:sp>
      <p:grpSp>
        <p:nvGrpSpPr>
          <p:cNvPr id="220163" name="Group 6"/>
          <p:cNvGrpSpPr>
            <a:grpSpLocks noChangeAspect="1"/>
          </p:cNvGrpSpPr>
          <p:nvPr/>
        </p:nvGrpSpPr>
        <p:grpSpPr bwMode="auto">
          <a:xfrm>
            <a:off x="8363408" y="77788"/>
            <a:ext cx="702001" cy="709238"/>
            <a:chOff x="8288338" y="87313"/>
            <a:chExt cx="768350" cy="776287"/>
          </a:xfrm>
        </p:grpSpPr>
        <p:pic>
          <p:nvPicPr>
            <p:cNvPr id="22024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4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0164"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 y="-1"/>
            <a:ext cx="778103" cy="78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0165" name="Object 1"/>
          <p:cNvGraphicFramePr>
            <a:graphicFrameLocks noChangeAspect="1"/>
          </p:cNvGraphicFramePr>
          <p:nvPr>
            <p:extLst>
              <p:ext uri="{D42A27DB-BD31-4B8C-83A1-F6EECF244321}">
                <p14:modId xmlns:p14="http://schemas.microsoft.com/office/powerpoint/2010/main" val="2965289043"/>
              </p:ext>
            </p:extLst>
          </p:nvPr>
        </p:nvGraphicFramePr>
        <p:xfrm>
          <a:off x="234950" y="827088"/>
          <a:ext cx="8659813" cy="2560637"/>
        </p:xfrm>
        <a:graphic>
          <a:graphicData uri="http://schemas.openxmlformats.org/presentationml/2006/ole">
            <mc:AlternateContent xmlns:mc="http://schemas.openxmlformats.org/markup-compatibility/2006">
              <mc:Choice xmlns:v="urn:schemas-microsoft-com:vml" Requires="v">
                <p:oleObj name="Worksheet" r:id="rId6" imgW="10429808" imgH="3610051" progId="Excel.Sheet.8">
                  <p:embed/>
                </p:oleObj>
              </mc:Choice>
              <mc:Fallback>
                <p:oleObj name="Worksheet" r:id="rId6" imgW="10429808" imgH="3610051" progId="Excel.Sheet.8">
                  <p:embed/>
                  <p:pic>
                    <p:nvPicPr>
                      <p:cNvPr id="220165" name="Object 1"/>
                      <p:cNvPicPr>
                        <a:picLocks noChangeAspect="1" noChangeArrowheads="1"/>
                      </p:cNvPicPr>
                      <p:nvPr/>
                    </p:nvPicPr>
                    <p:blipFill>
                      <a:blip r:embed="rId7"/>
                      <a:srcRect/>
                      <a:stretch>
                        <a:fillRect/>
                      </a:stretch>
                    </p:blipFill>
                    <p:spPr bwMode="auto">
                      <a:xfrm>
                        <a:off x="234950" y="827088"/>
                        <a:ext cx="8659813" cy="2560637"/>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81665652-0833-FD3E-4EB6-E0CCFC21C783}"/>
              </a:ext>
            </a:extLst>
          </p:cNvPr>
          <p:cNvSpPr>
            <a:spLocks noGrp="1"/>
          </p:cNvSpPr>
          <p:nvPr>
            <p:ph type="sldNum" sz="quarter" idx="12"/>
          </p:nvPr>
        </p:nvSpPr>
        <p:spPr>
          <a:xfrm>
            <a:off x="7239000" y="6450728"/>
            <a:ext cx="1905000" cy="457200"/>
          </a:xfrm>
        </p:spPr>
        <p:txBody>
          <a:bodyPr/>
          <a:lstStyle/>
          <a:p>
            <a:pPr>
              <a:defRPr/>
            </a:pPr>
            <a:fld id="{8C828E91-8EFF-4D2A-82BD-5CDD04A333EA}" type="slidenum">
              <a:rPr lang="en-US" smtClean="0">
                <a:latin typeface="Arial" panose="020B0604020202020204" pitchFamily="34" charset="0"/>
                <a:cs typeface="Arial" panose="020B0604020202020204" pitchFamily="34" charset="0"/>
              </a:rPr>
              <a:pPr>
                <a:defRPr/>
              </a:pPr>
              <a:t>16</a:t>
            </a:fld>
            <a:endParaRPr lang="en-US">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0817349-B398-D78F-19A8-6C5B9995A9D4}"/>
              </a:ext>
            </a:extLst>
          </p:cNvPr>
          <p:cNvGraphicFramePr>
            <a:graphicFrameLocks noGrp="1"/>
          </p:cNvGraphicFramePr>
          <p:nvPr/>
        </p:nvGraphicFramePr>
        <p:xfrm>
          <a:off x="249237" y="3380505"/>
          <a:ext cx="8645527" cy="3114185"/>
        </p:xfrm>
        <a:graphic>
          <a:graphicData uri="http://schemas.openxmlformats.org/drawingml/2006/table">
            <a:tbl>
              <a:tblPr>
                <a:tableStyleId>{5C22544A-7EE6-4342-B048-85BDC9FD1C3A}</a:tableStyleId>
              </a:tblPr>
              <a:tblGrid>
                <a:gridCol w="440219">
                  <a:extLst>
                    <a:ext uri="{9D8B030D-6E8A-4147-A177-3AD203B41FA5}">
                      <a16:colId xmlns:a16="http://schemas.microsoft.com/office/drawing/2014/main" val="20000"/>
                    </a:ext>
                  </a:extLst>
                </a:gridCol>
                <a:gridCol w="5342283">
                  <a:extLst>
                    <a:ext uri="{9D8B030D-6E8A-4147-A177-3AD203B41FA5}">
                      <a16:colId xmlns:a16="http://schemas.microsoft.com/office/drawing/2014/main" val="20001"/>
                    </a:ext>
                  </a:extLst>
                </a:gridCol>
                <a:gridCol w="1634061">
                  <a:extLst>
                    <a:ext uri="{9D8B030D-6E8A-4147-A177-3AD203B41FA5}">
                      <a16:colId xmlns:a16="http://schemas.microsoft.com/office/drawing/2014/main" val="20002"/>
                    </a:ext>
                  </a:extLst>
                </a:gridCol>
                <a:gridCol w="1228964">
                  <a:extLst>
                    <a:ext uri="{9D8B030D-6E8A-4147-A177-3AD203B41FA5}">
                      <a16:colId xmlns:a16="http://schemas.microsoft.com/office/drawing/2014/main" val="20003"/>
                    </a:ext>
                  </a:extLst>
                </a:gridCol>
              </a:tblGrid>
              <a:tr h="234109">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720159">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91559">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91559">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742690">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234109">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254616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7"/>
          <p:cNvSpPr txBox="1">
            <a:spLocks noChangeArrowheads="1"/>
          </p:cNvSpPr>
          <p:nvPr/>
        </p:nvSpPr>
        <p:spPr bwMode="auto">
          <a:xfrm>
            <a:off x="2122488" y="182954"/>
            <a:ext cx="490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b="1">
                <a:solidFill>
                  <a:srgbClr val="0000FF"/>
                </a:solidFill>
                <a:latin typeface="Arial" panose="020B0604020202020204" pitchFamily="34" charset="0"/>
                <a:cs typeface="Arial" panose="020B0604020202020204" pitchFamily="34" charset="0"/>
              </a:rPr>
              <a:t>Manpower</a:t>
            </a:r>
          </a:p>
        </p:txBody>
      </p:sp>
      <p:grpSp>
        <p:nvGrpSpPr>
          <p:cNvPr id="222211" name="Group 6"/>
          <p:cNvGrpSpPr>
            <a:grpSpLocks noChangeAspect="1"/>
          </p:cNvGrpSpPr>
          <p:nvPr/>
        </p:nvGrpSpPr>
        <p:grpSpPr bwMode="auto">
          <a:xfrm>
            <a:off x="8402838" y="80325"/>
            <a:ext cx="660930" cy="668212"/>
            <a:chOff x="8288338" y="87313"/>
            <a:chExt cx="768350" cy="776287"/>
          </a:xfrm>
        </p:grpSpPr>
        <p:pic>
          <p:nvPicPr>
            <p:cNvPr id="22229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98"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2212"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 y="5811"/>
            <a:ext cx="736131" cy="74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2214" name="Object 1"/>
          <p:cNvGraphicFramePr>
            <a:graphicFrameLocks noChangeAspect="1"/>
          </p:cNvGraphicFramePr>
          <p:nvPr/>
        </p:nvGraphicFramePr>
        <p:xfrm>
          <a:off x="285750" y="808038"/>
          <a:ext cx="8558213" cy="2819400"/>
        </p:xfrm>
        <a:graphic>
          <a:graphicData uri="http://schemas.openxmlformats.org/presentationml/2006/ole">
            <mc:AlternateContent xmlns:mc="http://schemas.openxmlformats.org/markup-compatibility/2006">
              <mc:Choice xmlns:v="urn:schemas-microsoft-com:vml" Requires="v">
                <p:oleObj name="Worksheet" r:id="rId6" imgW="11039464" imgH="3610051" progId="Excel.Sheet.8">
                  <p:embed/>
                </p:oleObj>
              </mc:Choice>
              <mc:Fallback>
                <p:oleObj name="Worksheet" r:id="rId6" imgW="11039464" imgH="3610051" progId="Excel.Sheet.8">
                  <p:embed/>
                  <p:pic>
                    <p:nvPicPr>
                      <p:cNvPr id="222214" name="Object 1"/>
                      <p:cNvPicPr>
                        <a:picLocks noChangeAspect="1" noChangeArrowheads="1"/>
                      </p:cNvPicPr>
                      <p:nvPr/>
                    </p:nvPicPr>
                    <p:blipFill>
                      <a:blip r:embed="rId7"/>
                      <a:srcRect/>
                      <a:stretch>
                        <a:fillRect/>
                      </a:stretch>
                    </p:blipFill>
                    <p:spPr bwMode="auto">
                      <a:xfrm>
                        <a:off x="285750" y="808038"/>
                        <a:ext cx="8558213" cy="2819400"/>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3282FC49-9BC7-73AA-0E1A-6CE814DAA50A}"/>
              </a:ext>
            </a:extLst>
          </p:cNvPr>
          <p:cNvSpPr>
            <a:spLocks noGrp="1"/>
          </p:cNvSpPr>
          <p:nvPr>
            <p:ph type="sldNum" sz="quarter" idx="12"/>
          </p:nvPr>
        </p:nvSpPr>
        <p:spPr>
          <a:xfrm>
            <a:off x="7086600" y="6527251"/>
            <a:ext cx="2057400" cy="365125"/>
          </a:xfrm>
        </p:spPr>
        <p:txBody>
          <a:bodyPr/>
          <a:lstStyle/>
          <a:p>
            <a:pPr>
              <a:defRPr/>
            </a:pPr>
            <a:fld id="{8C828E91-8EFF-4D2A-82BD-5CDD04A333EA}" type="slidenum">
              <a:rPr lang="en-US" smtClean="0"/>
              <a:pPr>
                <a:defRPr/>
              </a:pPr>
              <a:t>17</a:t>
            </a:fld>
            <a:endParaRPr lang="en-US"/>
          </a:p>
        </p:txBody>
      </p:sp>
      <p:graphicFrame>
        <p:nvGraphicFramePr>
          <p:cNvPr id="3" name="Table 2">
            <a:extLst>
              <a:ext uri="{FF2B5EF4-FFF2-40B4-BE49-F238E27FC236}">
                <a16:creationId xmlns:a16="http://schemas.microsoft.com/office/drawing/2014/main" id="{C9228187-CE50-BB22-F120-4FE409D475B7}"/>
              </a:ext>
            </a:extLst>
          </p:cNvPr>
          <p:cNvGraphicFramePr>
            <a:graphicFrameLocks noGrp="1"/>
          </p:cNvGraphicFramePr>
          <p:nvPr/>
        </p:nvGraphicFramePr>
        <p:xfrm>
          <a:off x="285750" y="3776067"/>
          <a:ext cx="8558102" cy="2939542"/>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77392764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8" name="Group 6"/>
          <p:cNvGrpSpPr>
            <a:grpSpLocks noChangeAspect="1"/>
          </p:cNvGrpSpPr>
          <p:nvPr/>
        </p:nvGrpSpPr>
        <p:grpSpPr bwMode="auto">
          <a:xfrm>
            <a:off x="8400920" y="68276"/>
            <a:ext cx="664210" cy="671507"/>
            <a:chOff x="8288338" y="87313"/>
            <a:chExt cx="768350" cy="776287"/>
          </a:xfrm>
        </p:grpSpPr>
        <p:pic>
          <p:nvPicPr>
            <p:cNvPr id="22434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34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4259"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6" y="12747"/>
            <a:ext cx="728331" cy="73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4260" name="Object 1"/>
          <p:cNvGraphicFramePr>
            <a:graphicFrameLocks noChangeAspect="1"/>
          </p:cNvGraphicFramePr>
          <p:nvPr/>
        </p:nvGraphicFramePr>
        <p:xfrm>
          <a:off x="170656" y="809243"/>
          <a:ext cx="8597900" cy="2763837"/>
        </p:xfrm>
        <a:graphic>
          <a:graphicData uri="http://schemas.openxmlformats.org/presentationml/2006/ole">
            <mc:AlternateContent xmlns:mc="http://schemas.openxmlformats.org/markup-compatibility/2006">
              <mc:Choice xmlns:v="urn:schemas-microsoft-com:vml" Requires="v">
                <p:oleObj name="Worksheet" r:id="rId6" imgW="11553814" imgH="3771900" progId="Excel.Sheet.8">
                  <p:embed/>
                </p:oleObj>
              </mc:Choice>
              <mc:Fallback>
                <p:oleObj name="Worksheet" r:id="rId6" imgW="11553814" imgH="3771900" progId="Excel.Sheet.8">
                  <p:embed/>
                  <p:pic>
                    <p:nvPicPr>
                      <p:cNvPr id="224260" name="Object 1"/>
                      <p:cNvPicPr>
                        <a:picLocks noChangeAspect="1" noChangeArrowheads="1"/>
                      </p:cNvPicPr>
                      <p:nvPr/>
                    </p:nvPicPr>
                    <p:blipFill>
                      <a:blip r:embed="rId7"/>
                      <a:srcRect/>
                      <a:stretch>
                        <a:fillRect/>
                      </a:stretch>
                    </p:blipFill>
                    <p:spPr bwMode="auto">
                      <a:xfrm>
                        <a:off x="170656" y="809243"/>
                        <a:ext cx="8597900" cy="2763837"/>
                      </a:xfrm>
                      <a:prstGeom prst="rect">
                        <a:avLst/>
                      </a:prstGeom>
                      <a:noFill/>
                      <a:ln>
                        <a:noFill/>
                      </a:ln>
                    </p:spPr>
                  </p:pic>
                </p:oleObj>
              </mc:Fallback>
            </mc:AlternateContent>
          </a:graphicData>
        </a:graphic>
      </p:graphicFrame>
      <p:sp>
        <p:nvSpPr>
          <p:cNvPr id="224261" name="Text Box 7"/>
          <p:cNvSpPr txBox="1">
            <a:spLocks noChangeArrowheads="1"/>
          </p:cNvSpPr>
          <p:nvPr/>
        </p:nvSpPr>
        <p:spPr bwMode="auto">
          <a:xfrm>
            <a:off x="2122488" y="161583"/>
            <a:ext cx="4900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457200" eaLnBrk="0" fontAlgn="base" hangingPunct="0">
              <a:spcBef>
                <a:spcPct val="0"/>
              </a:spcBef>
              <a:spcAft>
                <a:spcPct val="0"/>
              </a:spcAft>
              <a:buNone/>
              <a:defRPr/>
            </a:pPr>
            <a:r>
              <a:rPr lang="en-US" altLang="en-US" b="1">
                <a:solidFill>
                  <a:srgbClr val="0000FF"/>
                </a:solidFill>
                <a:latin typeface="Arial" panose="020B0604020202020204" pitchFamily="34" charset="0"/>
                <a:cs typeface="Arial" panose="020B0604020202020204" pitchFamily="34" charset="0"/>
              </a:rPr>
              <a:t>Office of the Comptroller</a:t>
            </a:r>
          </a:p>
        </p:txBody>
      </p:sp>
      <p:sp>
        <p:nvSpPr>
          <p:cNvPr id="8" name="Slide Number Placeholder 7">
            <a:extLst>
              <a:ext uri="{FF2B5EF4-FFF2-40B4-BE49-F238E27FC236}">
                <a16:creationId xmlns:a16="http://schemas.microsoft.com/office/drawing/2014/main" id="{C84FF020-45C2-9539-B0C9-7D42B8DF2657}"/>
              </a:ext>
            </a:extLst>
          </p:cNvPr>
          <p:cNvSpPr>
            <a:spLocks noGrp="1"/>
          </p:cNvSpPr>
          <p:nvPr>
            <p:ph type="sldNum" sz="quarter" idx="12"/>
          </p:nvPr>
        </p:nvSpPr>
        <p:spPr>
          <a:xfrm>
            <a:off x="7229590" y="6430300"/>
            <a:ext cx="1905000" cy="457200"/>
          </a:xfrm>
        </p:spPr>
        <p:txBody>
          <a:bodyPr/>
          <a:lstStyle/>
          <a:p>
            <a:pPr defTabSz="457200">
              <a:defRPr/>
            </a:pPr>
            <a:fld id="{8C828E91-8EFF-4D2A-82BD-5CDD04A333EA}" type="slidenum">
              <a:rPr lang="en-US">
                <a:solidFill>
                  <a:prstClr val="black">
                    <a:tint val="75000"/>
                  </a:prstClr>
                </a:solidFill>
                <a:latin typeface="Calibri" panose="020F0502020204030204"/>
              </a:rPr>
              <a:pPr defTabSz="457200">
                <a:defRPr/>
              </a:pPr>
              <a:t>18</a:t>
            </a:fld>
            <a:endParaRPr lang="en-US">
              <a:solidFill>
                <a:prstClr val="black">
                  <a:tint val="75000"/>
                </a:prstClr>
              </a:solidFill>
              <a:latin typeface="Calibri" panose="020F0502020204030204"/>
            </a:endParaRPr>
          </a:p>
        </p:txBody>
      </p:sp>
      <p:graphicFrame>
        <p:nvGraphicFramePr>
          <p:cNvPr id="3" name="Table 2">
            <a:extLst>
              <a:ext uri="{FF2B5EF4-FFF2-40B4-BE49-F238E27FC236}">
                <a16:creationId xmlns:a16="http://schemas.microsoft.com/office/drawing/2014/main" id="{78A31CC6-C145-C914-FC74-6C84B82F678B}"/>
              </a:ext>
            </a:extLst>
          </p:cNvPr>
          <p:cNvGraphicFramePr>
            <a:graphicFrameLocks noGrp="1"/>
          </p:cNvGraphicFramePr>
          <p:nvPr/>
        </p:nvGraphicFramePr>
        <p:xfrm>
          <a:off x="190555" y="3524715"/>
          <a:ext cx="8558102" cy="2939542"/>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380158476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ext Box 7"/>
          <p:cNvSpPr txBox="1">
            <a:spLocks noChangeArrowheads="1"/>
          </p:cNvSpPr>
          <p:nvPr/>
        </p:nvSpPr>
        <p:spPr bwMode="auto">
          <a:xfrm>
            <a:off x="1304925" y="157554"/>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a:solidFill>
                  <a:srgbClr val="0000FF"/>
                </a:solidFill>
                <a:cs typeface="Arial" panose="020B0604020202020204" pitchFamily="34" charset="0"/>
              </a:rPr>
              <a:t>Logistics Support Division</a:t>
            </a:r>
          </a:p>
        </p:txBody>
      </p:sp>
      <p:graphicFrame>
        <p:nvGraphicFramePr>
          <p:cNvPr id="226308" name="Object 1"/>
          <p:cNvGraphicFramePr>
            <a:graphicFrameLocks noChangeAspect="1"/>
          </p:cNvGraphicFramePr>
          <p:nvPr>
            <p:extLst>
              <p:ext uri="{D42A27DB-BD31-4B8C-83A1-F6EECF244321}">
                <p14:modId xmlns:p14="http://schemas.microsoft.com/office/powerpoint/2010/main" val="3596448689"/>
              </p:ext>
            </p:extLst>
          </p:nvPr>
        </p:nvGraphicFramePr>
        <p:xfrm>
          <a:off x="223838" y="806450"/>
          <a:ext cx="8558212" cy="2649538"/>
        </p:xfrm>
        <a:graphic>
          <a:graphicData uri="http://schemas.openxmlformats.org/presentationml/2006/ole">
            <mc:AlternateContent xmlns:mc="http://schemas.openxmlformats.org/markup-compatibility/2006">
              <mc:Choice xmlns:v="urn:schemas-microsoft-com:vml" Requires="v">
                <p:oleObj name="Worksheet" r:id="rId3" imgW="11649120" imgH="3610051" progId="Excel.Sheet.8">
                  <p:embed/>
                </p:oleObj>
              </mc:Choice>
              <mc:Fallback>
                <p:oleObj name="Worksheet" r:id="rId3" imgW="11649120" imgH="3610051" progId="Excel.Sheet.8">
                  <p:embed/>
                  <p:pic>
                    <p:nvPicPr>
                      <p:cNvPr id="226308" name="Object 1"/>
                      <p:cNvPicPr>
                        <a:picLocks noChangeAspect="1" noChangeArrowheads="1"/>
                      </p:cNvPicPr>
                      <p:nvPr/>
                    </p:nvPicPr>
                    <p:blipFill>
                      <a:blip r:embed="rId4"/>
                      <a:srcRect/>
                      <a:stretch>
                        <a:fillRect/>
                      </a:stretch>
                    </p:blipFill>
                    <p:spPr bwMode="auto">
                      <a:xfrm>
                        <a:off x="223838" y="806450"/>
                        <a:ext cx="8558212" cy="2649538"/>
                      </a:xfrm>
                      <a:prstGeom prst="rect">
                        <a:avLst/>
                      </a:prstGeom>
                      <a:noFill/>
                      <a:ln>
                        <a:noFill/>
                      </a:ln>
                    </p:spPr>
                  </p:pic>
                </p:oleObj>
              </mc:Fallback>
            </mc:AlternateContent>
          </a:graphicData>
        </a:graphic>
      </p:graphicFrame>
      <p:grpSp>
        <p:nvGrpSpPr>
          <p:cNvPr id="226390" name="Group 6"/>
          <p:cNvGrpSpPr>
            <a:grpSpLocks noChangeAspect="1"/>
          </p:cNvGrpSpPr>
          <p:nvPr/>
        </p:nvGrpSpPr>
        <p:grpSpPr bwMode="auto">
          <a:xfrm>
            <a:off x="8411076" y="80325"/>
            <a:ext cx="652713" cy="659904"/>
            <a:chOff x="8288338" y="87313"/>
            <a:chExt cx="768350" cy="776287"/>
          </a:xfrm>
        </p:grpSpPr>
        <p:pic>
          <p:nvPicPr>
            <p:cNvPr id="226393" name="Picture 77" descr="LOGO 2 bl"/>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94" name="Picture 105" descr="VPP-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6391" name="Picture 16" descr="base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21" y="5826"/>
            <a:ext cx="700991" cy="7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892F54F-3900-FBC2-B030-452ABD70419C}"/>
              </a:ext>
            </a:extLst>
          </p:cNvPr>
          <p:cNvSpPr>
            <a:spLocks noGrp="1"/>
          </p:cNvSpPr>
          <p:nvPr>
            <p:ph type="sldNum" sz="quarter" idx="12"/>
          </p:nvPr>
        </p:nvSpPr>
        <p:spPr>
          <a:xfrm>
            <a:off x="7105694" y="6492887"/>
            <a:ext cx="2057400" cy="365125"/>
          </a:xfrm>
        </p:spPr>
        <p:txBody>
          <a:bodyPr/>
          <a:lstStyle/>
          <a:p>
            <a:pPr>
              <a:defRPr/>
            </a:pPr>
            <a:fld id="{8C828E91-8EFF-4D2A-82BD-5CDD04A333EA}" type="slidenum">
              <a:rPr lang="en-US" smtClean="0"/>
              <a:pPr>
                <a:defRPr/>
              </a:pPr>
              <a:t>19</a:t>
            </a:fld>
            <a:endParaRPr lang="en-US"/>
          </a:p>
        </p:txBody>
      </p:sp>
      <p:graphicFrame>
        <p:nvGraphicFramePr>
          <p:cNvPr id="2" name="Table 1">
            <a:extLst>
              <a:ext uri="{FF2B5EF4-FFF2-40B4-BE49-F238E27FC236}">
                <a16:creationId xmlns:a16="http://schemas.microsoft.com/office/drawing/2014/main" id="{954ED393-8CC7-4D98-F69E-E76AAC2121EA}"/>
              </a:ext>
            </a:extLst>
          </p:cNvPr>
          <p:cNvGraphicFramePr>
            <a:graphicFrameLocks noGrp="1"/>
          </p:cNvGraphicFramePr>
          <p:nvPr>
            <p:extLst>
              <p:ext uri="{D42A27DB-BD31-4B8C-83A1-F6EECF244321}">
                <p14:modId xmlns:p14="http://schemas.microsoft.com/office/powerpoint/2010/main" val="999153320"/>
              </p:ext>
            </p:extLst>
          </p:nvPr>
        </p:nvGraphicFramePr>
        <p:xfrm>
          <a:off x="285752" y="3533309"/>
          <a:ext cx="8558102" cy="2939542"/>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dirty="0">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6168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5"/>
          <p:cNvSpPr>
            <a:spLocks noGrp="1"/>
          </p:cNvSpPr>
          <p:nvPr>
            <p:ph type="title"/>
          </p:nvPr>
        </p:nvSpPr>
        <p:spPr>
          <a:xfrm>
            <a:off x="625475" y="219698"/>
            <a:ext cx="7893050" cy="1144929"/>
          </a:xfrm>
        </p:spPr>
        <p:txBody>
          <a:bodyPr>
            <a:spAutoFit/>
          </a:bodyPr>
          <a:lstStyle/>
          <a:p>
            <a:pPr algn="ctr"/>
            <a:r>
              <a:rPr lang="en-US" altLang="en-US" sz="2800" b="1">
                <a:solidFill>
                  <a:srgbClr val="006600"/>
                </a:solidFill>
                <a:latin typeface="Arial" panose="020B0604020202020204" pitchFamily="34" charset="0"/>
                <a:cs typeface="Arial" panose="020B0604020202020204" pitchFamily="34" charset="0"/>
              </a:rPr>
              <a:t>Emergency Evacuation </a:t>
            </a:r>
            <a:br>
              <a:rPr lang="en-US" altLang="en-US" sz="2800" b="1">
                <a:solidFill>
                  <a:srgbClr val="006600"/>
                </a:solidFill>
                <a:latin typeface="Arial" panose="020B0604020202020204" pitchFamily="34" charset="0"/>
                <a:cs typeface="Arial" panose="020B0604020202020204" pitchFamily="34" charset="0"/>
              </a:rPr>
            </a:br>
            <a:br>
              <a:rPr lang="en-US" altLang="en-US" sz="2400">
                <a:latin typeface="Arial" panose="020B0604020202020204" pitchFamily="34" charset="0"/>
                <a:cs typeface="Arial" panose="020B0604020202020204" pitchFamily="34" charset="0"/>
              </a:rPr>
            </a:br>
            <a:r>
              <a:rPr lang="en-US" altLang="en-US" sz="2400" b="1">
                <a:solidFill>
                  <a:srgbClr val="006600"/>
                </a:solidFill>
                <a:latin typeface="Arial" panose="020B0604020202020204" pitchFamily="34" charset="0"/>
                <a:cs typeface="Arial" panose="020B0604020202020204" pitchFamily="34" charset="0"/>
              </a:rPr>
              <a:t>Coffman Hall Evacuation Routes</a:t>
            </a:r>
          </a:p>
        </p:txBody>
      </p:sp>
      <p:grpSp>
        <p:nvGrpSpPr>
          <p:cNvPr id="176131" name="Group 6"/>
          <p:cNvGrpSpPr>
            <a:grpSpLocks/>
          </p:cNvGrpSpPr>
          <p:nvPr/>
        </p:nvGrpSpPr>
        <p:grpSpPr bwMode="auto">
          <a:xfrm>
            <a:off x="8261350" y="61913"/>
            <a:ext cx="768350" cy="787400"/>
            <a:chOff x="8288338" y="87313"/>
            <a:chExt cx="768350" cy="776287"/>
          </a:xfrm>
        </p:grpSpPr>
        <p:pic>
          <p:nvPicPr>
            <p:cNvPr id="17614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6132" name="Group 53"/>
          <p:cNvGrpSpPr>
            <a:grpSpLocks/>
          </p:cNvGrpSpPr>
          <p:nvPr/>
        </p:nvGrpSpPr>
        <p:grpSpPr bwMode="auto">
          <a:xfrm>
            <a:off x="338138" y="1524000"/>
            <a:ext cx="8639175" cy="4999038"/>
            <a:chOff x="337612" y="1630360"/>
            <a:chExt cx="8639175" cy="4999037"/>
          </a:xfrm>
        </p:grpSpPr>
        <p:pic>
          <p:nvPicPr>
            <p:cNvPr id="1761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12" y="1630360"/>
              <a:ext cx="8639175" cy="49990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91620"/>
              <a:ext cx="259216" cy="25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5214" y="4165880"/>
              <a:ext cx="282574" cy="38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tangle 57"/>
            <p:cNvSpPr/>
            <p:nvPr/>
          </p:nvSpPr>
          <p:spPr>
            <a:xfrm>
              <a:off x="5479524" y="4379909"/>
              <a:ext cx="823913" cy="45720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9" name="Left Arrow 58"/>
            <p:cNvSpPr/>
            <p:nvPr/>
          </p:nvSpPr>
          <p:spPr>
            <a:xfrm>
              <a:off x="3961874" y="4165597"/>
              <a:ext cx="1371600" cy="1381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0" name="Left Arrow 59"/>
            <p:cNvSpPr/>
            <p:nvPr/>
          </p:nvSpPr>
          <p:spPr>
            <a:xfrm>
              <a:off x="1066274" y="4154484"/>
              <a:ext cx="1371600" cy="13652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1" name="Left Arrow 60"/>
            <p:cNvSpPr/>
            <p:nvPr/>
          </p:nvSpPr>
          <p:spPr>
            <a:xfrm rot="10800000">
              <a:off x="6273274" y="4165597"/>
              <a:ext cx="1117600" cy="1254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2" name="Left Arrow 61"/>
            <p:cNvSpPr/>
            <p:nvPr/>
          </p:nvSpPr>
          <p:spPr>
            <a:xfrm rot="16200000">
              <a:off x="7459931" y="4850602"/>
              <a:ext cx="1371600" cy="1381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7614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900" y="4278920"/>
              <a:ext cx="271916" cy="27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5850" y="4272170"/>
              <a:ext cx="278666" cy="2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946276"/>
              <a:ext cx="261997" cy="35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6510338" y="6132513"/>
            <a:ext cx="2452687" cy="338137"/>
          </a:xfrm>
          <a:prstGeom prst="rect">
            <a:avLst/>
          </a:prstGeom>
          <a:solidFill>
            <a:schemeClr val="accent1">
              <a:lumMod val="40000"/>
              <a:lumOff val="60000"/>
            </a:schemeClr>
          </a:solidFill>
          <a:ln>
            <a:solidFill>
              <a:schemeClr val="tx1"/>
            </a:solidFill>
          </a:ln>
        </p:spPr>
        <p:txBody>
          <a:bodyPr>
            <a:spAutoFit/>
          </a:bodyPr>
          <a:lstStyle/>
          <a:p>
            <a:pPr eaLnBrk="1" hangingPunct="1">
              <a:defRPr/>
            </a:pPr>
            <a:r>
              <a:rPr lang="en-US" sz="1600" b="1" dirty="0">
                <a:solidFill>
                  <a:schemeClr val="tx1"/>
                </a:solidFill>
              </a:rPr>
              <a:t>Muster by the cannons</a:t>
            </a:r>
          </a:p>
        </p:txBody>
      </p:sp>
      <p:pic>
        <p:nvPicPr>
          <p:cNvPr id="176134" name="Picture 12" descr="baselogo"/>
          <p:cNvPicPr>
            <a:picLocks noChangeAspect="1" noChangeArrowheads="1"/>
          </p:cNvPicPr>
          <p:nvPr/>
        </p:nvPicPr>
        <p:blipFill>
          <a:blip r:embed="rId8" cstate="print">
            <a:extLst>
              <a:ext uri="{28A0092B-C50C-407E-A947-70E740481C1C}">
                <a14:useLocalDpi xmlns:a14="http://schemas.microsoft.com/office/drawing/2010/main" val="0"/>
              </a:ext>
            </a:extLst>
          </a:blip>
          <a:srcRect t="6004"/>
          <a:stretch>
            <a:fillRect/>
          </a:stretch>
        </p:blipFill>
        <p:spPr bwMode="auto">
          <a:xfrm>
            <a:off x="61913" y="74613"/>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Slide Number Placeholder 5"/>
          <p:cNvSpPr txBox="1">
            <a:spLocks/>
          </p:cNvSpPr>
          <p:nvPr/>
        </p:nvSpPr>
        <p:spPr bwMode="auto">
          <a:xfrm>
            <a:off x="7239000" y="6562725"/>
            <a:ext cx="1905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66788">
              <a:spcBef>
                <a:spcPct val="20000"/>
              </a:spcBef>
              <a:buChar char="•"/>
              <a:defRPr sz="3400">
                <a:solidFill>
                  <a:schemeClr val="tx1"/>
                </a:solidFill>
                <a:latin typeface="Times New Roman" panose="02020603050405020304" pitchFamily="18" charset="0"/>
              </a:defRPr>
            </a:lvl1pPr>
            <a:lvl2pPr marL="785813" indent="-303213" defTabSz="966788">
              <a:spcBef>
                <a:spcPct val="20000"/>
              </a:spcBef>
              <a:buChar char="–"/>
              <a:defRPr sz="3000">
                <a:solidFill>
                  <a:schemeClr val="tx1"/>
                </a:solidFill>
                <a:latin typeface="Times New Roman" panose="02020603050405020304" pitchFamily="18" charset="0"/>
              </a:defRPr>
            </a:lvl2pPr>
            <a:lvl3pPr marL="1208088" indent="-241300" defTabSz="966788">
              <a:spcBef>
                <a:spcPct val="20000"/>
              </a:spcBef>
              <a:buChar char="•"/>
              <a:defRPr sz="2500">
                <a:solidFill>
                  <a:schemeClr val="tx1"/>
                </a:solidFill>
                <a:latin typeface="Times New Roman" panose="02020603050405020304" pitchFamily="18" charset="0"/>
              </a:defRPr>
            </a:lvl3pPr>
            <a:lvl4pPr marL="1692275" indent="-242888" defTabSz="966788">
              <a:spcBef>
                <a:spcPct val="20000"/>
              </a:spcBef>
              <a:buChar char="–"/>
              <a:defRPr sz="2100">
                <a:solidFill>
                  <a:schemeClr val="tx1"/>
                </a:solidFill>
                <a:latin typeface="Times New Roman" panose="02020603050405020304" pitchFamily="18" charset="0"/>
              </a:defRPr>
            </a:lvl4pPr>
            <a:lvl5pPr marL="2174875" indent="-241300" defTabSz="966788">
              <a:spcBef>
                <a:spcPct val="20000"/>
              </a:spcBef>
              <a:buChar char="»"/>
              <a:defRPr sz="2100">
                <a:solidFill>
                  <a:schemeClr val="tx1"/>
                </a:solidFill>
                <a:latin typeface="Times New Roman" panose="02020603050405020304" pitchFamily="18" charset="0"/>
              </a:defRPr>
            </a:lvl5pPr>
            <a:lvl6pPr marL="26320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30892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5464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40036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r" eaLnBrk="1" hangingPunct="1">
              <a:spcBef>
                <a:spcPct val="0"/>
              </a:spcBef>
              <a:buFontTx/>
              <a:buNone/>
            </a:pPr>
            <a:fld id="{3C81D60B-54F8-4080-B990-17D60AFBEFE9}" type="slidenum">
              <a:rPr lang="en-US" altLang="en-US" sz="1200">
                <a:latin typeface="Arial" panose="020B0604020202020204" pitchFamily="34" charset="0"/>
              </a:rPr>
              <a:pPr algn="r" eaLnBrk="1" hangingPunct="1">
                <a:spcBef>
                  <a:spcPct val="0"/>
                </a:spcBef>
                <a:buFontTx/>
                <a:buNone/>
              </a:pPr>
              <a:t>2</a:t>
            </a:fld>
            <a:endParaRPr lang="en-US" altLang="en-US" sz="12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7"/>
          <p:cNvSpPr txBox="1">
            <a:spLocks noChangeArrowheads="1"/>
          </p:cNvSpPr>
          <p:nvPr/>
        </p:nvSpPr>
        <p:spPr bwMode="auto">
          <a:xfrm>
            <a:off x="1298575" y="147101"/>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Installation &amp; Environment Division</a:t>
            </a:r>
          </a:p>
        </p:txBody>
      </p:sp>
      <p:grpSp>
        <p:nvGrpSpPr>
          <p:cNvPr id="230414" name="Group 6"/>
          <p:cNvGrpSpPr>
            <a:grpSpLocks noChangeAspect="1"/>
          </p:cNvGrpSpPr>
          <p:nvPr/>
        </p:nvGrpSpPr>
        <p:grpSpPr bwMode="auto">
          <a:xfrm>
            <a:off x="8458996" y="77812"/>
            <a:ext cx="606425" cy="612775"/>
            <a:chOff x="8288338" y="87313"/>
            <a:chExt cx="768350" cy="776287"/>
          </a:xfrm>
        </p:grpSpPr>
        <p:pic>
          <p:nvPicPr>
            <p:cNvPr id="23050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501"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0455" name="Picture 17"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 y="-1"/>
            <a:ext cx="671376" cy="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0456" name="Object 2"/>
          <p:cNvGraphicFramePr>
            <a:graphicFrameLocks noChangeAspect="1"/>
          </p:cNvGraphicFramePr>
          <p:nvPr/>
        </p:nvGraphicFramePr>
        <p:xfrm>
          <a:off x="314329" y="746129"/>
          <a:ext cx="8378825" cy="2651125"/>
        </p:xfrm>
        <a:graphic>
          <a:graphicData uri="http://schemas.openxmlformats.org/presentationml/2006/ole">
            <mc:AlternateContent xmlns:mc="http://schemas.openxmlformats.org/markup-compatibility/2006">
              <mc:Choice xmlns:v="urn:schemas-microsoft-com:vml" Requires="v">
                <p:oleObj name="Worksheet" r:id="rId6" imgW="11039602" imgH="3286217" progId="Excel.Sheet.8">
                  <p:embed/>
                </p:oleObj>
              </mc:Choice>
              <mc:Fallback>
                <p:oleObj name="Worksheet" r:id="rId6" imgW="11039602" imgH="3286217" progId="Excel.Sheet.8">
                  <p:embed/>
                  <p:pic>
                    <p:nvPicPr>
                      <p:cNvPr id="230456" name="Object 2"/>
                      <p:cNvPicPr>
                        <a:picLocks noChangeAspect="1" noChangeArrowheads="1"/>
                      </p:cNvPicPr>
                      <p:nvPr/>
                    </p:nvPicPr>
                    <p:blipFill>
                      <a:blip r:embed="rId7"/>
                      <a:srcRect/>
                      <a:stretch>
                        <a:fillRect/>
                      </a:stretch>
                    </p:blipFill>
                    <p:spPr bwMode="auto">
                      <a:xfrm>
                        <a:off x="314329" y="746129"/>
                        <a:ext cx="8378825" cy="2651125"/>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210B1EA6-8274-ADA0-B8DB-B08241E43DB7}"/>
              </a:ext>
            </a:extLst>
          </p:cNvPr>
          <p:cNvSpPr>
            <a:spLocks noGrp="1"/>
          </p:cNvSpPr>
          <p:nvPr>
            <p:ph type="sldNum" sz="quarter" idx="12"/>
          </p:nvPr>
        </p:nvSpPr>
        <p:spPr>
          <a:xfrm>
            <a:off x="7228701" y="6535094"/>
            <a:ext cx="1905000" cy="457200"/>
          </a:xfrm>
        </p:spPr>
        <p:txBody>
          <a:bodyPr/>
          <a:lstStyle/>
          <a:p>
            <a:pPr defTabSz="457200">
              <a:defRPr/>
            </a:pPr>
            <a:fld id="{8C828E91-8EFF-4D2A-82BD-5CDD04A333EA}" type="slidenum">
              <a:rPr lang="en-US">
                <a:solidFill>
                  <a:prstClr val="black">
                    <a:tint val="75000"/>
                  </a:prstClr>
                </a:solidFill>
                <a:latin typeface="Arial" panose="020B0604020202020204" pitchFamily="34" charset="0"/>
                <a:cs typeface="Arial" panose="020B0604020202020204" pitchFamily="34" charset="0"/>
              </a:rPr>
              <a:pPr defTabSz="457200">
                <a:defRPr/>
              </a:pPr>
              <a:t>20</a:t>
            </a:fld>
            <a:endParaRPr lang="en-US">
              <a:solidFill>
                <a:prstClr val="black">
                  <a:tint val="75000"/>
                </a:prstClr>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308987F4-7644-0E94-FCDF-265C4BD91407}"/>
              </a:ext>
            </a:extLst>
          </p:cNvPr>
          <p:cNvGraphicFramePr>
            <a:graphicFrameLocks noGrp="1"/>
          </p:cNvGraphicFramePr>
          <p:nvPr/>
        </p:nvGraphicFramePr>
        <p:xfrm>
          <a:off x="285755" y="3562548"/>
          <a:ext cx="8558213" cy="2861331"/>
        </p:xfrm>
        <a:graphic>
          <a:graphicData uri="http://schemas.openxmlformats.org/drawingml/2006/table">
            <a:tbl>
              <a:tblPr>
                <a:tableStyleId>{5C22544A-7EE6-4342-B048-85BDC9FD1C3A}</a:tableStyleId>
              </a:tblPr>
              <a:tblGrid>
                <a:gridCol w="435774">
                  <a:extLst>
                    <a:ext uri="{9D8B030D-6E8A-4147-A177-3AD203B41FA5}">
                      <a16:colId xmlns:a16="http://schemas.microsoft.com/office/drawing/2014/main" val="20000"/>
                    </a:ext>
                  </a:extLst>
                </a:gridCol>
                <a:gridCol w="5288329">
                  <a:extLst>
                    <a:ext uri="{9D8B030D-6E8A-4147-A177-3AD203B41FA5}">
                      <a16:colId xmlns:a16="http://schemas.microsoft.com/office/drawing/2014/main" val="20001"/>
                    </a:ext>
                  </a:extLst>
                </a:gridCol>
                <a:gridCol w="1617558">
                  <a:extLst>
                    <a:ext uri="{9D8B030D-6E8A-4147-A177-3AD203B41FA5}">
                      <a16:colId xmlns:a16="http://schemas.microsoft.com/office/drawing/2014/main" val="20002"/>
                    </a:ext>
                  </a:extLst>
                </a:gridCol>
                <a:gridCol w="1216552">
                  <a:extLst>
                    <a:ext uri="{9D8B030D-6E8A-4147-A177-3AD203B41FA5}">
                      <a16:colId xmlns:a16="http://schemas.microsoft.com/office/drawing/2014/main" val="20003"/>
                    </a:ext>
                  </a:extLst>
                </a:gridCol>
              </a:tblGrid>
              <a:tr h="195766">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21051">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486040">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486040">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486040">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95766">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173436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7"/>
          <p:cNvSpPr txBox="1">
            <a:spLocks noChangeArrowheads="1"/>
          </p:cNvSpPr>
          <p:nvPr/>
        </p:nvSpPr>
        <p:spPr bwMode="auto">
          <a:xfrm>
            <a:off x="1304925" y="106184"/>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28622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8622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8622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Public Safety Division</a:t>
            </a:r>
          </a:p>
        </p:txBody>
      </p:sp>
      <p:grpSp>
        <p:nvGrpSpPr>
          <p:cNvPr id="232451" name="Group 6"/>
          <p:cNvGrpSpPr>
            <a:grpSpLocks noChangeAspect="1"/>
          </p:cNvGrpSpPr>
          <p:nvPr/>
        </p:nvGrpSpPr>
        <p:grpSpPr bwMode="auto">
          <a:xfrm>
            <a:off x="8480449" y="52388"/>
            <a:ext cx="576263" cy="582612"/>
            <a:chOff x="8288338" y="87313"/>
            <a:chExt cx="768350" cy="776287"/>
          </a:xfrm>
        </p:grpSpPr>
        <p:pic>
          <p:nvPicPr>
            <p:cNvPr id="232536"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537"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2452"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24"/>
            <a:ext cx="5889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2453" name="Object 1"/>
          <p:cNvGraphicFramePr>
            <a:graphicFrameLocks noChangeAspect="1"/>
          </p:cNvGraphicFramePr>
          <p:nvPr>
            <p:extLst>
              <p:ext uri="{D42A27DB-BD31-4B8C-83A1-F6EECF244321}">
                <p14:modId xmlns:p14="http://schemas.microsoft.com/office/powerpoint/2010/main" val="2890114757"/>
              </p:ext>
            </p:extLst>
          </p:nvPr>
        </p:nvGraphicFramePr>
        <p:xfrm>
          <a:off x="227013" y="846138"/>
          <a:ext cx="8567737" cy="2855912"/>
        </p:xfrm>
        <a:graphic>
          <a:graphicData uri="http://schemas.openxmlformats.org/presentationml/2006/ole">
            <mc:AlternateContent xmlns:mc="http://schemas.openxmlformats.org/markup-compatibility/2006">
              <mc:Choice xmlns:v="urn:schemas-microsoft-com:vml" Requires="v">
                <p:oleObj name="Worksheet" r:id="rId6" imgW="10429808" imgH="3610051" progId="Excel.Sheet.8">
                  <p:embed/>
                </p:oleObj>
              </mc:Choice>
              <mc:Fallback>
                <p:oleObj name="Worksheet" r:id="rId6" imgW="10429808" imgH="3610051" progId="Excel.Sheet.8">
                  <p:embed/>
                  <p:pic>
                    <p:nvPicPr>
                      <p:cNvPr id="232453" name="Object 1"/>
                      <p:cNvPicPr>
                        <a:picLocks noChangeAspect="1" noChangeArrowheads="1"/>
                      </p:cNvPicPr>
                      <p:nvPr/>
                    </p:nvPicPr>
                    <p:blipFill>
                      <a:blip r:embed="rId7"/>
                      <a:srcRect/>
                      <a:stretch>
                        <a:fillRect/>
                      </a:stretch>
                    </p:blipFill>
                    <p:spPr bwMode="auto">
                      <a:xfrm>
                        <a:off x="227013" y="846138"/>
                        <a:ext cx="8567737" cy="2855912"/>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9192FE53-DF0E-EC18-B256-28983EB27F0A}"/>
              </a:ext>
            </a:extLst>
          </p:cNvPr>
          <p:cNvSpPr>
            <a:spLocks noGrp="1"/>
          </p:cNvSpPr>
          <p:nvPr>
            <p:ph type="sldNum" sz="quarter" idx="12"/>
          </p:nvPr>
        </p:nvSpPr>
        <p:spPr>
          <a:xfrm>
            <a:off x="7086600" y="6569263"/>
            <a:ext cx="2057400" cy="365125"/>
          </a:xfrm>
        </p:spPr>
        <p:txBody>
          <a:bodyPr/>
          <a:lstStyle/>
          <a:p>
            <a:pPr>
              <a:defRPr/>
            </a:pPr>
            <a:fld id="{8C828E91-8EFF-4D2A-82BD-5CDD04A333EA}" type="slidenum">
              <a:rPr lang="en-US" smtClean="0"/>
              <a:pPr>
                <a:defRPr/>
              </a:pPr>
              <a:t>21</a:t>
            </a:fld>
            <a:endParaRPr lang="en-US"/>
          </a:p>
        </p:txBody>
      </p:sp>
      <p:graphicFrame>
        <p:nvGraphicFramePr>
          <p:cNvPr id="3" name="Table 2">
            <a:extLst>
              <a:ext uri="{FF2B5EF4-FFF2-40B4-BE49-F238E27FC236}">
                <a16:creationId xmlns:a16="http://schemas.microsoft.com/office/drawing/2014/main" id="{DA47ECFB-5D5D-7794-BF3B-8268E7045101}"/>
              </a:ext>
            </a:extLst>
          </p:cNvPr>
          <p:cNvGraphicFramePr>
            <a:graphicFrameLocks noGrp="1"/>
          </p:cNvGraphicFramePr>
          <p:nvPr>
            <p:extLst>
              <p:ext uri="{D42A27DB-BD31-4B8C-83A1-F6EECF244321}">
                <p14:modId xmlns:p14="http://schemas.microsoft.com/office/powerpoint/2010/main" val="452741942"/>
              </p:ext>
            </p:extLst>
          </p:nvPr>
        </p:nvGraphicFramePr>
        <p:xfrm>
          <a:off x="292949" y="3659370"/>
          <a:ext cx="8558102" cy="2882129"/>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206560">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12839">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12839">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641849">
                <a:tc>
                  <a:txBody>
                    <a:bodyPr/>
                    <a:lstStyle/>
                    <a:p>
                      <a:pPr algn="ctr"/>
                      <a:r>
                        <a:rPr lang="en-US" sz="85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65529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206560">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97087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96" name="Text Box 7"/>
          <p:cNvSpPr txBox="1">
            <a:spLocks noChangeArrowheads="1"/>
          </p:cNvSpPr>
          <p:nvPr/>
        </p:nvSpPr>
        <p:spPr bwMode="auto">
          <a:xfrm>
            <a:off x="679421" y="178126"/>
            <a:ext cx="7785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0"/>
              </a:spcBef>
              <a:spcAft>
                <a:spcPct val="0"/>
              </a:spcAft>
              <a:defRPr/>
            </a:pPr>
            <a:r>
              <a:rPr lang="en-US" altLang="en-US" b="1">
                <a:solidFill>
                  <a:srgbClr val="0000FF"/>
                </a:solidFill>
                <a:cs typeface="Arial" panose="020B0604020202020204" pitchFamily="34" charset="0"/>
              </a:rPr>
              <a:t>Communications and Information Systems Division</a:t>
            </a:r>
          </a:p>
        </p:txBody>
      </p:sp>
      <p:grpSp>
        <p:nvGrpSpPr>
          <p:cNvPr id="228407" name="Group 6"/>
          <p:cNvGrpSpPr>
            <a:grpSpLocks noChangeAspect="1"/>
          </p:cNvGrpSpPr>
          <p:nvPr/>
        </p:nvGrpSpPr>
        <p:grpSpPr bwMode="auto">
          <a:xfrm>
            <a:off x="8403796" y="61120"/>
            <a:ext cx="661629" cy="668919"/>
            <a:chOff x="8288338" y="87313"/>
            <a:chExt cx="768350" cy="776287"/>
          </a:xfrm>
        </p:grpSpPr>
        <p:pic>
          <p:nvPicPr>
            <p:cNvPr id="22844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41"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8408"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1" y="28"/>
            <a:ext cx="721861" cy="72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409" name="Object 1"/>
          <p:cNvGraphicFramePr>
            <a:graphicFrameLocks noChangeAspect="1"/>
          </p:cNvGraphicFramePr>
          <p:nvPr>
            <p:extLst>
              <p:ext uri="{D42A27DB-BD31-4B8C-83A1-F6EECF244321}">
                <p14:modId xmlns:p14="http://schemas.microsoft.com/office/powerpoint/2010/main" val="1202509242"/>
              </p:ext>
            </p:extLst>
          </p:nvPr>
        </p:nvGraphicFramePr>
        <p:xfrm>
          <a:off x="138113" y="842963"/>
          <a:ext cx="8683625" cy="2633662"/>
        </p:xfrm>
        <a:graphic>
          <a:graphicData uri="http://schemas.openxmlformats.org/presentationml/2006/ole">
            <mc:AlternateContent xmlns:mc="http://schemas.openxmlformats.org/markup-compatibility/2006">
              <mc:Choice xmlns:v="urn:schemas-microsoft-com:vml" Requires="v">
                <p:oleObj name="Worksheet" r:id="rId6" imgW="11039464" imgH="3610051" progId="Excel.Sheet.8">
                  <p:embed/>
                </p:oleObj>
              </mc:Choice>
              <mc:Fallback>
                <p:oleObj name="Worksheet" r:id="rId6" imgW="11039464" imgH="3610051" progId="Excel.Sheet.8">
                  <p:embed/>
                  <p:pic>
                    <p:nvPicPr>
                      <p:cNvPr id="228409" name="Object 1"/>
                      <p:cNvPicPr>
                        <a:picLocks noChangeAspect="1" noChangeArrowheads="1"/>
                      </p:cNvPicPr>
                      <p:nvPr/>
                    </p:nvPicPr>
                    <p:blipFill>
                      <a:blip r:embed="rId7"/>
                      <a:srcRect/>
                      <a:stretch>
                        <a:fillRect/>
                      </a:stretch>
                    </p:blipFill>
                    <p:spPr bwMode="auto">
                      <a:xfrm>
                        <a:off x="138113" y="842963"/>
                        <a:ext cx="8683625" cy="2633662"/>
                      </a:xfrm>
                      <a:prstGeom prst="rect">
                        <a:avLst/>
                      </a:prstGeom>
                      <a:noFill/>
                      <a:ln>
                        <a:noFill/>
                      </a:ln>
                    </p:spPr>
                  </p:pic>
                </p:oleObj>
              </mc:Fallback>
            </mc:AlternateContent>
          </a:graphicData>
        </a:graphic>
      </p:graphicFrame>
      <p:sp>
        <p:nvSpPr>
          <p:cNvPr id="3" name="Slide Number Placeholder 2">
            <a:extLst>
              <a:ext uri="{FF2B5EF4-FFF2-40B4-BE49-F238E27FC236}">
                <a16:creationId xmlns:a16="http://schemas.microsoft.com/office/drawing/2014/main" id="{A0F1B5D0-C88E-45FE-D948-CEC766034A1D}"/>
              </a:ext>
            </a:extLst>
          </p:cNvPr>
          <p:cNvSpPr>
            <a:spLocks noGrp="1"/>
          </p:cNvSpPr>
          <p:nvPr>
            <p:ph type="sldNum" sz="quarter" idx="12"/>
          </p:nvPr>
        </p:nvSpPr>
        <p:spPr>
          <a:xfrm>
            <a:off x="7086600" y="6497343"/>
            <a:ext cx="2057400" cy="365125"/>
          </a:xfrm>
        </p:spPr>
        <p:txBody>
          <a:bodyPr/>
          <a:lstStyle/>
          <a:p>
            <a:pPr>
              <a:defRPr/>
            </a:pPr>
            <a:fld id="{8C828E91-8EFF-4D2A-82BD-5CDD04A333EA}" type="slidenum">
              <a:rPr lang="en-US" smtClean="0"/>
              <a:pPr>
                <a:defRPr/>
              </a:pPr>
              <a:t>22</a:t>
            </a:fld>
            <a:endParaRPr lang="en-US"/>
          </a:p>
        </p:txBody>
      </p:sp>
      <p:graphicFrame>
        <p:nvGraphicFramePr>
          <p:cNvPr id="2" name="Table 1">
            <a:extLst>
              <a:ext uri="{FF2B5EF4-FFF2-40B4-BE49-F238E27FC236}">
                <a16:creationId xmlns:a16="http://schemas.microsoft.com/office/drawing/2014/main" id="{29158343-8731-EEB6-76E4-69C853B93B95}"/>
              </a:ext>
            </a:extLst>
          </p:cNvPr>
          <p:cNvGraphicFramePr>
            <a:graphicFrameLocks noGrp="1"/>
          </p:cNvGraphicFramePr>
          <p:nvPr/>
        </p:nvGraphicFramePr>
        <p:xfrm>
          <a:off x="201613" y="3533311"/>
          <a:ext cx="8686800" cy="2939542"/>
        </p:xfrm>
        <a:graphic>
          <a:graphicData uri="http://schemas.openxmlformats.org/drawingml/2006/table">
            <a:tbl>
              <a:tblPr>
                <a:tableStyleId>{5C22544A-7EE6-4342-B048-85BDC9FD1C3A}</a:tableStyleId>
              </a:tblPr>
              <a:tblGrid>
                <a:gridCol w="442321">
                  <a:extLst>
                    <a:ext uri="{9D8B030D-6E8A-4147-A177-3AD203B41FA5}">
                      <a16:colId xmlns:a16="http://schemas.microsoft.com/office/drawing/2014/main" val="20000"/>
                    </a:ext>
                  </a:extLst>
                </a:gridCol>
                <a:gridCol w="5367787">
                  <a:extLst>
                    <a:ext uri="{9D8B030D-6E8A-4147-A177-3AD203B41FA5}">
                      <a16:colId xmlns:a16="http://schemas.microsoft.com/office/drawing/2014/main" val="20001"/>
                    </a:ext>
                  </a:extLst>
                </a:gridCol>
                <a:gridCol w="1641862">
                  <a:extLst>
                    <a:ext uri="{9D8B030D-6E8A-4147-A177-3AD203B41FA5}">
                      <a16:colId xmlns:a16="http://schemas.microsoft.com/office/drawing/2014/main" val="20002"/>
                    </a:ext>
                  </a:extLst>
                </a:gridCol>
                <a:gridCol w="1234830">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Objective</a:t>
                      </a: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744714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9" name="Object 1"/>
          <p:cNvGraphicFramePr>
            <a:graphicFrameLocks noChangeAspect="1"/>
          </p:cNvGraphicFramePr>
          <p:nvPr/>
        </p:nvGraphicFramePr>
        <p:xfrm>
          <a:off x="285750" y="735013"/>
          <a:ext cx="8636000" cy="2640012"/>
        </p:xfrm>
        <a:graphic>
          <a:graphicData uri="http://schemas.openxmlformats.org/presentationml/2006/ole">
            <mc:AlternateContent xmlns:mc="http://schemas.openxmlformats.org/markup-compatibility/2006">
              <mc:Choice xmlns:v="urn:schemas-microsoft-com:vml" Requires="v">
                <p:oleObj name="Worksheet" r:id="rId3" imgW="10439429" imgH="3609833" progId="Excel.Sheet.8">
                  <p:embed/>
                </p:oleObj>
              </mc:Choice>
              <mc:Fallback>
                <p:oleObj name="Worksheet" r:id="rId3" imgW="10439429" imgH="3609833" progId="Excel.Sheet.8">
                  <p:embed/>
                  <p:pic>
                    <p:nvPicPr>
                      <p:cNvPr id="234499" name="Object 1"/>
                      <p:cNvPicPr>
                        <a:picLocks noChangeAspect="1" noChangeArrowheads="1"/>
                      </p:cNvPicPr>
                      <p:nvPr/>
                    </p:nvPicPr>
                    <p:blipFill>
                      <a:blip r:embed="rId4"/>
                      <a:srcRect/>
                      <a:stretch>
                        <a:fillRect/>
                      </a:stretch>
                    </p:blipFill>
                    <p:spPr bwMode="auto">
                      <a:xfrm>
                        <a:off x="285750" y="735013"/>
                        <a:ext cx="8636000" cy="2640012"/>
                      </a:xfrm>
                      <a:prstGeom prst="rect">
                        <a:avLst/>
                      </a:prstGeom>
                      <a:noFill/>
                      <a:ln>
                        <a:noFill/>
                      </a:ln>
                    </p:spPr>
                  </p:pic>
                </p:oleObj>
              </mc:Fallback>
            </mc:AlternateContent>
          </a:graphicData>
        </a:graphic>
      </p:graphicFrame>
      <p:pic>
        <p:nvPicPr>
          <p:cNvPr id="234500" name="Picture 3" descr="mccslogo_125x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828" y="33700"/>
            <a:ext cx="1345519" cy="64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14" descr="bas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9" y="-1"/>
            <a:ext cx="704444" cy="7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2" name="Text Box 4"/>
          <p:cNvSpPr txBox="1">
            <a:spLocks noChangeArrowheads="1"/>
          </p:cNvSpPr>
          <p:nvPr/>
        </p:nvSpPr>
        <p:spPr bwMode="auto">
          <a:xfrm>
            <a:off x="1785938" y="139432"/>
            <a:ext cx="528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Marine Corps Community Services</a:t>
            </a:r>
          </a:p>
        </p:txBody>
      </p:sp>
      <p:sp>
        <p:nvSpPr>
          <p:cNvPr id="10" name="Slide Number Placeholder 7"/>
          <p:cNvSpPr>
            <a:spLocks noGrp="1"/>
          </p:cNvSpPr>
          <p:nvPr>
            <p:ph type="sldNum" sz="quarter" idx="12"/>
          </p:nvPr>
        </p:nvSpPr>
        <p:spPr>
          <a:xfrm>
            <a:off x="7240176" y="6515927"/>
            <a:ext cx="1905000" cy="342087"/>
          </a:xfrm>
        </p:spPr>
        <p:txBody>
          <a:bodyPr/>
          <a:lstStyle/>
          <a:p>
            <a:pPr eaLnBrk="0" fontAlgn="base" hangingPunct="0">
              <a:spcBef>
                <a:spcPct val="0"/>
              </a:spcBef>
              <a:spcAft>
                <a:spcPct val="0"/>
              </a:spcAft>
              <a:defRPr/>
            </a:pPr>
            <a:fld id="{D55A5138-1860-4BAF-88AF-A7DB669DDA71}" type="slidenum">
              <a:rPr lang="en-US">
                <a:solidFill>
                  <a:srgbClr val="000000"/>
                </a:solidFill>
                <a:cs typeface="Arial" panose="020B0604020202020204" pitchFamily="34" charset="0"/>
              </a:rPr>
              <a:pPr eaLnBrk="0" fontAlgn="base" hangingPunct="0">
                <a:spcBef>
                  <a:spcPct val="0"/>
                </a:spcBef>
                <a:spcAft>
                  <a:spcPct val="0"/>
                </a:spcAft>
                <a:defRPr/>
              </a:pPr>
              <a:t>23</a:t>
            </a:fld>
            <a:endParaRPr lang="en-US">
              <a:solidFill>
                <a:srgbClr val="000000"/>
              </a:solidFill>
              <a:cs typeface="Arial" panose="020B0604020202020204" pitchFamily="34" charset="0"/>
            </a:endParaRPr>
          </a:p>
        </p:txBody>
      </p:sp>
      <p:graphicFrame>
        <p:nvGraphicFramePr>
          <p:cNvPr id="2" name="Table 1">
            <a:extLst>
              <a:ext uri="{FF2B5EF4-FFF2-40B4-BE49-F238E27FC236}">
                <a16:creationId xmlns:a16="http://schemas.microsoft.com/office/drawing/2014/main" id="{193FACAB-009A-BAFD-6D13-9EBEA347EEF3}"/>
              </a:ext>
            </a:extLst>
          </p:cNvPr>
          <p:cNvGraphicFramePr>
            <a:graphicFrameLocks noGrp="1"/>
          </p:cNvGraphicFramePr>
          <p:nvPr>
            <p:extLst>
              <p:ext uri="{D42A27DB-BD31-4B8C-83A1-F6EECF244321}">
                <p14:modId xmlns:p14="http://schemas.microsoft.com/office/powerpoint/2010/main" val="2945762094"/>
              </p:ext>
            </p:extLst>
          </p:nvPr>
        </p:nvGraphicFramePr>
        <p:xfrm>
          <a:off x="285752" y="3533305"/>
          <a:ext cx="8558102" cy="2939542"/>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Objective</a:t>
                      </a: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414324349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1981200" y="228622"/>
            <a:ext cx="504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302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302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302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302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302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DLA Distribution Albany Georgia </a:t>
            </a:r>
          </a:p>
        </p:txBody>
      </p:sp>
      <p:pic>
        <p:nvPicPr>
          <p:cNvPr id="2365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350" y="17485"/>
            <a:ext cx="7826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94" name="Picture 12" descr="base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3"/>
          <p:cNvGraphicFramePr>
            <a:graphicFrameLocks noChangeAspect="1"/>
          </p:cNvGraphicFramePr>
          <p:nvPr/>
        </p:nvGraphicFramePr>
        <p:xfrm>
          <a:off x="61916" y="776288"/>
          <a:ext cx="8982075" cy="2849562"/>
        </p:xfrm>
        <a:graphic>
          <a:graphicData uri="http://schemas.openxmlformats.org/presentationml/2006/ole">
            <mc:AlternateContent xmlns:mc="http://schemas.openxmlformats.org/markup-compatibility/2006">
              <mc:Choice xmlns:v="urn:schemas-microsoft-com:vml" Requires="v">
                <p:oleObj name="Worksheet" r:id="rId5" imgW="10430012" imgH="3610002" progId="Excel.Sheet.8">
                  <p:embed/>
                </p:oleObj>
              </mc:Choice>
              <mc:Fallback>
                <p:oleObj name="Worksheet" r:id="rId5" imgW="10430012" imgH="3610002" progId="Excel.Sheet.8">
                  <p:embed/>
                  <p:pic>
                    <p:nvPicPr>
                      <p:cNvPr id="14" name="Object 3"/>
                      <p:cNvPicPr>
                        <a:picLocks noChangeAspect="1" noChangeArrowheads="1"/>
                      </p:cNvPicPr>
                      <p:nvPr/>
                    </p:nvPicPr>
                    <p:blipFill>
                      <a:blip r:embed="rId6"/>
                      <a:srcRect/>
                      <a:stretch>
                        <a:fillRect/>
                      </a:stretch>
                    </p:blipFill>
                    <p:spPr bwMode="auto">
                      <a:xfrm>
                        <a:off x="61916" y="776288"/>
                        <a:ext cx="8982075" cy="2849562"/>
                      </a:xfrm>
                      <a:prstGeom prst="rect">
                        <a:avLst/>
                      </a:prstGeom>
                      <a:noFill/>
                      <a:ln w="9525">
                        <a:solidFill>
                          <a:schemeClr val="tx1"/>
                        </a:solidFill>
                      </a:ln>
                    </p:spPr>
                  </p:pic>
                </p:oleObj>
              </mc:Fallback>
            </mc:AlternateContent>
          </a:graphicData>
        </a:graphic>
      </p:graphicFrame>
      <p:graphicFrame>
        <p:nvGraphicFramePr>
          <p:cNvPr id="15" name="Group 66"/>
          <p:cNvGraphicFramePr>
            <a:graphicFrameLocks noGrp="1"/>
          </p:cNvGraphicFramePr>
          <p:nvPr>
            <p:extLst>
              <p:ext uri="{D42A27DB-BD31-4B8C-83A1-F6EECF244321}">
                <p14:modId xmlns:p14="http://schemas.microsoft.com/office/powerpoint/2010/main" val="3351517477"/>
              </p:ext>
            </p:extLst>
          </p:nvPr>
        </p:nvGraphicFramePr>
        <p:xfrm>
          <a:off x="61912" y="3708415"/>
          <a:ext cx="8982076" cy="2916282"/>
        </p:xfrm>
        <a:graphic>
          <a:graphicData uri="http://schemas.openxmlformats.org/drawingml/2006/table">
            <a:tbl>
              <a:tblPr/>
              <a:tblGrid>
                <a:gridCol w="8982076">
                  <a:extLst>
                    <a:ext uri="{9D8B030D-6E8A-4147-A177-3AD203B41FA5}">
                      <a16:colId xmlns:a16="http://schemas.microsoft.com/office/drawing/2014/main" val="20000"/>
                    </a:ext>
                  </a:extLst>
                </a:gridCol>
              </a:tblGrid>
              <a:tr h="3148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Arial" charset="0"/>
                        </a:rPr>
                        <a:t>Successes, Initiatives, and Concerns</a:t>
                      </a:r>
                    </a:p>
                  </a:txBody>
                  <a:tcPr marL="91470" marR="9147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10000"/>
                  </a:ext>
                </a:extLst>
              </a:tr>
              <a:tr h="232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sng" strike="noStrike" cap="none" normalizeH="0" baseline="0" dirty="0">
                          <a:ln>
                            <a:noFill/>
                          </a:ln>
                          <a:solidFill>
                            <a:srgbClr val="000000"/>
                          </a:solidFill>
                          <a:effectLst/>
                          <a:latin typeface="Arial" charset="0"/>
                          <a:cs typeface="Arial" charset="0"/>
                        </a:rPr>
                        <a:t>DLA Distribution Albany: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sng" strike="noStrike" cap="none" normalizeH="0" baseline="0" dirty="0">
                        <a:ln>
                          <a:noFill/>
                        </a:ln>
                        <a:solidFill>
                          <a:srgbClr val="000000"/>
                        </a:solidFill>
                        <a:effectLst/>
                        <a:latin typeface="Arial" charset="0"/>
                        <a:cs typeface="Arial" charset="0"/>
                      </a:endParaRPr>
                    </a:p>
                    <a:p>
                      <a:pPr marL="0" indent="0">
                        <a:buFont typeface="Arial" panose="020B0604020202020204" pitchFamily="34" charset="0"/>
                        <a:buNone/>
                      </a:pPr>
                      <a:endParaRPr kumimoji="0" lang="en-US" sz="1000" b="0" i="0" u="none" strike="noStrike" cap="none" normalizeH="0" baseline="0" dirty="0">
                        <a:ln>
                          <a:noFill/>
                        </a:ln>
                        <a:solidFill>
                          <a:srgbClr val="000000"/>
                        </a:solidFill>
                        <a:effectLst/>
                        <a:latin typeface="Arial" charset="0"/>
                        <a:cs typeface="Arial" charset="0"/>
                      </a:endParaRP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Planned fire drills were successfully conducted in coordination with the fire department to evaluate and reinforce emergency preparedness procedures across the facility.</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Spill response training was delivered to employees to improve awareness and readiness in the event of a hazardous material release.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Continued focus on strengthening emergency response capabilities through hands-on training and real-time evacuation drills.</a:t>
                      </a: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Continuously encouraging continued focus on safety improvements and invite suggestions for future initiatives</a:t>
                      </a:r>
                      <a:r>
                        <a:rPr lang="en-US" sz="1050" dirty="0">
                          <a:latin typeface="Arial" panose="020B0604020202020204" pitchFamily="34" charset="0"/>
                          <a:cs typeface="Arial" panose="020B0604020202020204" pitchFamily="34" charset="0"/>
                        </a:rPr>
                        <a:t>.</a:t>
                      </a:r>
                    </a:p>
                  </a:txBody>
                  <a:tcPr marL="91470" marR="91470"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432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charset="0"/>
                        <a:cs typeface="Arial" charset="0"/>
                      </a:endParaRPr>
                    </a:p>
                  </a:txBody>
                  <a:tcPr marL="91470" marR="91470"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2214895"/>
                  </a:ext>
                </a:extLst>
              </a:tr>
            </a:tbl>
          </a:graphicData>
        </a:graphic>
      </p:graphicFrame>
      <p:sp>
        <p:nvSpPr>
          <p:cNvPr id="2" name="Slide Number Placeholder 1">
            <a:extLst>
              <a:ext uri="{FF2B5EF4-FFF2-40B4-BE49-F238E27FC236}">
                <a16:creationId xmlns:a16="http://schemas.microsoft.com/office/drawing/2014/main" id="{A5B75201-BD7A-6486-9947-A49174B7D28F}"/>
              </a:ext>
            </a:extLst>
          </p:cNvPr>
          <p:cNvSpPr>
            <a:spLocks noGrp="1"/>
          </p:cNvSpPr>
          <p:nvPr>
            <p:ph type="sldNum" sz="quarter" idx="12"/>
          </p:nvPr>
        </p:nvSpPr>
        <p:spPr>
          <a:xfrm>
            <a:off x="7086600" y="6492887"/>
            <a:ext cx="2057400" cy="365125"/>
          </a:xfrm>
        </p:spPr>
        <p:txBody>
          <a:bodyPr/>
          <a:lstStyle/>
          <a:p>
            <a:pPr>
              <a:defRPr/>
            </a:pPr>
            <a:fld id="{8C828E91-8EFF-4D2A-82BD-5CDD04A333EA}" type="slidenum">
              <a:rPr lang="en-US" smtClean="0"/>
              <a:pPr>
                <a:defRPr/>
              </a:pPr>
              <a:t>24</a:t>
            </a:fld>
            <a:endParaRPr lang="en-US"/>
          </a:p>
        </p:txBody>
      </p:sp>
    </p:spTree>
    <p:extLst>
      <p:ext uri="{BB962C8B-B14F-4D97-AF65-F5344CB8AC3E}">
        <p14:creationId xmlns:p14="http://schemas.microsoft.com/office/powerpoint/2010/main" val="289041195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Box 39"/>
          <p:cNvSpPr txBox="1">
            <a:spLocks noChangeArrowheads="1"/>
          </p:cNvSpPr>
          <p:nvPr/>
        </p:nvSpPr>
        <p:spPr bwMode="auto">
          <a:xfrm>
            <a:off x="7429502" y="3714750"/>
            <a:ext cx="1381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sz="1351" dirty="0">
              <a:solidFill>
                <a:prstClr val="black"/>
              </a:solidFill>
              <a:latin typeface="Calibri" pitchFamily="34" charset="0"/>
            </a:endParaRPr>
          </a:p>
        </p:txBody>
      </p:sp>
      <p:sp>
        <p:nvSpPr>
          <p:cNvPr id="1032" name="Text Box 40"/>
          <p:cNvSpPr txBox="1">
            <a:spLocks noChangeArrowheads="1"/>
          </p:cNvSpPr>
          <p:nvPr/>
        </p:nvSpPr>
        <p:spPr bwMode="auto">
          <a:xfrm>
            <a:off x="7361238" y="3708400"/>
            <a:ext cx="13811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sz="1351" dirty="0">
              <a:solidFill>
                <a:prstClr val="black"/>
              </a:solidFill>
              <a:latin typeface="Calibri" pitchFamily="34" charset="0"/>
            </a:endParaRPr>
          </a:p>
        </p:txBody>
      </p:sp>
      <p:grpSp>
        <p:nvGrpSpPr>
          <p:cNvPr id="240712" name="Group 6"/>
          <p:cNvGrpSpPr>
            <a:grpSpLocks noChangeAspect="1"/>
          </p:cNvGrpSpPr>
          <p:nvPr/>
        </p:nvGrpSpPr>
        <p:grpSpPr bwMode="auto">
          <a:xfrm>
            <a:off x="8322447" y="77790"/>
            <a:ext cx="742950" cy="750887"/>
            <a:chOff x="8288338" y="87313"/>
            <a:chExt cx="768350" cy="776287"/>
          </a:xfrm>
        </p:grpSpPr>
        <p:pic>
          <p:nvPicPr>
            <p:cNvPr id="24071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716"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713"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 y="8028"/>
            <a:ext cx="838065" cy="8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2028031" y="259903"/>
            <a:ext cx="510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GOV Fleet Safety</a:t>
            </a:r>
            <a:r>
              <a:rPr lang="en-US" altLang="en-US" sz="2400" dirty="0">
                <a:solidFill>
                  <a:srgbClr val="000000"/>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     </a:t>
            </a:r>
          </a:p>
        </p:txBody>
      </p:sp>
      <p:graphicFrame>
        <p:nvGraphicFramePr>
          <p:cNvPr id="11" name="Chart 10"/>
          <p:cNvGraphicFramePr/>
          <p:nvPr>
            <p:extLst>
              <p:ext uri="{D42A27DB-BD31-4B8C-83A1-F6EECF244321}">
                <p14:modId xmlns:p14="http://schemas.microsoft.com/office/powerpoint/2010/main" val="3597719166"/>
              </p:ext>
            </p:extLst>
          </p:nvPr>
        </p:nvGraphicFramePr>
        <p:xfrm>
          <a:off x="955793" y="1205660"/>
          <a:ext cx="7232419" cy="4949609"/>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1"/>
          <p:cNvSpPr txBox="1"/>
          <p:nvPr/>
        </p:nvSpPr>
        <p:spPr>
          <a:xfrm>
            <a:off x="4146321" y="5128183"/>
            <a:ext cx="233362" cy="2370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defRPr/>
            </a:pPr>
            <a:endParaRPr lang="en-US" sz="1000" dirty="0">
              <a:solidFill>
                <a:prstClr val="black"/>
              </a:solidFill>
              <a:latin typeface="Arial" panose="020B0604020202020204" pitchFamily="34" charset="0"/>
              <a:cs typeface="Arial" panose="020B0604020202020204" pitchFamily="34" charset="0"/>
            </a:endParaRPr>
          </a:p>
        </p:txBody>
      </p:sp>
      <p:sp>
        <p:nvSpPr>
          <p:cNvPr id="47" name="TextBox 1"/>
          <p:cNvSpPr txBox="1">
            <a:spLocks noChangeArrowheads="1"/>
          </p:cNvSpPr>
          <p:nvPr/>
        </p:nvSpPr>
        <p:spPr bwMode="auto">
          <a:xfrm>
            <a:off x="2019300" y="805548"/>
            <a:ext cx="510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000" b="1" dirty="0">
                <a:solidFill>
                  <a:prstClr val="black"/>
                </a:solidFill>
                <a:latin typeface="Arial" panose="020B0604020202020204" pitchFamily="34" charset="0"/>
                <a:cs typeface="Arial" panose="020B0604020202020204" pitchFamily="34" charset="0"/>
              </a:rPr>
              <a:t>GOV Damage</a:t>
            </a:r>
            <a:r>
              <a:rPr lang="en-US" altLang="en-US" sz="2000" dirty="0">
                <a:solidFill>
                  <a:prstClr val="black"/>
                </a:solidFill>
                <a:latin typeface="Arial" panose="020B0604020202020204" pitchFamily="34" charset="0"/>
                <a:cs typeface="Arial" panose="020B0604020202020204" pitchFamily="34" charset="0"/>
              </a:rPr>
              <a:t>      </a:t>
            </a:r>
          </a:p>
        </p:txBody>
      </p:sp>
      <p:sp>
        <p:nvSpPr>
          <p:cNvPr id="17" name="Rectangle 16"/>
          <p:cNvSpPr/>
          <p:nvPr/>
        </p:nvSpPr>
        <p:spPr>
          <a:xfrm>
            <a:off x="-18550" y="6107306"/>
            <a:ext cx="1732547" cy="646331"/>
          </a:xfrm>
          <a:prstGeom prst="rect">
            <a:avLst/>
          </a:prstGeom>
        </p:spPr>
        <p:txBody>
          <a:bodyPr wrap="square">
            <a:spAutoFit/>
          </a:bodyPr>
          <a:lstStyle/>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Ms. Kelly Eadie</a:t>
            </a:r>
          </a:p>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Director, LSD</a:t>
            </a:r>
          </a:p>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(229) 639-6733</a:t>
            </a:r>
          </a:p>
        </p:txBody>
      </p:sp>
      <p:sp>
        <p:nvSpPr>
          <p:cNvPr id="2" name="Slide Number Placeholder 1">
            <a:extLst>
              <a:ext uri="{FF2B5EF4-FFF2-40B4-BE49-F238E27FC236}">
                <a16:creationId xmlns:a16="http://schemas.microsoft.com/office/drawing/2014/main" id="{B4F1569F-AA1E-2F41-1DAC-EFC3758C7D56}"/>
              </a:ext>
            </a:extLst>
          </p:cNvPr>
          <p:cNvSpPr>
            <a:spLocks noGrp="1"/>
          </p:cNvSpPr>
          <p:nvPr>
            <p:ph type="sldNum" sz="quarter" idx="12"/>
          </p:nvPr>
        </p:nvSpPr>
        <p:spPr>
          <a:xfrm>
            <a:off x="7086600" y="6456798"/>
            <a:ext cx="2057400" cy="365125"/>
          </a:xfrm>
        </p:spPr>
        <p:txBody>
          <a:bodyPr/>
          <a:lstStyle/>
          <a:p>
            <a:pPr>
              <a:defRPr/>
            </a:pPr>
            <a:r>
              <a:rPr lang="en-US" dirty="0"/>
              <a:t>26</a:t>
            </a:r>
          </a:p>
        </p:txBody>
      </p:sp>
    </p:spTree>
    <p:extLst>
      <p:ext uri="{BB962C8B-B14F-4D97-AF65-F5344CB8AC3E}">
        <p14:creationId xmlns:p14="http://schemas.microsoft.com/office/powerpoint/2010/main" val="294232857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984342" y="243370"/>
            <a:ext cx="7225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FY25 GOV and Real Property Damage Cases</a:t>
            </a:r>
          </a:p>
        </p:txBody>
      </p:sp>
      <p:grpSp>
        <p:nvGrpSpPr>
          <p:cNvPr id="242691" name="Group 6"/>
          <p:cNvGrpSpPr>
            <a:grpSpLocks noChangeAspect="1"/>
          </p:cNvGrpSpPr>
          <p:nvPr/>
        </p:nvGrpSpPr>
        <p:grpSpPr bwMode="auto">
          <a:xfrm>
            <a:off x="8313738" y="77790"/>
            <a:ext cx="742950" cy="750887"/>
            <a:chOff x="8288338" y="87313"/>
            <a:chExt cx="768350" cy="776287"/>
          </a:xfrm>
        </p:grpSpPr>
        <p:pic>
          <p:nvPicPr>
            <p:cNvPr id="24275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5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2692" name="TextBox 9"/>
          <p:cNvSpPr txBox="1">
            <a:spLocks noChangeArrowheads="1"/>
          </p:cNvSpPr>
          <p:nvPr/>
        </p:nvSpPr>
        <p:spPr bwMode="auto">
          <a:xfrm>
            <a:off x="6241675" y="6332873"/>
            <a:ext cx="2532063" cy="307975"/>
          </a:xfrm>
          <a:prstGeom prst="rect">
            <a:avLst/>
          </a:prstGeom>
          <a:solidFill>
            <a:srgbClr val="FFFF99"/>
          </a:solidFill>
          <a:ln w="12700">
            <a:solidFill>
              <a:srgbClr val="3366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1400" dirty="0">
                <a:solidFill>
                  <a:srgbClr val="000000"/>
                </a:solidFill>
                <a:latin typeface="Arial" panose="020B0604020202020204" pitchFamily="34" charset="0"/>
                <a:cs typeface="Arial" panose="020B0604020202020204" pitchFamily="34" charset="0"/>
              </a:rPr>
              <a:t>Total reimbursable:  $0  </a:t>
            </a:r>
            <a:endParaRPr lang="en-US" altLang="en-US" sz="1400" dirty="0">
              <a:solidFill>
                <a:srgbClr val="0033CC"/>
              </a:solidFill>
              <a:latin typeface="Arial" panose="020B0604020202020204" pitchFamily="34" charset="0"/>
              <a:cs typeface="Arial" panose="020B0604020202020204" pitchFamily="34" charset="0"/>
            </a:endParaRPr>
          </a:p>
        </p:txBody>
      </p:sp>
      <p:pic>
        <p:nvPicPr>
          <p:cNvPr id="242693"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9" y="-1"/>
            <a:ext cx="820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1741579605"/>
              </p:ext>
            </p:extLst>
          </p:nvPr>
        </p:nvGraphicFramePr>
        <p:xfrm>
          <a:off x="267494" y="828674"/>
          <a:ext cx="8609012" cy="5280007"/>
        </p:xfrm>
        <a:graphic>
          <a:graphicData uri="http://schemas.openxmlformats.org/drawingml/2006/table">
            <a:tbl>
              <a:tblPr firstRow="1" bandRow="1">
                <a:tableStyleId>{5C22544A-7EE6-4342-B048-85BDC9FD1C3A}</a:tableStyleId>
              </a:tblPr>
              <a:tblGrid>
                <a:gridCol w="858529">
                  <a:extLst>
                    <a:ext uri="{9D8B030D-6E8A-4147-A177-3AD203B41FA5}">
                      <a16:colId xmlns:a16="http://schemas.microsoft.com/office/drawing/2014/main" val="20000"/>
                    </a:ext>
                  </a:extLst>
                </a:gridCol>
                <a:gridCol w="1020547">
                  <a:extLst>
                    <a:ext uri="{9D8B030D-6E8A-4147-A177-3AD203B41FA5}">
                      <a16:colId xmlns:a16="http://schemas.microsoft.com/office/drawing/2014/main" val="20001"/>
                    </a:ext>
                  </a:extLst>
                </a:gridCol>
                <a:gridCol w="5517721">
                  <a:extLst>
                    <a:ext uri="{9D8B030D-6E8A-4147-A177-3AD203B41FA5}">
                      <a16:colId xmlns:a16="http://schemas.microsoft.com/office/drawing/2014/main" val="20002"/>
                    </a:ext>
                  </a:extLst>
                </a:gridCol>
                <a:gridCol w="1212215">
                  <a:extLst>
                    <a:ext uri="{9D8B030D-6E8A-4147-A177-3AD203B41FA5}">
                      <a16:colId xmlns:a16="http://schemas.microsoft.com/office/drawing/2014/main" val="20003"/>
                    </a:ext>
                  </a:extLst>
                </a:gridCol>
              </a:tblGrid>
              <a:tr h="809607">
                <a:tc>
                  <a:txBody>
                    <a:bodyPr/>
                    <a:lstStyle/>
                    <a:p>
                      <a:pPr algn="ctr"/>
                      <a:r>
                        <a:rPr lang="en-US" sz="1500" dirty="0">
                          <a:solidFill>
                            <a:schemeClr val="tx1"/>
                          </a:solidFill>
                          <a:latin typeface="Arial" pitchFamily="34" charset="0"/>
                          <a:cs typeface="Arial" pitchFamily="34" charset="0"/>
                        </a:rPr>
                        <a:t>Quarter</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Date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Narrative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Cost</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95733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1</a:t>
                      </a:r>
                      <a:r>
                        <a:rPr lang="en-US" sz="1100" b="0" baseline="30000" dirty="0">
                          <a:solidFill>
                            <a:schemeClr val="tx1"/>
                          </a:solidFill>
                          <a:latin typeface="Arial" pitchFamily="34" charset="0"/>
                          <a:cs typeface="Arial" pitchFamily="34" charset="0"/>
                        </a:rPr>
                        <a:t>st</a:t>
                      </a:r>
                      <a:r>
                        <a:rPr lang="en-US" sz="1100" b="0" dirty="0">
                          <a:solidFill>
                            <a:schemeClr val="tx1"/>
                          </a:solidFill>
                          <a:latin typeface="Arial" pitchFamily="34" charset="0"/>
                          <a:cs typeface="Arial" pitchFamily="34" charset="0"/>
                        </a:rPr>
                        <a:t> </a:t>
                      </a:r>
                      <a:r>
                        <a:rPr lang="en-US" sz="1100" b="0" dirty="0" err="1">
                          <a:solidFill>
                            <a:schemeClr val="tx1"/>
                          </a:solidFill>
                          <a:latin typeface="Arial" pitchFamily="34" charset="0"/>
                          <a:cs typeface="Arial" pitchFamily="34" charset="0"/>
                        </a:rPr>
                        <a:t>Qtr</a:t>
                      </a: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5 Nov 24</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PSD – GOV struck pole while backing into parking space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$5447.00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73927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16 Dec 24</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0" dirty="0">
                          <a:solidFill>
                            <a:schemeClr val="tx1"/>
                          </a:solidFill>
                          <a:latin typeface="Arial" pitchFamily="34" charset="0"/>
                          <a:cs typeface="Arial" pitchFamily="34" charset="0"/>
                        </a:rPr>
                        <a:t>LSD – GOV struck electric cord reel while backing up, causing damage to passenger side mirror</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0" dirty="0">
                          <a:latin typeface="Arial" panose="020B0604020202020204" pitchFamily="34" charset="0"/>
                          <a:cs typeface="Arial" panose="020B0604020202020204" pitchFamily="34" charset="0"/>
                        </a:rPr>
                        <a:t>$100.00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839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2nd </a:t>
                      </a:r>
                      <a:r>
                        <a:rPr lang="en-US" sz="1100" b="0" dirty="0" err="1">
                          <a:solidFill>
                            <a:schemeClr val="tx1"/>
                          </a:solidFill>
                          <a:latin typeface="Arial" pitchFamily="34" charset="0"/>
                          <a:cs typeface="Arial" pitchFamily="34" charset="0"/>
                        </a:rPr>
                        <a:t>Qtr</a:t>
                      </a: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0" dirty="0">
                          <a:latin typeface="Arial" panose="020B0604020202020204" pitchFamily="34" charset="0"/>
                          <a:cs typeface="Arial" panose="020B0604020202020204" pitchFamily="34" charset="0"/>
                        </a:rPr>
                        <a:t>19 Mar 25</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itchFamily="34" charset="0"/>
                          <a:cs typeface="Arial" pitchFamily="34" charset="0"/>
                        </a:rPr>
                        <a:t>PSD – GOV struck pole while backing into parking space </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0" dirty="0">
                          <a:latin typeface="Arial" panose="020B0604020202020204" pitchFamily="34" charset="0"/>
                          <a:cs typeface="Arial" panose="020B0604020202020204" pitchFamily="34" charset="0"/>
                        </a:rPr>
                        <a:t>$100.00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957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3</a:t>
                      </a:r>
                      <a:r>
                        <a:rPr lang="en-US" sz="1100" b="1" baseline="30000" dirty="0">
                          <a:solidFill>
                            <a:schemeClr val="tx1"/>
                          </a:solidFill>
                          <a:latin typeface="Arial" pitchFamily="34" charset="0"/>
                          <a:cs typeface="Arial" pitchFamily="34" charset="0"/>
                        </a:rPr>
                        <a:t>rd</a:t>
                      </a:r>
                      <a:r>
                        <a:rPr lang="en-US" sz="1100" b="1" dirty="0">
                          <a:solidFill>
                            <a:schemeClr val="tx1"/>
                          </a:solidFill>
                          <a:latin typeface="Arial" pitchFamily="34" charset="0"/>
                          <a:cs typeface="Arial" pitchFamily="34" charset="0"/>
                        </a:rPr>
                        <a:t> </a:t>
                      </a:r>
                      <a:r>
                        <a:rPr lang="en-US" sz="1100" b="1" dirty="0" err="1">
                          <a:solidFill>
                            <a:schemeClr val="tx1"/>
                          </a:solidFill>
                          <a:latin typeface="Arial" pitchFamily="34" charset="0"/>
                          <a:cs typeface="Arial" pitchFamily="34" charset="0"/>
                        </a:rPr>
                        <a:t>Qtr</a:t>
                      </a: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23 Jun 25</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itchFamily="34" charset="0"/>
                          <a:cs typeface="Arial" pitchFamily="34" charset="0"/>
                        </a:rPr>
                        <a:t>MCFD – GOV struck concrete barrier while backing into parking space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$100.00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07376769"/>
                  </a:ext>
                </a:extLst>
              </a:tr>
              <a:tr h="976371">
                <a:tc>
                  <a:txBody>
                    <a:bodyPr/>
                    <a:lstStyle/>
                    <a:p>
                      <a:pPr algn="ctr"/>
                      <a:r>
                        <a:rPr lang="en-US" sz="1600" b="1" dirty="0">
                          <a:solidFill>
                            <a:srgbClr val="FF0000"/>
                          </a:solidFill>
                          <a:latin typeface="Arial" pitchFamily="34" charset="0"/>
                          <a:cs typeface="Arial" pitchFamily="34" charset="0"/>
                        </a:rPr>
                        <a:t>Total</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1600" b="0" dirty="0">
                        <a:solidFill>
                          <a:srgbClr val="FF0000"/>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4 Property</a:t>
                      </a:r>
                      <a:r>
                        <a:rPr lang="en-US" sz="1400" b="1" baseline="0" dirty="0">
                          <a:solidFill>
                            <a:schemeClr val="tx1"/>
                          </a:solidFill>
                          <a:latin typeface="Arial" pitchFamily="34" charset="0"/>
                          <a:cs typeface="Arial" pitchFamily="34" charset="0"/>
                        </a:rPr>
                        <a:t> Damages</a:t>
                      </a:r>
                      <a:endParaRPr lang="en-US" sz="14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Arial" panose="020B0604020202020204" pitchFamily="34" charset="0"/>
                          <a:cs typeface="Arial" panose="020B0604020202020204" pitchFamily="34" charset="0"/>
                        </a:rPr>
                        <a:t>$5747.00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308476897"/>
                  </a:ext>
                </a:extLst>
              </a:tr>
            </a:tbl>
          </a:graphicData>
        </a:graphic>
      </p:graphicFrame>
      <p:sp>
        <p:nvSpPr>
          <p:cNvPr id="2" name="Slide Number Placeholder 1">
            <a:extLst>
              <a:ext uri="{FF2B5EF4-FFF2-40B4-BE49-F238E27FC236}">
                <a16:creationId xmlns:a16="http://schemas.microsoft.com/office/drawing/2014/main" id="{F7840676-A080-3425-C470-C552A6ADBE6D}"/>
              </a:ext>
            </a:extLst>
          </p:cNvPr>
          <p:cNvSpPr>
            <a:spLocks noGrp="1"/>
          </p:cNvSpPr>
          <p:nvPr>
            <p:ph type="sldNum" sz="quarter" idx="12"/>
          </p:nvPr>
        </p:nvSpPr>
        <p:spPr>
          <a:xfrm>
            <a:off x="7086600" y="6492875"/>
            <a:ext cx="2057400" cy="365125"/>
          </a:xfrm>
        </p:spPr>
        <p:txBody>
          <a:bodyPr/>
          <a:lstStyle/>
          <a:p>
            <a:pPr>
              <a:defRPr/>
            </a:pPr>
            <a:r>
              <a:rPr lang="en-US" dirty="0"/>
              <a:t>27</a:t>
            </a:r>
          </a:p>
        </p:txBody>
      </p:sp>
    </p:spTree>
    <p:extLst>
      <p:ext uri="{BB962C8B-B14F-4D97-AF65-F5344CB8AC3E}">
        <p14:creationId xmlns:p14="http://schemas.microsoft.com/office/powerpoint/2010/main" val="162036236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E8D7B-B51D-4799-83C9-42B8FA33D16E}"/>
            </a:ext>
          </a:extLst>
        </p:cNvPr>
        <p:cNvGrpSpPr/>
        <p:nvPr/>
      </p:nvGrpSpPr>
      <p:grpSpPr>
        <a:xfrm>
          <a:off x="0" y="0"/>
          <a:ext cx="0" cy="0"/>
          <a:chOff x="0" y="0"/>
          <a:chExt cx="0" cy="0"/>
        </a:xfrm>
      </p:grpSpPr>
      <p:sp>
        <p:nvSpPr>
          <p:cNvPr id="245764" name="Rectangle 2">
            <a:extLst>
              <a:ext uri="{FF2B5EF4-FFF2-40B4-BE49-F238E27FC236}">
                <a16:creationId xmlns:a16="http://schemas.microsoft.com/office/drawing/2014/main" id="{46671620-EF46-3074-A33D-24A4E8E830DC}"/>
              </a:ext>
            </a:extLst>
          </p:cNvPr>
          <p:cNvSpPr>
            <a:spLocks noChangeArrowheads="1"/>
          </p:cNvSpPr>
          <p:nvPr/>
        </p:nvSpPr>
        <p:spPr bwMode="auto">
          <a:xfrm>
            <a:off x="988544" y="247613"/>
            <a:ext cx="7166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Property Damages</a:t>
            </a:r>
          </a:p>
        </p:txBody>
      </p:sp>
      <p:grpSp>
        <p:nvGrpSpPr>
          <p:cNvPr id="245765" name="Group 6">
            <a:extLst>
              <a:ext uri="{FF2B5EF4-FFF2-40B4-BE49-F238E27FC236}">
                <a16:creationId xmlns:a16="http://schemas.microsoft.com/office/drawing/2014/main" id="{EA483A98-2AAA-FB77-6E58-155B1CD12426}"/>
              </a:ext>
            </a:extLst>
          </p:cNvPr>
          <p:cNvGrpSpPr>
            <a:grpSpLocks noChangeAspect="1"/>
          </p:cNvGrpSpPr>
          <p:nvPr/>
        </p:nvGrpSpPr>
        <p:grpSpPr bwMode="auto">
          <a:xfrm>
            <a:off x="8155458" y="77789"/>
            <a:ext cx="909941" cy="854028"/>
            <a:chOff x="8288338" y="87313"/>
            <a:chExt cx="768350" cy="776287"/>
          </a:xfrm>
        </p:grpSpPr>
        <p:pic>
          <p:nvPicPr>
            <p:cNvPr id="245770" name="Picture 77" descr="LOGO 2 bl">
              <a:extLst>
                <a:ext uri="{FF2B5EF4-FFF2-40B4-BE49-F238E27FC236}">
                  <a16:creationId xmlns:a16="http://schemas.microsoft.com/office/drawing/2014/main" id="{EB2A6ABC-5746-480B-BC96-8A3F9D7CEBF8}"/>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1" name="Picture 105" descr="VPP-Logo">
              <a:extLst>
                <a:ext uri="{FF2B5EF4-FFF2-40B4-BE49-F238E27FC236}">
                  <a16:creationId xmlns:a16="http://schemas.microsoft.com/office/drawing/2014/main" id="{89D92260-DF83-0EBF-4E09-1082F590C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766" name="Picture 3" descr="baselogo">
            <a:extLst>
              <a:ext uri="{FF2B5EF4-FFF2-40B4-BE49-F238E27FC236}">
                <a16:creationId xmlns:a16="http://schemas.microsoft.com/office/drawing/2014/main" id="{B6EBB2AC-8253-4E40-3DBF-453B1A74F5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86" y="51484"/>
            <a:ext cx="866137"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BA34482-C48A-3CC6-95A5-A809AD15E428}"/>
              </a:ext>
            </a:extLst>
          </p:cNvPr>
          <p:cNvSpPr txBox="1"/>
          <p:nvPr/>
        </p:nvSpPr>
        <p:spPr>
          <a:xfrm>
            <a:off x="781724" y="4220600"/>
            <a:ext cx="7683294" cy="307777"/>
          </a:xfrm>
          <a:prstGeom prst="rect">
            <a:avLst/>
          </a:prstGeom>
          <a:solidFill>
            <a:schemeClr val="accent1">
              <a:lumMod val="40000"/>
              <a:lumOff val="60000"/>
            </a:schemeClr>
          </a:solidFill>
          <a:ln w="19050">
            <a:solidFill>
              <a:schemeClr val="tx1"/>
            </a:solidFill>
          </a:ln>
        </p:spPr>
        <p:txBody>
          <a:bodyPr wrap="square">
            <a:spAutoFit/>
          </a:bodyPr>
          <a:lstStyle/>
          <a:p>
            <a:pPr lvl="0" algn="ctr" defTabSz="685800">
              <a:defRPr/>
            </a:pPr>
            <a:r>
              <a:rPr lang="en-US" sz="1400" b="1" dirty="0">
                <a:latin typeface="Arial" pitchFamily="34" charset="0"/>
                <a:cs typeface="Arial" pitchFamily="34" charset="0"/>
              </a:rPr>
              <a:t>MCFD – GOV struck concrete barrier while backing into parking space</a:t>
            </a:r>
          </a:p>
        </p:txBody>
      </p:sp>
      <p:sp>
        <p:nvSpPr>
          <p:cNvPr id="4" name="Rectangle 2">
            <a:extLst>
              <a:ext uri="{FF2B5EF4-FFF2-40B4-BE49-F238E27FC236}">
                <a16:creationId xmlns:a16="http://schemas.microsoft.com/office/drawing/2014/main" id="{FC7F370B-A67F-1A02-844E-EBA0883CB571}"/>
              </a:ext>
            </a:extLst>
          </p:cNvPr>
          <p:cNvSpPr>
            <a:spLocks noChangeArrowheads="1"/>
          </p:cNvSpPr>
          <p:nvPr/>
        </p:nvSpPr>
        <p:spPr bwMode="auto">
          <a:xfrm>
            <a:off x="4623372" y="222013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0" name="Rectangle 4">
            <a:extLst>
              <a:ext uri="{FF2B5EF4-FFF2-40B4-BE49-F238E27FC236}">
                <a16:creationId xmlns:a16="http://schemas.microsoft.com/office/drawing/2014/main" id="{000E313A-7FFE-C008-E7EB-1EA495B70D12}"/>
              </a:ext>
            </a:extLst>
          </p:cNvPr>
          <p:cNvSpPr>
            <a:spLocks noChangeArrowheads="1"/>
          </p:cNvSpPr>
          <p:nvPr/>
        </p:nvSpPr>
        <p:spPr bwMode="auto">
          <a:xfrm>
            <a:off x="4623371" y="81690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5" name="TextBox 14">
            <a:extLst>
              <a:ext uri="{FF2B5EF4-FFF2-40B4-BE49-F238E27FC236}">
                <a16:creationId xmlns:a16="http://schemas.microsoft.com/office/drawing/2014/main" id="{1ED0D9AB-9A94-BD14-8D9B-19E103046FE1}"/>
              </a:ext>
            </a:extLst>
          </p:cNvPr>
          <p:cNvSpPr txBox="1"/>
          <p:nvPr/>
        </p:nvSpPr>
        <p:spPr>
          <a:xfrm>
            <a:off x="3938123" y="4605409"/>
            <a:ext cx="1370495" cy="369332"/>
          </a:xfrm>
          <a:prstGeom prst="rect">
            <a:avLst/>
          </a:prstGeom>
          <a:solidFill>
            <a:srgbClr val="FFFF00"/>
          </a:solidFill>
          <a:ln>
            <a:solidFill>
              <a:schemeClr val="tx1"/>
            </a:solidFill>
          </a:ln>
        </p:spPr>
        <p:txBody>
          <a:bodyPr wrap="square" rtlCol="0">
            <a:spAutoFit/>
          </a:bodyPr>
          <a:lstStyle/>
          <a:p>
            <a:pPr algn="ctr"/>
            <a:r>
              <a:rPr lang="en-US" dirty="0">
                <a:solidFill>
                  <a:schemeClr val="tx2"/>
                </a:solidFill>
                <a:latin typeface="Arial" panose="020B0604020202020204" pitchFamily="34" charset="0"/>
                <a:cs typeface="Arial" panose="020B0604020202020204" pitchFamily="34" charset="0"/>
              </a:rPr>
              <a:t>$100.00</a:t>
            </a:r>
          </a:p>
        </p:txBody>
      </p:sp>
      <p:sp>
        <p:nvSpPr>
          <p:cNvPr id="11" name="Slide Number Placeholder 10">
            <a:extLst>
              <a:ext uri="{FF2B5EF4-FFF2-40B4-BE49-F238E27FC236}">
                <a16:creationId xmlns:a16="http://schemas.microsoft.com/office/drawing/2014/main" id="{10CF9554-4E57-C85C-4C35-41DAFA98C0FC}"/>
              </a:ext>
            </a:extLst>
          </p:cNvPr>
          <p:cNvSpPr>
            <a:spLocks noGrp="1"/>
          </p:cNvSpPr>
          <p:nvPr>
            <p:ph type="sldNum" sz="quarter" idx="12"/>
          </p:nvPr>
        </p:nvSpPr>
        <p:spPr>
          <a:xfrm>
            <a:off x="7086600" y="6492875"/>
            <a:ext cx="2057400" cy="365125"/>
          </a:xfrm>
        </p:spPr>
        <p:txBody>
          <a:bodyPr/>
          <a:lstStyle/>
          <a:p>
            <a:pPr>
              <a:defRPr/>
            </a:pPr>
            <a:fld id="{8C828E91-8EFF-4D2A-82BD-5CDD04A333EA}" type="slidenum">
              <a:rPr lang="en-US" smtClean="0"/>
              <a:pPr>
                <a:defRPr/>
              </a:pPr>
              <a:t>27</a:t>
            </a:fld>
            <a:endParaRPr lang="en-US" dirty="0"/>
          </a:p>
        </p:txBody>
      </p:sp>
      <p:pic>
        <p:nvPicPr>
          <p:cNvPr id="3" name="Picture 2" descr="A red box on the side of a road&#10;&#10;AI-generated content may be incorrect.">
            <a:extLst>
              <a:ext uri="{FF2B5EF4-FFF2-40B4-BE49-F238E27FC236}">
                <a16:creationId xmlns:a16="http://schemas.microsoft.com/office/drawing/2014/main" id="{C661F32C-8FB2-E864-B9D3-6ECA62C53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724" y="1094914"/>
            <a:ext cx="3266632" cy="2803473"/>
          </a:xfrm>
          <a:prstGeom prst="rect">
            <a:avLst/>
          </a:prstGeom>
          <a:ln w="22225">
            <a:solidFill>
              <a:schemeClr val="tx1"/>
            </a:solidFill>
          </a:ln>
        </p:spPr>
      </p:pic>
      <p:pic>
        <p:nvPicPr>
          <p:cNvPr id="5" name="Picture 4">
            <a:extLst>
              <a:ext uri="{FF2B5EF4-FFF2-40B4-BE49-F238E27FC236}">
                <a16:creationId xmlns:a16="http://schemas.microsoft.com/office/drawing/2014/main" id="{7AE3B189-A41B-580E-1184-4E144EEFA6E2}"/>
              </a:ext>
            </a:extLst>
          </p:cNvPr>
          <p:cNvPicPr>
            <a:picLocks noChangeAspect="1"/>
          </p:cNvPicPr>
          <p:nvPr/>
        </p:nvPicPr>
        <p:blipFill>
          <a:blip r:embed="rId7"/>
          <a:stretch>
            <a:fillRect/>
          </a:stretch>
        </p:blipFill>
        <p:spPr>
          <a:xfrm>
            <a:off x="2258704" y="1412971"/>
            <a:ext cx="1230164" cy="1163237"/>
          </a:xfrm>
          <a:prstGeom prst="rect">
            <a:avLst/>
          </a:prstGeom>
        </p:spPr>
      </p:pic>
      <p:pic>
        <p:nvPicPr>
          <p:cNvPr id="7" name="Picture 6" descr="A picture containing grass, outdoor, ground, grill&#10;&#10;AI-generated content may be incorrect.">
            <a:extLst>
              <a:ext uri="{FF2B5EF4-FFF2-40B4-BE49-F238E27FC236}">
                <a16:creationId xmlns:a16="http://schemas.microsoft.com/office/drawing/2014/main" id="{2FE761A6-E854-D3D9-33A1-B04B252951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3370" y="1094914"/>
            <a:ext cx="3266632" cy="2803472"/>
          </a:xfrm>
          <a:prstGeom prst="rect">
            <a:avLst/>
          </a:prstGeom>
          <a:ln w="22225">
            <a:solidFill>
              <a:schemeClr val="tx1"/>
            </a:solidFill>
          </a:ln>
        </p:spPr>
      </p:pic>
    </p:spTree>
    <p:extLst>
      <p:ext uri="{BB962C8B-B14F-4D97-AF65-F5344CB8AC3E}">
        <p14:creationId xmlns:p14="http://schemas.microsoft.com/office/powerpoint/2010/main" val="1437281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58"/>
          <p:cNvGraphicFramePr>
            <a:graphicFrameLocks noGrp="1"/>
          </p:cNvGraphicFramePr>
          <p:nvPr>
            <p:ph sz="half" idx="1"/>
            <p:extLst>
              <p:ext uri="{D42A27DB-BD31-4B8C-83A1-F6EECF244321}">
                <p14:modId xmlns:p14="http://schemas.microsoft.com/office/powerpoint/2010/main" val="1025610119"/>
              </p:ext>
            </p:extLst>
          </p:nvPr>
        </p:nvGraphicFramePr>
        <p:xfrm>
          <a:off x="215598" y="852954"/>
          <a:ext cx="4430046" cy="5911364"/>
        </p:xfrm>
        <a:graphic>
          <a:graphicData uri="http://schemas.openxmlformats.org/drawingml/2006/table">
            <a:tbl>
              <a:tblPr/>
              <a:tblGrid>
                <a:gridCol w="989454">
                  <a:extLst>
                    <a:ext uri="{9D8B030D-6E8A-4147-A177-3AD203B41FA5}">
                      <a16:colId xmlns:a16="http://schemas.microsoft.com/office/drawing/2014/main" val="20000"/>
                    </a:ext>
                  </a:extLst>
                </a:gridCol>
                <a:gridCol w="1724462">
                  <a:extLst>
                    <a:ext uri="{9D8B030D-6E8A-4147-A177-3AD203B41FA5}">
                      <a16:colId xmlns:a16="http://schemas.microsoft.com/office/drawing/2014/main" val="1487579261"/>
                    </a:ext>
                  </a:extLst>
                </a:gridCol>
                <a:gridCol w="1716130">
                  <a:extLst>
                    <a:ext uri="{9D8B030D-6E8A-4147-A177-3AD203B41FA5}">
                      <a16:colId xmlns:a16="http://schemas.microsoft.com/office/drawing/2014/main" val="218799636"/>
                    </a:ext>
                  </a:extLst>
                </a:gridCol>
              </a:tblGrid>
              <a:tr h="43072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Course</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Alive at 25</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Attitudinal Dynamics of Driving (ADD)</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3012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Hours</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0730 -1200</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0800-1500</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47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Location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rPr>
                        <a:t>HRO, Bldg. 3010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rPr>
                        <a:t>HRO, Bldg. 3010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8179135"/>
                  </a:ext>
                </a:extLst>
              </a:tr>
              <a:tr h="37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Required For</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under age 26</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Drivers designated by the Base Traffic Court</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Available For</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 and Civilian Marine, family members ages 15-25</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Drivers designated by the Base Traffic Court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99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Dress/Uniform</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Uniform of the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Civilians: Business casual</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Uniform of the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Civilians: Business casual </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857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a:ln>
                            <a:noFill/>
                          </a:ln>
                          <a:solidFill>
                            <a:schemeClr val="tx1"/>
                          </a:solidFill>
                          <a:effectLst/>
                          <a:latin typeface="Arial" charset="0"/>
                        </a:rPr>
                        <a:t>Available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a:ln>
                            <a:noFill/>
                          </a:ln>
                          <a:solidFill>
                            <a:schemeClr val="tx1"/>
                          </a:solidFill>
                          <a:effectLst/>
                          <a:latin typeface="Arial" charset="0"/>
                        </a:rPr>
                        <a:t>Training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algn="l">
                        <a:lnSpc>
                          <a:spcPct val="100000"/>
                        </a:lnSpc>
                      </a:pPr>
                      <a:r>
                        <a:rPr lang="en-US" sz="900" i="1" u="sng" dirty="0">
                          <a:latin typeface="Arial" panose="020B0604020202020204" pitchFamily="34" charset="0"/>
                          <a:cs typeface="Arial" panose="020B0604020202020204" pitchFamily="34" charset="0"/>
                        </a:rPr>
                        <a:t>All dates are tentative based on number of enrollees. </a:t>
                      </a:r>
                    </a:p>
                    <a:p>
                      <a:pPr algn="l">
                        <a:lnSpc>
                          <a:spcPct val="100000"/>
                        </a:lnSpc>
                      </a:pPr>
                      <a:endParaRPr lang="en-US" sz="900" i="1" u="sng" dirty="0">
                        <a:latin typeface="Arial" panose="020B0604020202020204" pitchFamily="34" charset="0"/>
                        <a:cs typeface="Arial" panose="020B0604020202020204" pitchFamily="34" charset="0"/>
                      </a:endParaRP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18 Sep 25</a:t>
                      </a: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20 Nov 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Times New Roman" pitchFamily="18" charset="0"/>
                        </a:rPr>
                        <a:t>The ADD course is taught as needed, minimum personnel required 10 students.  The Base Traffic Court appoints required ADD course to on-base drivers who are convicted of a moving traffic violation.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8113402"/>
                  </a:ext>
                </a:extLst>
              </a:tr>
              <a:tr h="174365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rPr>
                        <a:t>1. Reference: MCLBAO 5100.19A dated 4 Dec 20</a:t>
                      </a:r>
                      <a:endParaRPr kumimoji="0" lang="en-US" sz="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rPr>
                        <a:t>2. Reference: MCO 5100.29 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a:ln>
                            <a:noFill/>
                          </a:ln>
                          <a:solidFill>
                            <a:schemeClr val="tx1"/>
                          </a:solidFill>
                          <a:effectLst/>
                          <a:latin typeface="Arial" charset="0"/>
                        </a:rPr>
                        <a:t>Alive At 25</a:t>
                      </a:r>
                      <a:r>
                        <a:rPr kumimoji="0" lang="en-US" sz="800" b="1" i="0" u="none" strike="noStrike" cap="none" normalizeH="0" baseline="0" dirty="0">
                          <a:ln>
                            <a:noFill/>
                          </a:ln>
                          <a:solidFill>
                            <a:schemeClr val="tx1"/>
                          </a:solidFill>
                          <a:effectLst/>
                          <a:latin typeface="Arial" charset="0"/>
                        </a:rPr>
                        <a:t>; Volume 3, Chapter 2, Para 021001 – </a:t>
                      </a:r>
                      <a:r>
                        <a:rPr kumimoji="0" lang="en-US" sz="800" b="0" i="0" u="none" strike="noStrike" cap="none" normalizeH="0" baseline="0" dirty="0">
                          <a:ln>
                            <a:noFill/>
                          </a:ln>
                          <a:solidFill>
                            <a:schemeClr val="tx1"/>
                          </a:solidFill>
                          <a:effectLst/>
                          <a:latin typeface="Arial" charset="0"/>
                        </a:rPr>
                        <a:t>All military personnel under the age of 26 will complete a traffic safety course.   Marines under the age of 26 first gaining unit will ensure the Marines receive at least four hours of driver’s awareness training within 60 days of reporting to the Command.  Training will include at least 30 minutes of local traffic familiarization.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a:ln>
                            <a:noFill/>
                          </a:ln>
                          <a:solidFill>
                            <a:schemeClr val="tx1"/>
                          </a:solidFill>
                          <a:effectLst/>
                          <a:latin typeface="Arial" charset="0"/>
                        </a:rPr>
                        <a:t>Attitudinal Dynamics of Driving (ADD)</a:t>
                      </a:r>
                      <a:r>
                        <a:rPr kumimoji="0" lang="en-US" sz="800" b="1" i="0" u="none" strike="noStrike" cap="none" normalizeH="0" baseline="0" dirty="0">
                          <a:ln>
                            <a:noFill/>
                          </a:ln>
                          <a:solidFill>
                            <a:schemeClr val="tx1"/>
                          </a:solidFill>
                          <a:effectLst/>
                          <a:latin typeface="Arial" charset="0"/>
                        </a:rPr>
                        <a:t>; Volume 3, Chapter 2, Para 021002 – </a:t>
                      </a:r>
                      <a:r>
                        <a:rPr kumimoji="0" lang="en-US" sz="800" b="0" i="0" u="none" strike="noStrike" cap="none" normalizeH="0" baseline="0" dirty="0">
                          <a:ln>
                            <a:noFill/>
                          </a:ln>
                          <a:solidFill>
                            <a:schemeClr val="tx1"/>
                          </a:solidFill>
                          <a:effectLst/>
                          <a:latin typeface="Arial" charset="0"/>
                        </a:rPr>
                        <a:t>Anyone convicted of a moving traffic violation or who is found at-fault in a motor vehicle mishap while operating any GOV will attend a remedial driver training course.  The remedial course will provide 6 to 8 hours of classroom instruction. </a:t>
                      </a:r>
                      <a:endParaRPr kumimoji="0" lang="en-US" sz="8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algn="l">
                        <a:lnSpc>
                          <a:spcPct val="100000"/>
                        </a:lnSpc>
                      </a:pPr>
                      <a:endParaRPr lang="en-US" sz="1000">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3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charset="0"/>
                        <a:ea typeface="+mn-ea"/>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4557605"/>
                  </a:ext>
                </a:extLst>
              </a:tr>
            </a:tbl>
          </a:graphicData>
        </a:graphic>
      </p:graphicFrame>
      <p:sp>
        <p:nvSpPr>
          <p:cNvPr id="3" name="Slide Number Placeholder 2">
            <a:extLst>
              <a:ext uri="{FF2B5EF4-FFF2-40B4-BE49-F238E27FC236}">
                <a16:creationId xmlns:a16="http://schemas.microsoft.com/office/drawing/2014/main" id="{D6D8ADE0-884D-619A-D1FC-77385BA0EE4C}"/>
              </a:ext>
            </a:extLst>
          </p:cNvPr>
          <p:cNvSpPr>
            <a:spLocks noGrp="1"/>
          </p:cNvSpPr>
          <p:nvPr>
            <p:ph type="sldNum" sz="quarter" idx="12"/>
          </p:nvPr>
        </p:nvSpPr>
        <p:spPr>
          <a:xfrm>
            <a:off x="7086600" y="6548196"/>
            <a:ext cx="2057400" cy="365125"/>
          </a:xfrm>
        </p:spPr>
        <p:txBody>
          <a:bodyPr/>
          <a:lstStyle/>
          <a:p>
            <a:pPr>
              <a:defRPr/>
            </a:pPr>
            <a:r>
              <a:rPr lang="en-US" dirty="0"/>
              <a:t>31</a:t>
            </a:r>
          </a:p>
        </p:txBody>
      </p:sp>
      <p:sp>
        <p:nvSpPr>
          <p:cNvPr id="7" name="Rectangle 3"/>
          <p:cNvSpPr>
            <a:spLocks noChangeArrowheads="1"/>
          </p:cNvSpPr>
          <p:nvPr/>
        </p:nvSpPr>
        <p:spPr bwMode="auto">
          <a:xfrm>
            <a:off x="1875652" y="93687"/>
            <a:ext cx="5392737" cy="439737"/>
          </a:xfrm>
          <a:prstGeom prst="rect">
            <a:avLst/>
          </a:prstGeom>
          <a:solidFill>
            <a:srgbClr val="66CCFF"/>
          </a:solidFill>
          <a:ln w="19050">
            <a:solidFill>
              <a:srgbClr val="000080"/>
            </a:solidFill>
            <a:miter lim="800000"/>
            <a:headEnd type="none" w="sm" len="sm"/>
            <a:tailEnd type="none" w="sm" len="sm"/>
          </a:ln>
          <a:effectLst/>
        </p:spPr>
        <p:txBody>
          <a:bodyPr lIns="96661" tIns="48331" rIns="96661" bIns="48331" anchor="ctr"/>
          <a:lstStyle/>
          <a:p>
            <a:pPr algn="ctr" defTabSz="966788" eaLnBrk="0" fontAlgn="base" hangingPunct="0">
              <a:spcBef>
                <a:spcPct val="50000"/>
              </a:spcBef>
              <a:spcAft>
                <a:spcPct val="0"/>
              </a:spcAft>
              <a:defRPr/>
            </a:pPr>
            <a:r>
              <a:rPr lang="en-US" sz="2400" b="1">
                <a:solidFill>
                  <a:srgbClr val="800000"/>
                </a:solidFill>
                <a:effectLst>
                  <a:outerShdw blurRad="38100" dist="38100" dir="2700000" algn="tl">
                    <a:srgbClr val="000000"/>
                  </a:outerShdw>
                </a:effectLst>
                <a:latin typeface="Arial" charset="0"/>
                <a:cs typeface="Arial" charset="0"/>
              </a:rPr>
              <a:t>Driver Education Program</a:t>
            </a:r>
          </a:p>
        </p:txBody>
      </p:sp>
      <p:sp>
        <p:nvSpPr>
          <p:cNvPr id="8" name="Text Box 4"/>
          <p:cNvSpPr txBox="1">
            <a:spLocks noChangeArrowheads="1"/>
          </p:cNvSpPr>
          <p:nvPr/>
        </p:nvSpPr>
        <p:spPr bwMode="auto">
          <a:xfrm>
            <a:off x="3506808" y="538550"/>
            <a:ext cx="2130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fontAlgn="base">
              <a:spcBef>
                <a:spcPct val="0"/>
              </a:spcBef>
              <a:spcAft>
                <a:spcPct val="0"/>
              </a:spcAft>
              <a:defRPr/>
            </a:pPr>
            <a:r>
              <a:rPr lang="en-US" altLang="en-US" sz="1600" b="1" dirty="0">
                <a:solidFill>
                  <a:srgbClr val="000000"/>
                </a:solidFill>
                <a:cs typeface="Arial" panose="020B0604020202020204" pitchFamily="34" charset="0"/>
              </a:rPr>
              <a:t>CY25</a:t>
            </a:r>
          </a:p>
        </p:txBody>
      </p:sp>
      <p:grpSp>
        <p:nvGrpSpPr>
          <p:cNvPr id="9" name="Group 6"/>
          <p:cNvGrpSpPr>
            <a:grpSpLocks noChangeAspect="1"/>
          </p:cNvGrpSpPr>
          <p:nvPr/>
        </p:nvGrpSpPr>
        <p:grpSpPr bwMode="auto">
          <a:xfrm>
            <a:off x="8304743" y="49216"/>
            <a:ext cx="771524" cy="781188"/>
            <a:chOff x="8288338" y="87313"/>
            <a:chExt cx="768350" cy="776287"/>
          </a:xfrm>
        </p:grpSpPr>
        <p:pic>
          <p:nvPicPr>
            <p:cNvPr id="1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4"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32" y="0"/>
            <a:ext cx="822099" cy="8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366059" y="6347131"/>
            <a:ext cx="3441082" cy="461665"/>
          </a:xfrm>
          <a:prstGeom prst="rect">
            <a:avLst/>
          </a:prstGeom>
          <a:solidFill>
            <a:schemeClr val="accent2">
              <a:lumMod val="40000"/>
              <a:lumOff val="60000"/>
            </a:schemeClr>
          </a:solidFill>
          <a:ln w="12700">
            <a:solidFill>
              <a:schemeClr val="tx1"/>
            </a:solidFill>
          </a:ln>
        </p:spPr>
        <p:txBody>
          <a:bodyPr wrap="square" rtlCol="0" anchor="ctr">
            <a:spAutoFit/>
          </a:bodyPr>
          <a:lstStyle/>
          <a:p>
            <a:pPr algn="ctr" defTabSz="457200">
              <a:defRPr/>
            </a:pPr>
            <a:r>
              <a:rPr lang="en-US" sz="1200" dirty="0">
                <a:solidFill>
                  <a:prstClr val="black"/>
                </a:solidFill>
                <a:latin typeface="Arial" panose="020B0604020202020204" pitchFamily="34" charset="0"/>
                <a:cs typeface="Arial" panose="020B0604020202020204" pitchFamily="34" charset="0"/>
              </a:rPr>
              <a:t>POC for all traffic training: </a:t>
            </a:r>
          </a:p>
          <a:p>
            <a:pPr algn="ctr" defTabSz="457200">
              <a:defRPr/>
            </a:pPr>
            <a:r>
              <a:rPr lang="en-US" sz="1200" dirty="0">
                <a:solidFill>
                  <a:prstClr val="black"/>
                </a:solidFill>
                <a:latin typeface="Arial" panose="020B0604020202020204" pitchFamily="34" charset="0"/>
                <a:cs typeface="Arial" panose="020B0604020202020204" pitchFamily="34" charset="0"/>
              </a:rPr>
              <a:t>Whitney Hendrix @ (229) 639-7052 </a:t>
            </a:r>
          </a:p>
        </p:txBody>
      </p:sp>
      <p:graphicFrame>
        <p:nvGraphicFramePr>
          <p:cNvPr id="4" name="Chart 3">
            <a:extLst>
              <a:ext uri="{FF2B5EF4-FFF2-40B4-BE49-F238E27FC236}">
                <a16:creationId xmlns:a16="http://schemas.microsoft.com/office/drawing/2014/main" id="{25D886C5-2579-AF27-9DE8-5AFB7F870F22}"/>
              </a:ext>
            </a:extLst>
          </p:cNvPr>
          <p:cNvGraphicFramePr>
            <a:graphicFrameLocks/>
          </p:cNvGraphicFramePr>
          <p:nvPr/>
        </p:nvGraphicFramePr>
        <p:xfrm>
          <a:off x="4760007" y="847806"/>
          <a:ext cx="4343400" cy="27264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3164F29C-2B1A-8414-690E-E69B155AFA4F}"/>
              </a:ext>
            </a:extLst>
          </p:cNvPr>
          <p:cNvGraphicFramePr>
            <a:graphicFrameLocks/>
          </p:cNvGraphicFramePr>
          <p:nvPr/>
        </p:nvGraphicFramePr>
        <p:xfrm>
          <a:off x="4760008" y="3587876"/>
          <a:ext cx="4316260" cy="272641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65612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6580103" y="6151948"/>
            <a:ext cx="1764507" cy="836270"/>
          </a:xfrm>
          <a:prstGeom prst="rect">
            <a:avLst/>
          </a:prstGeom>
          <a:solidFill>
            <a:schemeClr val="bg1">
              <a:alpha val="0"/>
            </a:schemeClr>
          </a:solidFill>
          <a:ln w="9525" algn="ctr">
            <a:noFill/>
            <a:miter lim="800000"/>
            <a:headEnd/>
            <a:tailEnd/>
          </a:ln>
        </p:spPr>
        <p:txBody>
          <a:bodyPr wrap="square" lIns="0" tIns="48331" rIns="96661" bIns="48331">
            <a:spAutoFit/>
          </a:bodyPr>
          <a:lstStyle>
            <a:lvl1pPr marL="361950" indent="-361950"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eaLnBrk="0" fontAlgn="base" hangingPunct="0">
              <a:spcBef>
                <a:spcPct val="0"/>
              </a:spcBef>
              <a:spcAft>
                <a:spcPct val="0"/>
              </a:spcAft>
              <a:defRPr/>
            </a:pPr>
            <a:r>
              <a:rPr lang="en-US" altLang="en-US" sz="1200" dirty="0">
                <a:solidFill>
                  <a:schemeClr val="tx1"/>
                </a:solidFill>
                <a:cs typeface="Arial" panose="020B0604020202020204" pitchFamily="34" charset="0"/>
              </a:rPr>
              <a:t>Sgt Hunter Angevine</a:t>
            </a:r>
          </a:p>
          <a:p>
            <a:pPr eaLnBrk="0" fontAlgn="base" hangingPunct="0">
              <a:spcBef>
                <a:spcPct val="0"/>
              </a:spcBef>
              <a:spcAft>
                <a:spcPct val="0"/>
              </a:spcAft>
              <a:defRPr/>
            </a:pPr>
            <a:r>
              <a:rPr lang="en-US" altLang="en-US" sz="1200" dirty="0">
                <a:solidFill>
                  <a:schemeClr val="tx1"/>
                </a:solidFill>
                <a:cs typeface="Arial" panose="020B0604020202020204" pitchFamily="34" charset="0"/>
              </a:rPr>
              <a:t>MCLBA MMP President</a:t>
            </a:r>
          </a:p>
          <a:p>
            <a:pPr eaLnBrk="0" fontAlgn="base" hangingPunct="0">
              <a:spcBef>
                <a:spcPct val="0"/>
              </a:spcBef>
              <a:spcAft>
                <a:spcPct val="0"/>
              </a:spcAft>
              <a:defRPr/>
            </a:pPr>
            <a:r>
              <a:rPr lang="en-US" altLang="en-US" sz="1200" dirty="0">
                <a:solidFill>
                  <a:schemeClr val="tx1"/>
                </a:solidFill>
                <a:cs typeface="Arial" panose="020B0604020202020204" pitchFamily="34" charset="0"/>
              </a:rPr>
              <a:t>(229) 639-7489</a:t>
            </a:r>
          </a:p>
          <a:p>
            <a:pPr eaLnBrk="0" fontAlgn="base" hangingPunct="0">
              <a:spcBef>
                <a:spcPct val="0"/>
              </a:spcBef>
              <a:spcAft>
                <a:spcPct val="0"/>
              </a:spcAft>
              <a:defRPr/>
            </a:pPr>
            <a:r>
              <a:rPr lang="en-US" altLang="en-US" sz="1200" dirty="0">
                <a:solidFill>
                  <a:srgbClr val="000000"/>
                </a:solidFill>
                <a:cs typeface="Arial" panose="020B0604020202020204" pitchFamily="34" charset="0"/>
              </a:rPr>
              <a:t>	</a:t>
            </a:r>
            <a:endParaRPr lang="en-US" altLang="en-US" sz="1200" b="1" dirty="0">
              <a:solidFill>
                <a:schemeClr val="tx1"/>
              </a:solidFill>
              <a:cs typeface="Arial" panose="020B0604020202020204" pitchFamily="34" charset="0"/>
            </a:endParaRPr>
          </a:p>
        </p:txBody>
      </p:sp>
      <p:sp>
        <p:nvSpPr>
          <p:cNvPr id="3276803" name="Rectangle 3"/>
          <p:cNvSpPr>
            <a:spLocks noChangeArrowheads="1"/>
          </p:cNvSpPr>
          <p:nvPr/>
        </p:nvSpPr>
        <p:spPr bwMode="auto">
          <a:xfrm>
            <a:off x="1602218" y="280902"/>
            <a:ext cx="5821814" cy="570074"/>
          </a:xfrm>
          <a:prstGeom prst="rect">
            <a:avLst/>
          </a:prstGeom>
          <a:solidFill>
            <a:schemeClr val="accent1">
              <a:lumMod val="20000"/>
              <a:lumOff val="80000"/>
            </a:schemeClr>
          </a:solidFill>
          <a:ln w="19050">
            <a:solidFill>
              <a:srgbClr val="000080"/>
            </a:solidFill>
            <a:miter lim="800000"/>
            <a:headEnd type="none" w="sm" len="sm"/>
            <a:tailEnd type="none" w="sm" len="sm"/>
          </a:ln>
          <a:effectLst/>
        </p:spPr>
        <p:txBody>
          <a:bodyPr lIns="96661" tIns="48331" rIns="96661" bIns="48331" anchor="ctr"/>
          <a:lstStyle/>
          <a:p>
            <a:pPr algn="ctr" defTabSz="966788" eaLnBrk="0" fontAlgn="base" hangingPunct="0">
              <a:spcBef>
                <a:spcPct val="50000"/>
              </a:spcBef>
              <a:spcAft>
                <a:spcPct val="0"/>
              </a:spcAft>
              <a:defRPr/>
            </a:pPr>
            <a:r>
              <a:rPr lang="en-US" b="1" dirty="0">
                <a:solidFill>
                  <a:srgbClr val="800000"/>
                </a:solidFill>
                <a:latin typeface="Arial" charset="0"/>
                <a:cs typeface="Arial" charset="0"/>
              </a:rPr>
              <a:t>Motorcycle Training status as of  30 June 25</a:t>
            </a:r>
          </a:p>
        </p:txBody>
      </p:sp>
      <p:grpSp>
        <p:nvGrpSpPr>
          <p:cNvPr id="306213" name="Group 6"/>
          <p:cNvGrpSpPr>
            <a:grpSpLocks noChangeAspect="1"/>
          </p:cNvGrpSpPr>
          <p:nvPr/>
        </p:nvGrpSpPr>
        <p:grpSpPr bwMode="auto">
          <a:xfrm>
            <a:off x="8307388" y="74641"/>
            <a:ext cx="760412" cy="769937"/>
            <a:chOff x="8288338" y="87313"/>
            <a:chExt cx="768350" cy="776287"/>
          </a:xfrm>
        </p:grpSpPr>
        <p:pic>
          <p:nvPicPr>
            <p:cNvPr id="30621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1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6214" name="Picture 14"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836108" cy="8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3"/>
          <p:cNvGraphicFramePr>
            <a:graphicFrameLocks/>
          </p:cNvGraphicFramePr>
          <p:nvPr/>
        </p:nvGraphicFramePr>
        <p:xfrm>
          <a:off x="169725" y="1158255"/>
          <a:ext cx="4343400" cy="27264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4"/>
          <p:cNvGraphicFramePr>
            <a:graphicFrameLocks/>
          </p:cNvGraphicFramePr>
          <p:nvPr/>
        </p:nvGraphicFramePr>
        <p:xfrm>
          <a:off x="4571208" y="1167524"/>
          <a:ext cx="4449762" cy="2726414"/>
        </p:xfrm>
        <a:graphic>
          <a:graphicData uri="http://schemas.openxmlformats.org/drawingml/2006/chart">
            <c:chart xmlns:c="http://schemas.openxmlformats.org/drawingml/2006/chart" xmlns:r="http://schemas.openxmlformats.org/officeDocument/2006/relationships" r:id="rId7"/>
          </a:graphicData>
        </a:graphic>
      </p:graphicFrame>
      <p:grpSp>
        <p:nvGrpSpPr>
          <p:cNvPr id="9" name="Group 8">
            <a:extLst>
              <a:ext uri="{FF2B5EF4-FFF2-40B4-BE49-F238E27FC236}">
                <a16:creationId xmlns:a16="http://schemas.microsoft.com/office/drawing/2014/main" id="{DC96AFC9-F370-90D2-4812-B656239A7B6A}"/>
              </a:ext>
            </a:extLst>
          </p:cNvPr>
          <p:cNvGrpSpPr/>
          <p:nvPr/>
        </p:nvGrpSpPr>
        <p:grpSpPr>
          <a:xfrm>
            <a:off x="1675879" y="4954520"/>
            <a:ext cx="5792247" cy="1166351"/>
            <a:chOff x="1052814" y="4556979"/>
            <a:chExt cx="6704183" cy="1440398"/>
          </a:xfrm>
        </p:grpSpPr>
        <p:pic>
          <p:nvPicPr>
            <p:cNvPr id="8" name="Picture 7" descr="A group of people on motorcycles&#10;&#10;Description automatically generated">
              <a:extLst>
                <a:ext uri="{FF2B5EF4-FFF2-40B4-BE49-F238E27FC236}">
                  <a16:creationId xmlns:a16="http://schemas.microsoft.com/office/drawing/2014/main" id="{4D718B77-CB56-10B4-4284-DD26EBE93952}"/>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1052814" y="4607109"/>
              <a:ext cx="6704183" cy="1390268"/>
            </a:xfrm>
            <a:prstGeom prst="rect">
              <a:avLst/>
            </a:prstGeom>
            <a:noFill/>
          </p:spPr>
        </p:pic>
        <p:sp>
          <p:nvSpPr>
            <p:cNvPr id="21" name="TextBox 2"/>
            <p:cNvSpPr txBox="1">
              <a:spLocks noChangeArrowheads="1"/>
            </p:cNvSpPr>
            <p:nvPr/>
          </p:nvSpPr>
          <p:spPr bwMode="auto">
            <a:xfrm>
              <a:off x="2244948" y="4556979"/>
              <a:ext cx="4448678" cy="4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0"/>
                </a:spcBef>
                <a:spcAft>
                  <a:spcPct val="0"/>
                </a:spcAft>
                <a:defRPr/>
              </a:pPr>
              <a:r>
                <a:rPr lang="en-US" altLang="en-US" sz="1600" b="1" dirty="0">
                  <a:solidFill>
                    <a:srgbClr val="FF0000"/>
                  </a:solidFill>
                </a:rPr>
                <a:t>Albany Riders Club</a:t>
              </a:r>
            </a:p>
          </p:txBody>
        </p:sp>
      </p:grpSp>
      <p:sp>
        <p:nvSpPr>
          <p:cNvPr id="5" name="Slide Number Placeholder 4">
            <a:extLst>
              <a:ext uri="{FF2B5EF4-FFF2-40B4-BE49-F238E27FC236}">
                <a16:creationId xmlns:a16="http://schemas.microsoft.com/office/drawing/2014/main" id="{D945EC87-686B-5472-49DC-E3064DBB7A15}"/>
              </a:ext>
            </a:extLst>
          </p:cNvPr>
          <p:cNvSpPr>
            <a:spLocks noGrp="1"/>
          </p:cNvSpPr>
          <p:nvPr>
            <p:ph type="sldNum" sz="quarter" idx="12"/>
          </p:nvPr>
        </p:nvSpPr>
        <p:spPr>
          <a:xfrm>
            <a:off x="7086600" y="6522477"/>
            <a:ext cx="2057400" cy="365125"/>
          </a:xfrm>
        </p:spPr>
        <p:txBody>
          <a:bodyPr/>
          <a:lstStyle/>
          <a:p>
            <a:pPr>
              <a:defRPr/>
            </a:pPr>
            <a:r>
              <a:rPr lang="en-US" dirty="0"/>
              <a:t>32</a:t>
            </a:r>
          </a:p>
        </p:txBody>
      </p:sp>
      <p:sp>
        <p:nvSpPr>
          <p:cNvPr id="7" name="TextBox 6">
            <a:extLst>
              <a:ext uri="{FF2B5EF4-FFF2-40B4-BE49-F238E27FC236}">
                <a16:creationId xmlns:a16="http://schemas.microsoft.com/office/drawing/2014/main" id="{BE7FB008-32B7-DFEB-D8AB-7FCBE67E4F64}"/>
              </a:ext>
            </a:extLst>
          </p:cNvPr>
          <p:cNvSpPr txBox="1"/>
          <p:nvPr/>
        </p:nvSpPr>
        <p:spPr>
          <a:xfrm>
            <a:off x="169724" y="6120871"/>
            <a:ext cx="2431396"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Whitney Hendrix</a:t>
            </a:r>
          </a:p>
          <a:p>
            <a:r>
              <a:rPr lang="en-US" sz="1200" dirty="0">
                <a:latin typeface="Arial" panose="020B0604020202020204" pitchFamily="34" charset="0"/>
                <a:cs typeface="Arial" panose="020B0604020202020204" pitchFamily="34" charset="0"/>
              </a:rPr>
              <a:t>Traffic Safety Program Manager</a:t>
            </a:r>
          </a:p>
          <a:p>
            <a:r>
              <a:rPr lang="en-US" sz="1200" dirty="0">
                <a:latin typeface="Arial" panose="020B0604020202020204" pitchFamily="34" charset="0"/>
                <a:cs typeface="Arial" panose="020B0604020202020204" pitchFamily="34" charset="0"/>
              </a:rPr>
              <a:t>(229) 639-7052</a:t>
            </a:r>
          </a:p>
        </p:txBody>
      </p:sp>
      <p:sp>
        <p:nvSpPr>
          <p:cNvPr id="6" name="TextBox 5">
            <a:extLst>
              <a:ext uri="{FF2B5EF4-FFF2-40B4-BE49-F238E27FC236}">
                <a16:creationId xmlns:a16="http://schemas.microsoft.com/office/drawing/2014/main" id="{94B28754-3199-DB01-409B-DB728BE549EB}"/>
              </a:ext>
            </a:extLst>
          </p:cNvPr>
          <p:cNvSpPr txBox="1"/>
          <p:nvPr/>
        </p:nvSpPr>
        <p:spPr>
          <a:xfrm>
            <a:off x="169731" y="3938858"/>
            <a:ext cx="8851245"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MCLBA Motorcycle Mentorship Program (MMP) Dubber Dawgs held a monthly meeting in June planning a club ride in August, also Sgt Hunter Angevine is the new MMP President. The Command has 6 active riders, and 12 inactive riders as reported in the MMP meeting in June.  Six Marines scheduled BRC at Blount Island Command 22-23 September. Next ARC is scheduled for 26 September 2025.</a:t>
            </a:r>
          </a:p>
        </p:txBody>
      </p:sp>
    </p:spTree>
    <p:extLst>
      <p:ext uri="{BB962C8B-B14F-4D97-AF65-F5344CB8AC3E}">
        <p14:creationId xmlns:p14="http://schemas.microsoft.com/office/powerpoint/2010/main" val="386058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685800" y="819683"/>
            <a:ext cx="7772399"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chemeClr val="accent2">
                    <a:lumMod val="75000"/>
                  </a:schemeClr>
                </a:solidFill>
                <a:latin typeface="Arial" pitchFamily="34" charset="0"/>
                <a:cs typeface="Arial" pitchFamily="34" charset="0"/>
              </a:rPr>
              <a:t>GOAL: Reduce Life Safety Code Findings by 30%</a:t>
            </a:r>
            <a:endParaRPr lang="en-US" dirty="0">
              <a:solidFill>
                <a:schemeClr val="accent2">
                  <a:lumMod val="75000"/>
                </a:schemeClr>
              </a:solidFill>
              <a:latin typeface="Arial" pitchFamily="34" charset="0"/>
              <a:cs typeface="Arial" pitchFamily="34" charset="0"/>
            </a:endParaRPr>
          </a:p>
        </p:txBody>
      </p:sp>
      <p:sp>
        <p:nvSpPr>
          <p:cNvPr id="41987" name="TextBox 4"/>
          <p:cNvSpPr txBox="1">
            <a:spLocks noChangeArrowheads="1"/>
          </p:cNvSpPr>
          <p:nvPr/>
        </p:nvSpPr>
        <p:spPr bwMode="auto">
          <a:xfrm>
            <a:off x="250611" y="1199013"/>
            <a:ext cx="8642776" cy="2192908"/>
          </a:xfrm>
          <a:prstGeom prst="rect">
            <a:avLst/>
          </a:prstGeom>
          <a:noFill/>
          <a:ln w="9525">
            <a:noFill/>
            <a:miter lim="800000"/>
            <a:headEnd/>
            <a:tailEnd/>
          </a:ln>
        </p:spPr>
        <p:txBody>
          <a:bodyPr wrap="square">
            <a:spAutoFit/>
          </a:bodyPr>
          <a:lstStyle/>
          <a:p>
            <a:pPr fontAlgn="base">
              <a:spcBef>
                <a:spcPct val="0"/>
              </a:spcBef>
              <a:spcAft>
                <a:spcPct val="0"/>
              </a:spcAft>
            </a:pPr>
            <a:r>
              <a:rPr lang="en-US" sz="1050" b="1" u="sng" dirty="0">
                <a:solidFill>
                  <a:srgbClr val="000000"/>
                </a:solidFill>
                <a:latin typeface="Arial" pitchFamily="34" charset="0"/>
                <a:cs typeface="Arial" pitchFamily="34" charset="0"/>
              </a:rPr>
              <a:t>Background</a:t>
            </a:r>
            <a:r>
              <a:rPr lang="en-US" sz="1050" b="1" dirty="0">
                <a:solidFill>
                  <a:srgbClr val="000000"/>
                </a:solidFill>
                <a:latin typeface="Arial" pitchFamily="34" charset="0"/>
                <a:cs typeface="Arial" pitchFamily="34" charset="0"/>
              </a:rPr>
              <a:t>:  Risk Management has identified a significant increase in Life Safety Code findings, with a 23% surge in CY24 compared to CY23, accounting for over 20% of all safety findings in the past five years. Many of these hazards could have been identified and resolved by employees, highlighting a need for increased awareness and responsibility. This goal focuses on addressing these hazards by ensuring regular inspections of fire extinguishers, maintaining functional emergency/exit lights, and keeping fire exits clear. These actions aim to reduce safety risks, improve compliance, and foster a culture of safety, ultimately ensuring a safer and more efficient workplace while supporting our mission. </a:t>
            </a:r>
            <a:endParaRPr lang="en-US" sz="1050" b="1" dirty="0">
              <a:latin typeface="Arial" pitchFamily="34" charset="0"/>
              <a:cs typeface="Arial" pitchFamily="34" charset="0"/>
            </a:endParaRPr>
          </a:p>
          <a:p>
            <a:pPr fontAlgn="base">
              <a:spcBef>
                <a:spcPct val="0"/>
              </a:spcBef>
              <a:spcAft>
                <a:spcPct val="0"/>
              </a:spcAft>
            </a:pPr>
            <a:r>
              <a:rPr lang="en-US" sz="1050" b="1" u="sng" dirty="0">
                <a:latin typeface="Arial" pitchFamily="34" charset="0"/>
                <a:cs typeface="Arial" pitchFamily="34" charset="0"/>
              </a:rPr>
              <a:t>References</a:t>
            </a:r>
            <a:r>
              <a:rPr lang="en-US" sz="1050" b="1" dirty="0">
                <a:latin typeface="Arial" pitchFamily="34" charset="0"/>
                <a:cs typeface="Arial" pitchFamily="34" charset="0"/>
              </a:rPr>
              <a:t>:  </a:t>
            </a:r>
            <a:r>
              <a:rPr lang="en-US" sz="1050" b="1" dirty="0">
                <a:latin typeface="Arial" pitchFamily="34" charset="0"/>
              </a:rPr>
              <a:t>29 CFR 1910 Subpart E and NFPA 101-2024 each require compliance with established fire safety standards to preserve the safety and health of employees and protect facilities.</a:t>
            </a:r>
          </a:p>
          <a:p>
            <a:pPr fontAlgn="base">
              <a:spcBef>
                <a:spcPct val="0"/>
              </a:spcBef>
              <a:spcAft>
                <a:spcPct val="0"/>
              </a:spcAft>
            </a:pPr>
            <a:r>
              <a:rPr lang="en-US" sz="1050" b="1" u="sng" dirty="0">
                <a:solidFill>
                  <a:srgbClr val="000000"/>
                </a:solidFill>
                <a:latin typeface="Arial" pitchFamily="34" charset="0"/>
                <a:cs typeface="Arial" pitchFamily="34" charset="0"/>
              </a:rPr>
              <a:t>Goal</a:t>
            </a:r>
            <a:r>
              <a:rPr lang="en-US" sz="1050" b="1" dirty="0">
                <a:solidFill>
                  <a:srgbClr val="000000"/>
                </a:solidFill>
                <a:latin typeface="Arial" pitchFamily="34" charset="0"/>
                <a:cs typeface="Arial" pitchFamily="34" charset="0"/>
              </a:rPr>
              <a:t>:  </a:t>
            </a:r>
            <a:r>
              <a:rPr lang="en-US" sz="1050" b="1" dirty="0">
                <a:latin typeface="Arial" pitchFamily="34" charset="0"/>
              </a:rPr>
              <a:t>Reduce Life Safety Code hazards by 30%, with no more than 25 findings total during CY25, as tracked in </a:t>
            </a:r>
          </a:p>
          <a:p>
            <a:pPr fontAlgn="base">
              <a:spcBef>
                <a:spcPct val="0"/>
              </a:spcBef>
              <a:spcAft>
                <a:spcPct val="0"/>
              </a:spcAft>
            </a:pPr>
            <a:r>
              <a:rPr lang="en-US" sz="1050" b="1" u="sng" dirty="0">
                <a:latin typeface="Arial" pitchFamily="34" charset="0"/>
                <a:cs typeface="Arial" pitchFamily="34" charset="0"/>
              </a:rPr>
              <a:t>Target Date</a:t>
            </a:r>
            <a:r>
              <a:rPr lang="en-US" sz="1050" b="1" dirty="0">
                <a:latin typeface="Arial" pitchFamily="34" charset="0"/>
                <a:cs typeface="Arial" pitchFamily="34" charset="0"/>
              </a:rPr>
              <a:t>:  30 June 2025</a:t>
            </a:r>
          </a:p>
          <a:p>
            <a:pPr fontAlgn="base">
              <a:spcBef>
                <a:spcPct val="0"/>
              </a:spcBef>
              <a:spcAft>
                <a:spcPct val="0"/>
              </a:spcAft>
            </a:pPr>
            <a:r>
              <a:rPr lang="en-US" sz="1050" b="1" u="sng" dirty="0">
                <a:latin typeface="Arial" pitchFamily="34" charset="0"/>
                <a:cs typeface="Arial" pitchFamily="34" charset="0"/>
              </a:rPr>
              <a:t>Goal Leader</a:t>
            </a:r>
            <a:r>
              <a:rPr lang="en-US" sz="1050" b="1" dirty="0">
                <a:latin typeface="Arial" pitchFamily="34" charset="0"/>
                <a:cs typeface="Arial" pitchFamily="34" charset="0"/>
              </a:rPr>
              <a:t>:  Division Directors, Special Staff and HQ Company Commander</a:t>
            </a:r>
          </a:p>
          <a:p>
            <a:pPr fontAlgn="base">
              <a:spcBef>
                <a:spcPct val="0"/>
              </a:spcBef>
              <a:spcAft>
                <a:spcPct val="0"/>
              </a:spcAft>
            </a:pPr>
            <a:r>
              <a:rPr lang="en-US" sz="1050" b="1" u="sng" dirty="0">
                <a:latin typeface="Arial" pitchFamily="34" charset="0"/>
                <a:cs typeface="Arial" pitchFamily="34" charset="0"/>
              </a:rPr>
              <a:t>Goal Progress Reporting</a:t>
            </a:r>
            <a:r>
              <a:rPr lang="en-US" sz="1050" b="1" dirty="0">
                <a:latin typeface="Arial" pitchFamily="34" charset="0"/>
                <a:cs typeface="Arial" pitchFamily="34" charset="0"/>
              </a:rPr>
              <a:t>:  Division Directors and HQ Company Commander will brief the progress of this goal at the Commanding Officer’s Quarterly Safety Council.</a:t>
            </a:r>
          </a:p>
        </p:txBody>
      </p:sp>
      <p:graphicFrame>
        <p:nvGraphicFramePr>
          <p:cNvPr id="6" name="Table 5"/>
          <p:cNvGraphicFramePr>
            <a:graphicFrameLocks noGrp="1"/>
          </p:cNvGraphicFramePr>
          <p:nvPr>
            <p:extLst>
              <p:ext uri="{D42A27DB-BD31-4B8C-83A1-F6EECF244321}">
                <p14:modId xmlns:p14="http://schemas.microsoft.com/office/powerpoint/2010/main" val="2727701038"/>
              </p:ext>
            </p:extLst>
          </p:nvPr>
        </p:nvGraphicFramePr>
        <p:xfrm>
          <a:off x="250611" y="3352800"/>
          <a:ext cx="8642776" cy="2621280"/>
        </p:xfrm>
        <a:graphic>
          <a:graphicData uri="http://schemas.openxmlformats.org/drawingml/2006/table">
            <a:tbl>
              <a:tblPr>
                <a:tableStyleId>{5C22544A-7EE6-4342-B048-85BDC9FD1C3A}</a:tableStyleId>
              </a:tblPr>
              <a:tblGrid>
                <a:gridCol w="440079">
                  <a:extLst>
                    <a:ext uri="{9D8B030D-6E8A-4147-A177-3AD203B41FA5}">
                      <a16:colId xmlns:a16="http://schemas.microsoft.com/office/drawing/2014/main" val="20000"/>
                    </a:ext>
                  </a:extLst>
                </a:gridCol>
                <a:gridCol w="5189743">
                  <a:extLst>
                    <a:ext uri="{9D8B030D-6E8A-4147-A177-3AD203B41FA5}">
                      <a16:colId xmlns:a16="http://schemas.microsoft.com/office/drawing/2014/main" val="20001"/>
                    </a:ext>
                  </a:extLst>
                </a:gridCol>
                <a:gridCol w="1577715">
                  <a:extLst>
                    <a:ext uri="{9D8B030D-6E8A-4147-A177-3AD203B41FA5}">
                      <a16:colId xmlns:a16="http://schemas.microsoft.com/office/drawing/2014/main" val="20002"/>
                    </a:ext>
                  </a:extLst>
                </a:gridCol>
                <a:gridCol w="1435239">
                  <a:extLst>
                    <a:ext uri="{9D8B030D-6E8A-4147-A177-3AD203B41FA5}">
                      <a16:colId xmlns:a16="http://schemas.microsoft.com/office/drawing/2014/main" val="20003"/>
                    </a:ext>
                  </a:extLst>
                </a:gridCol>
              </a:tblGrid>
              <a:tr h="267940">
                <a:tc>
                  <a:txBody>
                    <a:bodyPr/>
                    <a:lstStyle/>
                    <a:p>
                      <a:pPr algn="ct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a:t>
                      </a: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35881">
                <a:tc>
                  <a:txBody>
                    <a:bodyPr/>
                    <a:lstStyle/>
                    <a:p>
                      <a:pPr algn="ctr"/>
                      <a:r>
                        <a:rPr lang="en-US" sz="1200" b="1" dirty="0">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1"/>
                  </a:ext>
                </a:extLst>
              </a:tr>
              <a:tr h="535881">
                <a:tc>
                  <a:txBody>
                    <a:bodyPr/>
                    <a:lstStyle/>
                    <a:p>
                      <a:pPr algn="ctr"/>
                      <a:r>
                        <a:rPr lang="en-US" sz="120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2"/>
                  </a:ext>
                </a:extLst>
              </a:tr>
              <a:tr h="535881">
                <a:tc>
                  <a:txBody>
                    <a:bodyPr/>
                    <a:lstStyle/>
                    <a:p>
                      <a:pPr algn="ctr"/>
                      <a:r>
                        <a:rPr lang="en-US" sz="120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10003"/>
                  </a:ext>
                </a:extLst>
              </a:tr>
              <a:tr h="684737">
                <a:tc>
                  <a:txBody>
                    <a:bodyPr/>
                    <a:lstStyle/>
                    <a:p>
                      <a:pPr algn="ctr"/>
                      <a:r>
                        <a:rPr lang="en-US" sz="1200" b="1" dirty="0">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cs typeface="Arial" pitchFamily="34" charset="0"/>
                        </a:rPr>
                        <a:t>Division Directors, Special Staff and HQ Company Commander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extLst>
                  <a:ext uri="{0D108BD9-81ED-4DB2-BD59-A6C34878D82A}">
                    <a16:rowId xmlns:a16="http://schemas.microsoft.com/office/drawing/2014/main" val="2527489440"/>
                  </a:ext>
                </a:extLst>
              </a:tr>
            </a:tbl>
          </a:graphicData>
        </a:graphic>
      </p:graphicFrame>
      <p:graphicFrame>
        <p:nvGraphicFramePr>
          <p:cNvPr id="7" name="Table 6"/>
          <p:cNvGraphicFramePr>
            <a:graphicFrameLocks noGrp="1"/>
          </p:cNvGraphicFramePr>
          <p:nvPr/>
        </p:nvGraphicFramePr>
        <p:xfrm>
          <a:off x="250611" y="6019800"/>
          <a:ext cx="3080949" cy="777240"/>
        </p:xfrm>
        <a:graphic>
          <a:graphicData uri="http://schemas.openxmlformats.org/drawingml/2006/table">
            <a:tbl>
              <a:tblPr firstRow="1" bandRow="1">
                <a:tableStyleId>{5C22544A-7EE6-4342-B048-85BDC9FD1C3A}</a:tableStyleId>
              </a:tblPr>
              <a:tblGrid>
                <a:gridCol w="1026983">
                  <a:extLst>
                    <a:ext uri="{9D8B030D-6E8A-4147-A177-3AD203B41FA5}">
                      <a16:colId xmlns:a16="http://schemas.microsoft.com/office/drawing/2014/main" val="20000"/>
                    </a:ext>
                  </a:extLst>
                </a:gridCol>
                <a:gridCol w="1026983">
                  <a:extLst>
                    <a:ext uri="{9D8B030D-6E8A-4147-A177-3AD203B41FA5}">
                      <a16:colId xmlns:a16="http://schemas.microsoft.com/office/drawing/2014/main" val="20001"/>
                    </a:ext>
                  </a:extLst>
                </a:gridCol>
                <a:gridCol w="1026983">
                  <a:extLst>
                    <a:ext uri="{9D8B030D-6E8A-4147-A177-3AD203B41FA5}">
                      <a16:colId xmlns:a16="http://schemas.microsoft.com/office/drawing/2014/main" val="20002"/>
                    </a:ext>
                  </a:extLst>
                </a:gridCol>
              </a:tblGrid>
              <a:tr h="238819">
                <a:tc gridSpan="3">
                  <a:txBody>
                    <a:bodyPr/>
                    <a:lstStyle/>
                    <a:p>
                      <a:pPr algn="ctr"/>
                      <a:r>
                        <a:rPr lang="en-US" sz="1050" dirty="0">
                          <a:solidFill>
                            <a:schemeClr val="tx1"/>
                          </a:solidFill>
                          <a:latin typeface="Arial" pitchFamily="34" charset="0"/>
                          <a:cs typeface="Arial" pitchFamily="34" charset="0"/>
                        </a:rPr>
                        <a:t>Assessment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8819">
                <a:tc>
                  <a:txBody>
                    <a:bodyPr/>
                    <a:lstStyle/>
                    <a:p>
                      <a:pPr algn="ctr"/>
                      <a:r>
                        <a:rPr lang="en-US" sz="1050" dirty="0">
                          <a:solidFill>
                            <a:schemeClr val="tx1"/>
                          </a:solidFill>
                          <a:latin typeface="Arial" pitchFamily="34" charset="0"/>
                          <a:cs typeface="Arial" pitchFamily="34" charset="0"/>
                        </a:rPr>
                        <a:t>No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latin typeface="Arial" pitchFamily="34" charset="0"/>
                          <a:cs typeface="Arial" pitchFamily="34" charset="0"/>
                        </a:rPr>
                        <a:t>In-Progress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latin typeface="Arial" pitchFamily="34" charset="0"/>
                          <a:cs typeface="Arial" pitchFamily="34" charset="0"/>
                        </a:rPr>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7105">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bl>
          </a:graphicData>
        </a:graphic>
      </p:graphicFrame>
      <p:sp>
        <p:nvSpPr>
          <p:cNvPr id="42032" name="Text Box 8"/>
          <p:cNvSpPr txBox="1">
            <a:spLocks noChangeArrowheads="1"/>
          </p:cNvSpPr>
          <p:nvPr/>
        </p:nvSpPr>
        <p:spPr bwMode="auto">
          <a:xfrm>
            <a:off x="1306511" y="7144"/>
            <a:ext cx="6550025" cy="830997"/>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FF"/>
                </a:solidFill>
                <a:latin typeface="Arial" pitchFamily="34" charset="0"/>
              </a:rPr>
              <a:t>CY25 Command Safety Program Goal</a:t>
            </a:r>
            <a:br>
              <a:rPr lang="en-US" sz="2400" b="1" dirty="0">
                <a:solidFill>
                  <a:srgbClr val="0000FF"/>
                </a:solidFill>
                <a:latin typeface="Arial" pitchFamily="34" charset="0"/>
                <a:cs typeface="Arial" pitchFamily="34" charset="0"/>
              </a:rPr>
            </a:br>
            <a:r>
              <a:rPr lang="en-US" sz="2400" b="1" dirty="0">
                <a:solidFill>
                  <a:srgbClr val="0000FF"/>
                </a:solidFill>
                <a:latin typeface="Arial" pitchFamily="34" charset="0"/>
                <a:cs typeface="Arial" pitchFamily="34" charset="0"/>
              </a:rPr>
              <a:t> MCLB Albany</a:t>
            </a:r>
          </a:p>
        </p:txBody>
      </p:sp>
      <p:pic>
        <p:nvPicPr>
          <p:cNvPr id="42034" name="Picture 13" descr="baselogo"/>
          <p:cNvPicPr>
            <a:picLocks noChangeAspect="1" noChangeArrowheads="1"/>
          </p:cNvPicPr>
          <p:nvPr/>
        </p:nvPicPr>
        <p:blipFill>
          <a:blip r:embed="rId2" cstate="print"/>
          <a:srcRect/>
          <a:stretch>
            <a:fillRect/>
          </a:stretch>
        </p:blipFill>
        <p:spPr bwMode="auto">
          <a:xfrm>
            <a:off x="88897" y="7144"/>
            <a:ext cx="785812" cy="793750"/>
          </a:xfrm>
          <a:prstGeom prst="rect">
            <a:avLst/>
          </a:prstGeom>
          <a:noFill/>
          <a:ln w="9525">
            <a:noFill/>
            <a:miter lim="800000"/>
            <a:headEnd/>
            <a:tailEnd/>
          </a:ln>
        </p:spPr>
      </p:pic>
      <p:sp>
        <p:nvSpPr>
          <p:cNvPr id="8" name="Slide Number Placeholder 7"/>
          <p:cNvSpPr>
            <a:spLocks noGrp="1"/>
          </p:cNvSpPr>
          <p:nvPr>
            <p:ph type="sldNum" sz="quarter" idx="12"/>
          </p:nvPr>
        </p:nvSpPr>
        <p:spPr>
          <a:xfrm>
            <a:off x="7151688" y="6515913"/>
            <a:ext cx="1905000" cy="457200"/>
          </a:xfrm>
        </p:spPr>
        <p:txBody>
          <a:bodyPr/>
          <a:lstStyle/>
          <a:p>
            <a:pPr>
              <a:defRPr/>
            </a:pPr>
            <a:fld id="{D55A5138-1860-4BAF-88AF-A7DB669DDA71}" type="slidenum">
              <a:rPr lang="en-US" smtClean="0">
                <a:solidFill>
                  <a:srgbClr val="000000"/>
                </a:solidFill>
              </a:rPr>
              <a:pPr>
                <a:defRPr/>
              </a:pPr>
              <a:t>3</a:t>
            </a:fld>
            <a:endParaRPr lang="en-US" dirty="0">
              <a:solidFill>
                <a:srgbClr val="000000"/>
              </a:solidFill>
            </a:endParaRPr>
          </a:p>
        </p:txBody>
      </p:sp>
      <p:pic>
        <p:nvPicPr>
          <p:cNvPr id="1026" name="Picture 2">
            <a:extLst>
              <a:ext uri="{FF2B5EF4-FFF2-40B4-BE49-F238E27FC236}">
                <a16:creationId xmlns:a16="http://schemas.microsoft.com/office/drawing/2014/main" id="{4750886E-E8F9-3D51-1A6A-C1350AA3C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1" y="6070002"/>
            <a:ext cx="1036246" cy="719989"/>
          </a:xfrm>
          <a:prstGeom prst="rect">
            <a:avLst/>
          </a:prstGeom>
          <a:noFill/>
          <a:extLst>
            <a:ext uri="{909E8E84-426E-40DD-AFC4-6F175D3DCCD1}">
              <a14:hiddenFill xmlns:a14="http://schemas.microsoft.com/office/drawing/2010/main">
                <a:solidFill>
                  <a:srgbClr val="FFFFFF"/>
                </a:solidFill>
              </a14:hiddenFill>
            </a:ext>
          </a:extLst>
        </p:spPr>
      </p:pic>
      <p:grpSp>
        <p:nvGrpSpPr>
          <p:cNvPr id="42031" name="Group 9"/>
          <p:cNvGrpSpPr>
            <a:grpSpLocks/>
          </p:cNvGrpSpPr>
          <p:nvPr/>
        </p:nvGrpSpPr>
        <p:grpSpPr bwMode="auto">
          <a:xfrm>
            <a:off x="8288338" y="60297"/>
            <a:ext cx="745724" cy="723241"/>
            <a:chOff x="8288338" y="87313"/>
            <a:chExt cx="768350" cy="776287"/>
          </a:xfrm>
        </p:grpSpPr>
        <p:pic>
          <p:nvPicPr>
            <p:cNvPr id="42035" name="Picture 77" descr="LOGO 2 bl"/>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42036" name="Picture 105" descr="VPP-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sp>
        <p:nvSpPr>
          <p:cNvPr id="2" name="TextBox 1">
            <a:extLst>
              <a:ext uri="{FF2B5EF4-FFF2-40B4-BE49-F238E27FC236}">
                <a16:creationId xmlns:a16="http://schemas.microsoft.com/office/drawing/2014/main" id="{292B2453-2349-88C6-869E-05D18FFA19DA}"/>
              </a:ext>
            </a:extLst>
          </p:cNvPr>
          <p:cNvSpPr txBox="1"/>
          <p:nvPr/>
        </p:nvSpPr>
        <p:spPr>
          <a:xfrm>
            <a:off x="7356102" y="2420134"/>
            <a:ext cx="914400" cy="338554"/>
          </a:xfrm>
          <a:prstGeom prst="rect">
            <a:avLst/>
          </a:prstGeom>
          <a:solidFill>
            <a:srgbClr val="FF0000"/>
          </a:solidFill>
          <a:ln>
            <a:noFill/>
          </a:ln>
        </p:spPr>
        <p:txBody>
          <a:bodyPr wrap="square" rtlCol="0">
            <a:spAutoFit/>
          </a:bodyPr>
          <a:lstStyle/>
          <a:p>
            <a:r>
              <a:rPr lang="en-US" sz="1600" dirty="0">
                <a:solidFill>
                  <a:srgbClr val="FFFF00"/>
                </a:solidFill>
              </a:rPr>
              <a:t>RMI-SIR</a:t>
            </a:r>
          </a:p>
        </p:txBody>
      </p:sp>
    </p:spTree>
    <p:extLst>
      <p:ext uri="{BB962C8B-B14F-4D97-AF65-F5344CB8AC3E}">
        <p14:creationId xmlns:p14="http://schemas.microsoft.com/office/powerpoint/2010/main" val="42591045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4" name="Group 150"/>
          <p:cNvGraphicFramePr>
            <a:graphicFrameLocks noGrp="1"/>
          </p:cNvGraphicFramePr>
          <p:nvPr/>
        </p:nvGraphicFramePr>
        <p:xfrm>
          <a:off x="304800" y="902364"/>
          <a:ext cx="4560888" cy="2676036"/>
        </p:xfrm>
        <a:graphic>
          <a:graphicData uri="http://schemas.openxmlformats.org/drawingml/2006/table">
            <a:tbl>
              <a:tblPr/>
              <a:tblGrid>
                <a:gridCol w="3036864">
                  <a:extLst>
                    <a:ext uri="{9D8B030D-6E8A-4147-A177-3AD203B41FA5}">
                      <a16:colId xmlns:a16="http://schemas.microsoft.com/office/drawing/2014/main" val="20000"/>
                    </a:ext>
                  </a:extLst>
                </a:gridCol>
                <a:gridCol w="940920">
                  <a:extLst>
                    <a:ext uri="{9D8B030D-6E8A-4147-A177-3AD203B41FA5}">
                      <a16:colId xmlns:a16="http://schemas.microsoft.com/office/drawing/2014/main" val="20001"/>
                    </a:ext>
                  </a:extLst>
                </a:gridCol>
                <a:gridCol w="583104">
                  <a:extLst>
                    <a:ext uri="{9D8B030D-6E8A-4147-A177-3AD203B41FA5}">
                      <a16:colId xmlns:a16="http://schemas.microsoft.com/office/drawing/2014/main" val="20002"/>
                    </a:ext>
                  </a:extLst>
                </a:gridCol>
              </a:tblGrid>
              <a:tr h="39012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cs typeface="Arial" charset="0"/>
                        </a:rPr>
                        <a:t>Prevention Section</a:t>
                      </a:r>
                    </a:p>
                  </a:txBody>
                  <a:tcPr marL="91441" marR="91441" marT="45707" marB="4570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37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cs typeface="Arial" charset="0"/>
                        </a:rPr>
                        <a:t>FY-2025</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cs typeface="Arial" charset="0"/>
                        </a:rPr>
                        <a:t>3rd QTR</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Arial" charset="0"/>
                        </a:rPr>
                        <a:t>YTD</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Inspections</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130</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320</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Violations Open</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52</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145</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Violations Closed</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54</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146</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7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On the Spot Corrections  (</a:t>
                      </a:r>
                      <a:r>
                        <a:rPr kumimoji="0" lang="en-US" sz="1400" b="1" i="1" u="none" strike="noStrike" cap="none" normalizeH="0" baseline="0" dirty="0">
                          <a:ln>
                            <a:noFill/>
                          </a:ln>
                          <a:solidFill>
                            <a:schemeClr val="tx1"/>
                          </a:solidFill>
                          <a:effectLst/>
                          <a:latin typeface="Arial" charset="0"/>
                          <a:cs typeface="Arial" charset="0"/>
                        </a:rPr>
                        <a:t>OSCs</a:t>
                      </a:r>
                      <a:r>
                        <a:rPr kumimoji="0" lang="en-US" sz="1400" b="1" i="0" u="none" strike="noStrike" cap="none" normalizeH="0" baseline="0" dirty="0">
                          <a:ln>
                            <a:noFill/>
                          </a:ln>
                          <a:solidFill>
                            <a:schemeClr val="tx1"/>
                          </a:solidFill>
                          <a:effectLst/>
                          <a:latin typeface="Arial" charset="0"/>
                          <a:cs typeface="Arial" charset="0"/>
                        </a:rPr>
                        <a:t>)</a:t>
                      </a:r>
                      <a:endParaRPr kumimoji="0" lang="en-US" sz="1400" b="1" i="0" u="sng" strike="noStrike" cap="none" normalizeH="0" baseline="0" dirty="0">
                        <a:ln>
                          <a:noFill/>
                        </a:ln>
                        <a:solidFill>
                          <a:srgbClr val="00B050"/>
                        </a:solidFill>
                        <a:effectLst/>
                        <a:latin typeface="Arial" charset="0"/>
                        <a:cs typeface="Arial" charset="0"/>
                      </a:endParaRP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6</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11</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790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Hot Work Permits Issued (</a:t>
                      </a:r>
                      <a:r>
                        <a:rPr kumimoji="0" lang="en-US" sz="1400" b="1" i="1" u="none" strike="noStrike" cap="none" normalizeH="0" baseline="0">
                          <a:ln>
                            <a:noFill/>
                          </a:ln>
                          <a:solidFill>
                            <a:schemeClr val="tx1"/>
                          </a:solidFill>
                          <a:effectLst/>
                          <a:latin typeface="Arial" charset="0"/>
                          <a:cs typeface="Arial" charset="0"/>
                        </a:rPr>
                        <a:t>HWPs</a:t>
                      </a:r>
                      <a:r>
                        <a:rPr kumimoji="0" lang="en-US" sz="1400" b="1" i="0" u="none" strike="noStrike" cap="none" normalizeH="0" baseline="0">
                          <a:ln>
                            <a:noFill/>
                          </a:ln>
                          <a:solidFill>
                            <a:schemeClr val="tx1"/>
                          </a:solidFill>
                          <a:effectLst/>
                          <a:latin typeface="Arial" charset="0"/>
                          <a:cs typeface="Arial" charset="0"/>
                        </a:rPr>
                        <a:t>) </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6</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28</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106" name="Picture 7"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0"/>
            <a:ext cx="857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7850" y="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Text Box 37"/>
          <p:cNvSpPr txBox="1">
            <a:spLocks noChangeArrowheads="1"/>
          </p:cNvSpPr>
          <p:nvPr/>
        </p:nvSpPr>
        <p:spPr bwMode="auto">
          <a:xfrm>
            <a:off x="1182700" y="317780"/>
            <a:ext cx="675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MCFD </a:t>
            </a:r>
            <a:r>
              <a:rPr lang="en-US" altLang="en-US" sz="2400" b="1">
                <a:solidFill>
                  <a:srgbClr val="0000FF"/>
                </a:solidFill>
                <a:latin typeface="Arial" panose="020B0604020202020204" pitchFamily="34" charset="0"/>
                <a:cs typeface="Arial" panose="020B0604020202020204" pitchFamily="34" charset="0"/>
              </a:rPr>
              <a:t>– 3rd</a:t>
            </a:r>
            <a:r>
              <a:rPr lang="en-US" altLang="en-US" sz="2400" b="1">
                <a:solidFill>
                  <a:srgbClr val="0000FF"/>
                </a:solidFill>
                <a:latin typeface="Arial" panose="020B0604020202020204" pitchFamily="34" charset="0"/>
              </a:rPr>
              <a:t> </a:t>
            </a:r>
            <a:r>
              <a:rPr lang="en-US" altLang="en-US" sz="2400" b="1" dirty="0">
                <a:solidFill>
                  <a:srgbClr val="0000FF"/>
                </a:solidFill>
                <a:latin typeface="Arial" panose="020B0604020202020204" pitchFamily="34" charset="0"/>
              </a:rPr>
              <a:t>Qtr. FY25</a:t>
            </a:r>
            <a:r>
              <a:rPr lang="en-US" altLang="en-US" sz="2400" b="1" dirty="0">
                <a:solidFill>
                  <a:srgbClr val="0000FF"/>
                </a:solidFill>
                <a:latin typeface="Arial" panose="020B0604020202020204" pitchFamily="34" charset="0"/>
                <a:cs typeface="Arial" panose="020B0604020202020204" pitchFamily="34" charset="0"/>
              </a:rPr>
              <a:t> </a:t>
            </a:r>
          </a:p>
        </p:txBody>
      </p:sp>
      <p:graphicFrame>
        <p:nvGraphicFramePr>
          <p:cNvPr id="2" name="Object 2"/>
          <p:cNvGraphicFramePr>
            <a:graphicFrameLocks noChangeAspect="1"/>
          </p:cNvGraphicFramePr>
          <p:nvPr/>
        </p:nvGraphicFramePr>
        <p:xfrm>
          <a:off x="0" y="3748203"/>
          <a:ext cx="7005648" cy="295395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 Placeholder 5"/>
          <p:cNvSpPr txBox="1">
            <a:spLocks/>
          </p:cNvSpPr>
          <p:nvPr/>
        </p:nvSpPr>
        <p:spPr>
          <a:xfrm>
            <a:off x="5089536" y="1004887"/>
            <a:ext cx="3973514" cy="5794497"/>
          </a:xfrm>
          <a:prstGeom prst="rect">
            <a:avLst/>
          </a:prstGeom>
          <a:ln w="28575">
            <a:solidFill>
              <a:schemeClr val="tx1"/>
            </a:solidFill>
          </a:ln>
          <a:scene3d>
            <a:camera prst="orthographicFront"/>
            <a:lightRig rig="threePt" dir="t"/>
          </a:scene3d>
          <a:sp3d z="635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Per MCLBAO 11320.2G, Directors and Branch Heads are appointed Area Fire Marshals &amp; are responsible for the Fire Prevention programs in their areas of responsibility. </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Branch Heads appoint in writing a Fire Warden who will be responsible for executing and implementing the fire prevention program within their building, facility or areas. </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Appointment letters shall be sent to the Fire Prevention Chief Charles Thurmond at:</a:t>
            </a:r>
          </a:p>
          <a:p>
            <a:pPr marL="0" indent="0" algn="ctr" fontAlgn="base">
              <a:spcAft>
                <a:spcPct val="0"/>
              </a:spcAft>
              <a:buNone/>
              <a:defRPr/>
            </a:pPr>
            <a:r>
              <a:rPr lang="en-US" sz="1800"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 </a:t>
            </a:r>
            <a:r>
              <a:rPr lang="en-US" sz="1800"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charles.thurmond@usmc.mil</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Each tenant within a facility shall have a Fire Warden assigned. </a:t>
            </a:r>
          </a:p>
          <a:p>
            <a:pPr marL="0" indent="0" algn="ctr" fontAlgn="base">
              <a:spcAft>
                <a:spcPct val="0"/>
              </a:spcAft>
              <a:buNone/>
              <a:defRPr/>
            </a:pPr>
            <a:r>
              <a:rPr lang="en-US" sz="2000" b="1" i="1"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Total Fire Wardens Trained for 3rd QTR: </a:t>
            </a:r>
            <a:r>
              <a:rPr lang="en-US" sz="2000" b="1"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10  </a:t>
            </a:r>
            <a:r>
              <a:rPr lang="en-US" sz="2000" b="1" i="1" dirty="0">
                <a:effectLst>
                  <a:glow>
                    <a:schemeClr val="accent1">
                      <a:alpha val="39000"/>
                    </a:schemeClr>
                  </a:glow>
                  <a:outerShdw blurRad="50800" dir="5400000" algn="ctr" rotWithShape="0">
                    <a:srgbClr val="000000">
                      <a:alpha val="43137"/>
                    </a:srgbClr>
                  </a:outerShdw>
                </a:effectLst>
                <a:latin typeface="Calibri" panose="020F0502020204030204"/>
              </a:rPr>
              <a:t>YTD:</a:t>
            </a:r>
            <a:r>
              <a:rPr lang="en-US" sz="2000" b="1"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 135</a:t>
            </a:r>
          </a:p>
          <a:p>
            <a:pPr marL="0" indent="0" algn="ctr" fontAlgn="base">
              <a:spcAft>
                <a:spcPct val="0"/>
              </a:spcAft>
              <a:buNone/>
              <a:defRPr/>
            </a:pPr>
            <a:endParaRPr lang="en-US" sz="2000" b="1"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endParaRPr>
          </a:p>
          <a:p>
            <a:pPr marL="0" indent="0" algn="ctr" fontAlgn="base">
              <a:spcAft>
                <a:spcPct val="0"/>
              </a:spcAft>
              <a:buNone/>
              <a:defRPr/>
            </a:pPr>
            <a:endParaRPr lang="en-US" b="1"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endParaRPr>
          </a:p>
          <a:p>
            <a:pPr marL="0" indent="0" fontAlgn="base">
              <a:spcAft>
                <a:spcPct val="0"/>
              </a:spcAft>
              <a:buNone/>
              <a:defRPr/>
            </a:pPr>
            <a:endPar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endParaRPr>
          </a:p>
        </p:txBody>
      </p:sp>
      <p:sp>
        <p:nvSpPr>
          <p:cNvPr id="3" name="Slide Number Placeholder 2">
            <a:extLst>
              <a:ext uri="{FF2B5EF4-FFF2-40B4-BE49-F238E27FC236}">
                <a16:creationId xmlns:a16="http://schemas.microsoft.com/office/drawing/2014/main" id="{ADD5F6E8-0DCC-6798-F381-7F2B4DA8B050}"/>
              </a:ext>
            </a:extLst>
          </p:cNvPr>
          <p:cNvSpPr>
            <a:spLocks noGrp="1"/>
          </p:cNvSpPr>
          <p:nvPr>
            <p:ph type="sldNum" sz="quarter" idx="12"/>
          </p:nvPr>
        </p:nvSpPr>
        <p:spPr>
          <a:xfrm>
            <a:off x="7086600" y="6492889"/>
            <a:ext cx="2057400" cy="365125"/>
          </a:xfrm>
        </p:spPr>
        <p:txBody>
          <a:bodyPr/>
          <a:lstStyle/>
          <a:p>
            <a:pPr>
              <a:defRPr/>
            </a:pPr>
            <a:r>
              <a:rPr lang="en-US" dirty="0"/>
              <a:t>33</a:t>
            </a:r>
          </a:p>
        </p:txBody>
      </p:sp>
    </p:spTree>
    <p:extLst>
      <p:ext uri="{BB962C8B-B14F-4D97-AF65-F5344CB8AC3E}">
        <p14:creationId xmlns:p14="http://schemas.microsoft.com/office/powerpoint/2010/main" val="215603925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2298706" y="1141097"/>
            <a:ext cx="800100" cy="285750"/>
          </a:xfrm>
          <a:prstGeom prst="rect">
            <a:avLst/>
          </a:prstGeom>
          <a:solidFill>
            <a:srgbClr val="C0C0C0"/>
          </a:solidFill>
          <a:ln w="15875">
            <a:solidFill>
              <a:srgbClr val="0000FF"/>
            </a:solidFill>
            <a:miter lim="800000"/>
            <a:headEnd/>
            <a:tailEnd/>
          </a:ln>
        </p:spPr>
        <p:txBody>
          <a:bodyPr/>
          <a:lstStyle>
            <a:lvl1pPr marL="257175" indent="-257175">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lnSpc>
                <a:spcPct val="80000"/>
              </a:lnSpc>
              <a:spcBef>
                <a:spcPct val="20000"/>
              </a:spcBef>
              <a:spcAft>
                <a:spcPct val="0"/>
              </a:spcAft>
              <a:defRPr/>
            </a:pPr>
            <a:r>
              <a:rPr lang="en-US" altLang="en-US" sz="1600" b="1" u="sng" dirty="0">
                <a:solidFill>
                  <a:srgbClr val="0000CC"/>
                </a:solidFill>
                <a:cs typeface="Arial" panose="020B0604020202020204" pitchFamily="34" charset="0"/>
              </a:rPr>
              <a:t>GOV</a:t>
            </a:r>
            <a:endParaRPr lang="en-US" altLang="en-US" sz="1600" b="1" dirty="0">
              <a:solidFill>
                <a:srgbClr val="0000CC"/>
              </a:solidFill>
              <a:cs typeface="Arial" panose="020B0604020202020204" pitchFamily="34" charset="0"/>
            </a:endParaRPr>
          </a:p>
        </p:txBody>
      </p:sp>
      <p:graphicFrame>
        <p:nvGraphicFramePr>
          <p:cNvPr id="6249" name="Group 105"/>
          <p:cNvGraphicFramePr>
            <a:graphicFrameLocks noGrp="1"/>
          </p:cNvGraphicFramePr>
          <p:nvPr/>
        </p:nvGraphicFramePr>
        <p:xfrm>
          <a:off x="1071584" y="1520156"/>
          <a:ext cx="3254375" cy="3043840"/>
        </p:xfrm>
        <a:graphic>
          <a:graphicData uri="http://schemas.openxmlformats.org/drawingml/2006/table">
            <a:tbl>
              <a:tblPr/>
              <a:tblGrid>
                <a:gridCol w="1510979">
                  <a:extLst>
                    <a:ext uri="{9D8B030D-6E8A-4147-A177-3AD203B41FA5}">
                      <a16:colId xmlns:a16="http://schemas.microsoft.com/office/drawing/2014/main" val="20000"/>
                    </a:ext>
                  </a:extLst>
                </a:gridCol>
                <a:gridCol w="924950">
                  <a:extLst>
                    <a:ext uri="{9D8B030D-6E8A-4147-A177-3AD203B41FA5}">
                      <a16:colId xmlns:a16="http://schemas.microsoft.com/office/drawing/2014/main" val="20001"/>
                    </a:ext>
                  </a:extLst>
                </a:gridCol>
                <a:gridCol w="818446">
                  <a:extLst>
                    <a:ext uri="{9D8B030D-6E8A-4147-A177-3AD203B41FA5}">
                      <a16:colId xmlns:a16="http://schemas.microsoft.com/office/drawing/2014/main" val="20002"/>
                    </a:ext>
                  </a:extLst>
                </a:gridCol>
              </a:tblGrid>
              <a:tr h="3095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0"/>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GOV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6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Fixed Object</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Animal</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Pedestrian</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Bicycle</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Rollover</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Hit &amp; Run (GOV)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06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6252" name="Group 108"/>
          <p:cNvGraphicFramePr>
            <a:graphicFrameLocks noGrp="1"/>
          </p:cNvGraphicFramePr>
          <p:nvPr/>
        </p:nvGraphicFramePr>
        <p:xfrm>
          <a:off x="4938055" y="1523334"/>
          <a:ext cx="3159125" cy="3040664"/>
        </p:xfrm>
        <a:graphic>
          <a:graphicData uri="http://schemas.openxmlformats.org/drawingml/2006/table">
            <a:tbl>
              <a:tblPr/>
              <a:tblGrid>
                <a:gridCol w="1451902">
                  <a:extLst>
                    <a:ext uri="{9D8B030D-6E8A-4147-A177-3AD203B41FA5}">
                      <a16:colId xmlns:a16="http://schemas.microsoft.com/office/drawing/2014/main" val="20000"/>
                    </a:ext>
                  </a:extLst>
                </a:gridCol>
                <a:gridCol w="914584">
                  <a:extLst>
                    <a:ext uri="{9D8B030D-6E8A-4147-A177-3AD203B41FA5}">
                      <a16:colId xmlns:a16="http://schemas.microsoft.com/office/drawing/2014/main" val="20001"/>
                    </a:ext>
                  </a:extLst>
                </a:gridCol>
                <a:gridCol w="792639">
                  <a:extLst>
                    <a:ext uri="{9D8B030D-6E8A-4147-A177-3AD203B41FA5}">
                      <a16:colId xmlns:a16="http://schemas.microsoft.com/office/drawing/2014/main" val="20002"/>
                    </a:ext>
                  </a:extLst>
                </a:gridCol>
              </a:tblGrid>
              <a:tr h="328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09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POV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GOV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3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Fixed Object </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8</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8</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Animal</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4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Hit &amp; Run (POV)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Bicycle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11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Rollover</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7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Motorcycle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9</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9</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261215" name="Rectangle 97"/>
          <p:cNvSpPr>
            <a:spLocks noChangeArrowheads="1"/>
          </p:cNvSpPr>
          <p:nvPr/>
        </p:nvSpPr>
        <p:spPr bwMode="auto">
          <a:xfrm>
            <a:off x="2192071" y="172176"/>
            <a:ext cx="5046945"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b="1" dirty="0">
                <a:solidFill>
                  <a:srgbClr val="0000FF"/>
                </a:solidFill>
                <a:cs typeface="Arial" panose="020B0604020202020204" pitchFamily="34" charset="0"/>
              </a:rPr>
              <a:t>MCPD – 2nd Qtr. CY25</a:t>
            </a:r>
          </a:p>
        </p:txBody>
      </p:sp>
      <p:sp>
        <p:nvSpPr>
          <p:cNvPr id="261217" name="Text Box 2"/>
          <p:cNvSpPr txBox="1">
            <a:spLocks noChangeArrowheads="1"/>
          </p:cNvSpPr>
          <p:nvPr/>
        </p:nvSpPr>
        <p:spPr bwMode="auto">
          <a:xfrm>
            <a:off x="6117552" y="1141097"/>
            <a:ext cx="800100" cy="285750"/>
          </a:xfrm>
          <a:prstGeom prst="rect">
            <a:avLst/>
          </a:prstGeom>
          <a:solidFill>
            <a:srgbClr val="C0C0C0"/>
          </a:solidFill>
          <a:ln w="15875">
            <a:solidFill>
              <a:srgbClr val="0000FF"/>
            </a:solidFill>
            <a:miter lim="800000"/>
            <a:headEnd/>
            <a:tailEnd/>
          </a:ln>
        </p:spPr>
        <p:txBody>
          <a:bodyPr/>
          <a:lstStyle>
            <a:lvl1pPr marL="257175" indent="-257175">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lnSpc>
                <a:spcPct val="80000"/>
              </a:lnSpc>
              <a:spcBef>
                <a:spcPct val="20000"/>
              </a:spcBef>
              <a:spcAft>
                <a:spcPct val="0"/>
              </a:spcAft>
              <a:defRPr/>
            </a:pPr>
            <a:r>
              <a:rPr lang="en-US" altLang="en-US" sz="1600" b="1" u="sng" dirty="0">
                <a:solidFill>
                  <a:srgbClr val="0000CC"/>
                </a:solidFill>
                <a:cs typeface="Arial" panose="020B0604020202020204" pitchFamily="34" charset="0"/>
              </a:rPr>
              <a:t>POV</a:t>
            </a:r>
            <a:endParaRPr lang="en-US" altLang="en-US" sz="1600" b="1" dirty="0">
              <a:solidFill>
                <a:srgbClr val="0000CC"/>
              </a:solidFill>
              <a:cs typeface="Arial" panose="020B0604020202020204" pitchFamily="34" charset="0"/>
            </a:endParaRPr>
          </a:p>
        </p:txBody>
      </p:sp>
      <p:pic>
        <p:nvPicPr>
          <p:cNvPr id="261218" name="Picture 7" descr="PD Logo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997" y="30163"/>
            <a:ext cx="7921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219" name="Picture 6" descr="bas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220" name="Slide Number Placeholder 5"/>
          <p:cNvSpPr txBox="1">
            <a:spLocks/>
          </p:cNvSpPr>
          <p:nvPr/>
        </p:nvSpPr>
        <p:spPr bwMode="auto">
          <a:xfrm>
            <a:off x="7239000" y="6562747"/>
            <a:ext cx="1905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66788">
              <a:spcBef>
                <a:spcPct val="20000"/>
              </a:spcBef>
              <a:buFont typeface="Arial" panose="020B0604020202020204" pitchFamily="34" charset="0"/>
              <a:buChar char="•"/>
              <a:defRPr sz="2400">
                <a:solidFill>
                  <a:schemeClr val="tx1"/>
                </a:solidFill>
                <a:latin typeface="Calibri" panose="020F0502020204030204" pitchFamily="34" charset="0"/>
              </a:defRPr>
            </a:lvl1pPr>
            <a:lvl2pPr marL="555625" indent="-214313" defTabSz="966788">
              <a:spcBef>
                <a:spcPct val="20000"/>
              </a:spcBef>
              <a:buFont typeface="Arial" panose="020B0604020202020204" pitchFamily="34" charset="0"/>
              <a:buChar char="–"/>
              <a:defRPr sz="2100">
                <a:solidFill>
                  <a:schemeClr val="tx1"/>
                </a:solidFill>
                <a:latin typeface="Calibri" panose="020F0502020204030204" pitchFamily="34" charset="0"/>
              </a:defRPr>
            </a:lvl2pPr>
            <a:lvl3pPr marL="855663" indent="-171450" defTabSz="966788">
              <a:spcBef>
                <a:spcPct val="20000"/>
              </a:spcBef>
              <a:buFont typeface="Arial" panose="020B0604020202020204" pitchFamily="34" charset="0"/>
              <a:buChar char="•"/>
              <a:defRPr>
                <a:solidFill>
                  <a:schemeClr val="tx1"/>
                </a:solidFill>
                <a:latin typeface="Calibri" panose="020F0502020204030204" pitchFamily="34" charset="0"/>
              </a:defRPr>
            </a:lvl3pPr>
            <a:lvl4pPr marL="1198563" indent="-171450" defTabSz="966788">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1463" indent="-171450" defTabSz="966788">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86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58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30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02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r" eaLnBrk="0" fontAlgn="base" hangingPunct="0">
              <a:spcBef>
                <a:spcPct val="0"/>
              </a:spcBef>
              <a:spcAft>
                <a:spcPct val="0"/>
              </a:spcAft>
              <a:buNone/>
              <a:defRPr/>
            </a:pPr>
            <a:r>
              <a:rPr lang="en-US" altLang="en-US" sz="1200" dirty="0">
                <a:solidFill>
                  <a:prstClr val="black"/>
                </a:solidFill>
                <a:latin typeface="Arial" panose="020B0604020202020204" pitchFamily="34" charset="0"/>
              </a:rPr>
              <a:t>34</a:t>
            </a:r>
          </a:p>
        </p:txBody>
      </p:sp>
      <p:graphicFrame>
        <p:nvGraphicFramePr>
          <p:cNvPr id="11" name="Group 105"/>
          <p:cNvGraphicFramePr>
            <a:graphicFrameLocks noGrp="1"/>
          </p:cNvGraphicFramePr>
          <p:nvPr/>
        </p:nvGraphicFramePr>
        <p:xfrm>
          <a:off x="1059058" y="5041315"/>
          <a:ext cx="3266901" cy="1635530"/>
        </p:xfrm>
        <a:graphic>
          <a:graphicData uri="http://schemas.openxmlformats.org/drawingml/2006/table">
            <a:tbl>
              <a:tblPr/>
              <a:tblGrid>
                <a:gridCol w="1552466">
                  <a:extLst>
                    <a:ext uri="{9D8B030D-6E8A-4147-A177-3AD203B41FA5}">
                      <a16:colId xmlns:a16="http://schemas.microsoft.com/office/drawing/2014/main" val="20000"/>
                    </a:ext>
                  </a:extLst>
                </a:gridCol>
                <a:gridCol w="945158">
                  <a:extLst>
                    <a:ext uri="{9D8B030D-6E8A-4147-A177-3AD203B41FA5}">
                      <a16:colId xmlns:a16="http://schemas.microsoft.com/office/drawing/2014/main" val="20001"/>
                    </a:ext>
                  </a:extLst>
                </a:gridCol>
                <a:gridCol w="769277">
                  <a:extLst>
                    <a:ext uri="{9D8B030D-6E8A-4147-A177-3AD203B41FA5}">
                      <a16:colId xmlns:a16="http://schemas.microsoft.com/office/drawing/2014/main" val="20002"/>
                    </a:ext>
                  </a:extLst>
                </a:gridCol>
              </a:tblGrid>
              <a:tr h="3234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65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GOV</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POV</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4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Fixed Object</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2</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4</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86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4</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2" name="Group 108"/>
          <p:cNvGraphicFramePr>
            <a:graphicFrameLocks noGrp="1"/>
          </p:cNvGraphicFramePr>
          <p:nvPr/>
        </p:nvGraphicFramePr>
        <p:xfrm>
          <a:off x="4938055" y="5041315"/>
          <a:ext cx="3159125" cy="1635056"/>
        </p:xfrm>
        <a:graphic>
          <a:graphicData uri="http://schemas.openxmlformats.org/drawingml/2006/table">
            <a:tbl>
              <a:tblPr/>
              <a:tblGrid>
                <a:gridCol w="1426293">
                  <a:extLst>
                    <a:ext uri="{9D8B030D-6E8A-4147-A177-3AD203B41FA5}">
                      <a16:colId xmlns:a16="http://schemas.microsoft.com/office/drawing/2014/main" val="20000"/>
                    </a:ext>
                  </a:extLst>
                </a:gridCol>
                <a:gridCol w="867238">
                  <a:extLst>
                    <a:ext uri="{9D8B030D-6E8A-4147-A177-3AD203B41FA5}">
                      <a16:colId xmlns:a16="http://schemas.microsoft.com/office/drawing/2014/main" val="20001"/>
                    </a:ext>
                  </a:extLst>
                </a:gridCol>
                <a:gridCol w="865594">
                  <a:extLst>
                    <a:ext uri="{9D8B030D-6E8A-4147-A177-3AD203B41FA5}">
                      <a16:colId xmlns:a16="http://schemas.microsoft.com/office/drawing/2014/main" val="20002"/>
                    </a:ext>
                  </a:extLst>
                </a:gridCol>
              </a:tblGrid>
              <a:tr h="3332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15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POV</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2</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4</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5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GOV</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5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Fixed Object </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4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3</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5</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1059058" y="612481"/>
            <a:ext cx="7038121" cy="400110"/>
          </a:xfrm>
          <a:prstGeom prst="rect">
            <a:avLst/>
          </a:prstGeom>
          <a:noFill/>
        </p:spPr>
        <p:txBody>
          <a:bodyPr wrap="square" rtlCol="0">
            <a:spAutoFit/>
          </a:bodyPr>
          <a:lstStyle/>
          <a:p>
            <a:pPr algn="ctr" defTabSz="457200" eaLnBrk="0" fontAlgn="base" hangingPunct="0">
              <a:spcBef>
                <a:spcPct val="20000"/>
              </a:spcBef>
              <a:spcAft>
                <a:spcPct val="0"/>
              </a:spcAft>
              <a:defRPr/>
            </a:pPr>
            <a:r>
              <a:rPr lang="en-US" altLang="en-US" sz="2000" b="1" i="1" dirty="0">
                <a:solidFill>
                  <a:srgbClr val="FF0000"/>
                </a:solidFill>
                <a:latin typeface="Arial" panose="020B0604020202020204" pitchFamily="34" charset="0"/>
                <a:cs typeface="Arial" panose="020B0604020202020204" pitchFamily="34" charset="0"/>
              </a:rPr>
              <a:t>Reported Traffic Collisions</a:t>
            </a:r>
          </a:p>
        </p:txBody>
      </p:sp>
      <p:sp>
        <p:nvSpPr>
          <p:cNvPr id="14" name="Rectangle 97"/>
          <p:cNvSpPr>
            <a:spLocks noChangeArrowheads="1"/>
          </p:cNvSpPr>
          <p:nvPr/>
        </p:nvSpPr>
        <p:spPr bwMode="auto">
          <a:xfrm>
            <a:off x="1071584" y="4677370"/>
            <a:ext cx="7025595" cy="3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nchor="ct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sz="1600" b="1" i="1" dirty="0">
                <a:solidFill>
                  <a:srgbClr val="0000FF"/>
                </a:solidFill>
                <a:cs typeface="Arial" panose="020B0604020202020204" pitchFamily="34" charset="0"/>
              </a:rPr>
              <a:t>Reported “</a:t>
            </a:r>
            <a:r>
              <a:rPr lang="en-US" altLang="en-US" sz="1600" b="1" i="1" dirty="0">
                <a:solidFill>
                  <a:srgbClr val="FF0000"/>
                </a:solidFill>
                <a:cs typeface="Arial" panose="020B0604020202020204" pitchFamily="34" charset="0"/>
              </a:rPr>
              <a:t>Motor Vehicle</a:t>
            </a:r>
            <a:r>
              <a:rPr lang="en-US" altLang="en-US" sz="1600" b="1" i="1" dirty="0">
                <a:solidFill>
                  <a:srgbClr val="0000FF"/>
                </a:solidFill>
                <a:cs typeface="Arial" panose="020B0604020202020204" pitchFamily="34" charset="0"/>
              </a:rPr>
              <a:t>” Collisions (Off Road Damage to Property)</a:t>
            </a:r>
          </a:p>
        </p:txBody>
      </p:sp>
    </p:spTree>
    <p:extLst>
      <p:ext uri="{BB962C8B-B14F-4D97-AF65-F5344CB8AC3E}">
        <p14:creationId xmlns:p14="http://schemas.microsoft.com/office/powerpoint/2010/main" val="294879249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4"/>
          <p:cNvSpPr>
            <a:spLocks noChangeArrowheads="1"/>
          </p:cNvSpPr>
          <p:nvPr/>
        </p:nvSpPr>
        <p:spPr bwMode="auto">
          <a:xfrm>
            <a:off x="1047428" y="228606"/>
            <a:ext cx="7049181"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b="1">
                <a:solidFill>
                  <a:srgbClr val="0000FF"/>
                </a:solidFill>
                <a:cs typeface="Arial" panose="020B0604020202020204" pitchFamily="34" charset="0"/>
              </a:rPr>
              <a:t>MCPD –2nd </a:t>
            </a:r>
            <a:r>
              <a:rPr lang="en-US" altLang="en-US" b="1" dirty="0">
                <a:solidFill>
                  <a:srgbClr val="0000FF"/>
                </a:solidFill>
                <a:cs typeface="Arial" panose="020B0604020202020204" pitchFamily="34" charset="0"/>
              </a:rPr>
              <a:t>Qtr. CY25</a:t>
            </a:r>
          </a:p>
        </p:txBody>
      </p:sp>
      <p:graphicFrame>
        <p:nvGraphicFramePr>
          <p:cNvPr id="2" name="Object 2"/>
          <p:cNvGraphicFramePr>
            <a:graphicFrameLocks noChangeAspect="1"/>
          </p:cNvGraphicFramePr>
          <p:nvPr/>
        </p:nvGraphicFramePr>
        <p:xfrm>
          <a:off x="367958" y="793750"/>
          <a:ext cx="8550807" cy="2834792"/>
        </p:xfrm>
        <a:graphic>
          <a:graphicData uri="http://schemas.openxmlformats.org/drawingml/2006/chart">
            <c:chart xmlns:c="http://schemas.openxmlformats.org/drawingml/2006/chart" xmlns:r="http://schemas.openxmlformats.org/officeDocument/2006/relationships" r:id="rId3"/>
          </a:graphicData>
        </a:graphic>
      </p:graphicFrame>
      <p:pic>
        <p:nvPicPr>
          <p:cNvPr id="263172" name="Picture 7" descr="PD Logo 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984" y="30163"/>
            <a:ext cx="710510" cy="77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p:cNvGraphicFramePr>
          <p:nvPr/>
        </p:nvGraphicFramePr>
        <p:xfrm>
          <a:off x="367958" y="3665476"/>
          <a:ext cx="8550806" cy="2824053"/>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p:cNvSpPr>
            <a:spLocks noGrp="1"/>
          </p:cNvSpPr>
          <p:nvPr>
            <p:ph type="sldNum" sz="quarter" idx="12"/>
          </p:nvPr>
        </p:nvSpPr>
        <p:spPr>
          <a:xfrm>
            <a:off x="7067901" y="6500526"/>
            <a:ext cx="2057400" cy="365125"/>
          </a:xfrm>
        </p:spPr>
        <p:txBody>
          <a:bodyPr/>
          <a:lstStyle/>
          <a:p>
            <a:pPr>
              <a:defRPr/>
            </a:pPr>
            <a:fld id="{5974E289-CA6C-4CE5-8CCF-5CCF6D00E1D9}" type="slidenum">
              <a:rPr lang="en-US">
                <a:solidFill>
                  <a:prstClr val="black">
                    <a:tint val="75000"/>
                  </a:prstClr>
                </a:solidFill>
                <a:latin typeface="Calibri" panose="020F0502020204030204"/>
              </a:rPr>
              <a:pPr>
                <a:defRPr/>
              </a:pPr>
              <a:t>32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21605811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50804" y="6403766"/>
            <a:ext cx="2057400" cy="365125"/>
          </a:xfrm>
        </p:spPr>
        <p:txBody>
          <a:bodyPr/>
          <a:lstStyle/>
          <a:p>
            <a:pPr>
              <a:defRPr/>
            </a:pPr>
            <a:fld id="{2959F2BB-F926-42C0-9BA5-75331F7540CB}" type="slidenum">
              <a:rPr lang="en-US" smtClean="0"/>
              <a:pPr>
                <a:defRPr/>
              </a:pPr>
              <a:t>33</a:t>
            </a:fld>
            <a:endParaRPr lang="en-US" dirty="0"/>
          </a:p>
        </p:txBody>
      </p:sp>
      <p:pic>
        <p:nvPicPr>
          <p:cNvPr id="3" name="Picture 6" descr="baselogo">
            <a:extLst>
              <a:ext uri="{FF2B5EF4-FFF2-40B4-BE49-F238E27FC236}">
                <a16:creationId xmlns:a16="http://schemas.microsoft.com/office/drawing/2014/main" id="{37854830-AB00-FA78-21F5-2C79BF1400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D Logo sm">
            <a:extLst>
              <a:ext uri="{FF2B5EF4-FFF2-40B4-BE49-F238E27FC236}">
                <a16:creationId xmlns:a16="http://schemas.microsoft.com/office/drawing/2014/main" id="{D554F5E2-9A90-82CE-CF75-6EAAA8B34E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8984" y="30163"/>
            <a:ext cx="710510" cy="77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7F02085-BB09-9BD7-9B9C-52B90D42F737}"/>
              </a:ext>
            </a:extLst>
          </p:cNvPr>
          <p:cNvPicPr>
            <a:picLocks noChangeAspect="1"/>
          </p:cNvPicPr>
          <p:nvPr/>
        </p:nvPicPr>
        <p:blipFill>
          <a:blip r:embed="rId4"/>
          <a:stretch>
            <a:fillRect/>
          </a:stretch>
        </p:blipFill>
        <p:spPr>
          <a:xfrm rot="5400000">
            <a:off x="1633679" y="-72844"/>
            <a:ext cx="5986630" cy="7558539"/>
          </a:xfrm>
          <a:prstGeom prst="rect">
            <a:avLst/>
          </a:prstGeom>
        </p:spPr>
      </p:pic>
    </p:spTree>
    <p:extLst>
      <p:ext uri="{BB962C8B-B14F-4D97-AF65-F5344CB8AC3E}">
        <p14:creationId xmlns:p14="http://schemas.microsoft.com/office/powerpoint/2010/main" val="1170988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8"/>
          <p:cNvSpPr>
            <a:spLocks noChangeArrowheads="1"/>
          </p:cNvSpPr>
          <p:nvPr/>
        </p:nvSpPr>
        <p:spPr bwMode="auto">
          <a:xfrm>
            <a:off x="2000250" y="304804"/>
            <a:ext cx="5314950"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96" tIns="36248" rIns="72496" bIns="36248">
            <a:spAutoFit/>
          </a:bodyPr>
          <a:lstStyle>
            <a:lvl1pPr defTabSz="723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23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23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20000"/>
              </a:spcBef>
              <a:spcAft>
                <a:spcPct val="0"/>
              </a:spcAft>
              <a:buNone/>
              <a:defRPr/>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Injury Compensation</a:t>
            </a:r>
          </a:p>
        </p:txBody>
      </p:sp>
      <p:sp>
        <p:nvSpPr>
          <p:cNvPr id="270339" name="Rectangle 7"/>
          <p:cNvSpPr>
            <a:spLocks noChangeArrowheads="1"/>
          </p:cNvSpPr>
          <p:nvPr/>
        </p:nvSpPr>
        <p:spPr bwMode="auto">
          <a:xfrm>
            <a:off x="1463675" y="3195666"/>
            <a:ext cx="62944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r>
              <a:rPr lang="en-US" altLang="en-US" sz="1200" b="1">
                <a:solidFill>
                  <a:srgbClr val="000000"/>
                </a:solidFill>
              </a:rPr>
              <a:t>   </a:t>
            </a:r>
          </a:p>
          <a:p>
            <a:pPr defTabSz="457200" eaLnBrk="0" fontAlgn="base" hangingPunct="0">
              <a:lnSpc>
                <a:spcPct val="100000"/>
              </a:lnSpc>
              <a:spcBef>
                <a:spcPct val="0"/>
              </a:spcBef>
              <a:spcAft>
                <a:spcPct val="0"/>
              </a:spcAft>
              <a:buNone/>
              <a:defRPr/>
            </a:pPr>
            <a:r>
              <a:rPr lang="en-US" altLang="en-US" sz="1200" b="1">
                <a:solidFill>
                  <a:srgbClr val="000000"/>
                </a:solidFill>
              </a:rPr>
              <a:t>       </a:t>
            </a:r>
          </a:p>
          <a:p>
            <a:pPr defTabSz="457200" eaLnBrk="0" fontAlgn="base" hangingPunct="0">
              <a:lnSpc>
                <a:spcPct val="100000"/>
              </a:lnSpc>
              <a:spcBef>
                <a:spcPct val="0"/>
              </a:spcBef>
              <a:spcAft>
                <a:spcPct val="0"/>
              </a:spcAft>
              <a:buNone/>
              <a:defRPr/>
            </a:pPr>
            <a:r>
              <a:rPr lang="en-US" altLang="en-US" sz="1200" b="1">
                <a:solidFill>
                  <a:srgbClr val="000000"/>
                </a:solidFill>
              </a:rPr>
              <a:t>                  </a:t>
            </a:r>
            <a:endParaRPr lang="en-US" altLang="en-US" sz="1200">
              <a:solidFill>
                <a:srgbClr val="000000"/>
              </a:solidFill>
            </a:endParaRPr>
          </a:p>
        </p:txBody>
      </p:sp>
      <p:sp>
        <p:nvSpPr>
          <p:cNvPr id="11" name="Rectangle 10"/>
          <p:cNvSpPr/>
          <p:nvPr/>
        </p:nvSpPr>
        <p:spPr>
          <a:xfrm>
            <a:off x="353864" y="1741803"/>
            <a:ext cx="4257030" cy="2862322"/>
          </a:xfrm>
          <a:prstGeom prst="rect">
            <a:avLst/>
          </a:prstGeom>
          <a:ln>
            <a:solidFill>
              <a:schemeClr val="tx1"/>
            </a:solidFill>
          </a:ln>
        </p:spPr>
        <p:txBody>
          <a:bodyPr wrap="square">
            <a:spAutoFit/>
          </a:bodyPr>
          <a:lstStyle/>
          <a:p>
            <a:pPr algn="just" defTabSz="457200" eaLnBrk="0" fontAlgn="base" hangingPunct="0">
              <a:spcBef>
                <a:spcPct val="0"/>
              </a:spcBef>
              <a:spcAft>
                <a:spcPct val="0"/>
              </a:spcAft>
              <a:defRPr/>
            </a:pPr>
            <a:r>
              <a:rPr lang="en-US" sz="1400">
                <a:solidFill>
                  <a:prstClr val="black"/>
                </a:solidFill>
                <a:latin typeface="Tahoma" panose="020B0604030504040204" pitchFamily="34" charset="0"/>
                <a:ea typeface="Tahoma" panose="020B0604030504040204" pitchFamily="34" charset="0"/>
                <a:cs typeface="Tahoma" panose="020B0604030504040204" pitchFamily="34" charset="0"/>
              </a:rPr>
              <a:t>Employees’ Compensation Operations &amp; Management Portal (ECOMP) has become the preferred vehicle for processing new employee injury claims electronically. </a:t>
            </a:r>
          </a:p>
          <a:p>
            <a:pPr defTabSz="457200" eaLnBrk="0" fontAlgn="base" hangingPunct="0">
              <a:spcBef>
                <a:spcPct val="0"/>
              </a:spcBef>
              <a:spcAft>
                <a:spcPct val="0"/>
              </a:spcAft>
              <a:defRPr/>
            </a:pP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71450" indent="-171450" defTabSz="457200" eaLnBrk="0" fontAlgn="base" hangingPunct="0">
              <a:spcBef>
                <a:spcPct val="0"/>
              </a:spcBef>
              <a:spcAft>
                <a:spcPct val="0"/>
              </a:spcAft>
              <a:buFont typeface="Wingdings" panose="05000000000000000000" pitchFamily="2" charset="2"/>
              <a:buChar char="q"/>
              <a:defRPr/>
            </a:pPr>
            <a:r>
              <a:rPr lang="en-US" sz="1200">
                <a:solidFill>
                  <a:prstClr val="black"/>
                </a:solidFill>
                <a:latin typeface="Tahoma" panose="020B0604030504040204" pitchFamily="34" charset="0"/>
                <a:ea typeface="Tahoma" panose="020B0604030504040204" pitchFamily="34" charset="0"/>
                <a:cs typeface="Tahoma" panose="020B0604030504040204" pitchFamily="34" charset="0"/>
              </a:rPr>
              <a:t>All injuries should be reported using the electronic CA-1 or CA-2  forms which are within the ECOMP System</a:t>
            </a:r>
          </a:p>
          <a:p>
            <a:pPr defTabSz="457200" eaLnBrk="0" fontAlgn="base" hangingPunct="0">
              <a:spcBef>
                <a:spcPct val="0"/>
              </a:spcBef>
              <a:spcAft>
                <a:spcPct val="0"/>
              </a:spcAft>
              <a:defRPr/>
            </a:pPr>
            <a:endParaRPr lang="en-US"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71450" indent="-171450" defTabSz="457200" eaLnBrk="0" fontAlgn="base" hangingPunct="0">
              <a:spcBef>
                <a:spcPct val="0"/>
              </a:spcBef>
              <a:spcAft>
                <a:spcPct val="0"/>
              </a:spcAft>
              <a:buFont typeface="Wingdings" panose="05000000000000000000" pitchFamily="2" charset="2"/>
              <a:buChar char="q"/>
              <a:defRPr/>
            </a:pPr>
            <a:r>
              <a:rPr lang="en-US" sz="1200">
                <a:solidFill>
                  <a:prstClr val="black"/>
                </a:solidFill>
                <a:latin typeface="Tahoma" panose="020B0604030504040204" pitchFamily="34" charset="0"/>
                <a:ea typeface="Tahoma" panose="020B0604030504040204" pitchFamily="34" charset="0"/>
                <a:cs typeface="Tahoma" panose="020B0604030504040204" pitchFamily="34" charset="0"/>
              </a:rPr>
              <a:t>CA-1 and CA-2 forms should be processed by supervisors through the ECOMP System no later than 4 days following their employee’s injury as mandated by MPC-40.</a:t>
            </a:r>
          </a:p>
          <a:p>
            <a:pPr marL="214313" defTabSz="457200" eaLnBrk="0" fontAlgn="base" hangingPunct="0">
              <a:spcBef>
                <a:spcPct val="0"/>
              </a:spcBef>
              <a:spcAft>
                <a:spcPct val="0"/>
              </a:spcAft>
              <a:tabLst>
                <a:tab pos="213122" algn="l"/>
                <a:tab pos="427435" algn="l"/>
              </a:tabLst>
              <a:defRPr/>
            </a:pPr>
            <a:endParaRPr lang="en-US"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eaLnBrk="0" fontAlgn="base" hangingPunct="0">
              <a:spcBef>
                <a:spcPct val="0"/>
              </a:spcBef>
              <a:spcAft>
                <a:spcPct val="0"/>
              </a:spcAft>
              <a:tabLst>
                <a:tab pos="214313" algn="l"/>
              </a:tabLst>
              <a:defRPr/>
            </a:pP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70341" name="Picture 16"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6" y="-1"/>
            <a:ext cx="916011" cy="94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17"/>
          <p:cNvPicPr>
            <a:picLocks noChangeAspect="1" noChangeArrowheads="1"/>
          </p:cNvPicPr>
          <p:nvPr/>
        </p:nvPicPr>
        <p:blipFill>
          <a:blip r:embed="rId4">
            <a:extLst>
              <a:ext uri="{28A0092B-C50C-407E-A947-70E740481C1C}">
                <a14:useLocalDpi xmlns:a14="http://schemas.microsoft.com/office/drawing/2010/main" val="0"/>
              </a:ext>
            </a:extLst>
          </a:blip>
          <a:srcRect l="11984" r="4510"/>
          <a:stretch>
            <a:fillRect/>
          </a:stretch>
        </p:blipFill>
        <p:spPr bwMode="auto">
          <a:xfrm>
            <a:off x="8232803" y="0"/>
            <a:ext cx="84772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23232" y="1143066"/>
            <a:ext cx="5775324" cy="400110"/>
          </a:xfrm>
          <a:prstGeom prst="rect">
            <a:avLst/>
          </a:prstGeom>
          <a:noFill/>
        </p:spPr>
        <p:txBody>
          <a:bodyPr wrap="square" rtlCol="0">
            <a:spAutoFit/>
          </a:bodyPr>
          <a:lstStyle/>
          <a:p>
            <a:pPr algn="ctr" defTabSz="457200" eaLnBrk="0" fontAlgn="base" hangingPunct="0">
              <a:spcBef>
                <a:spcPct val="0"/>
              </a:spcBef>
              <a:spcAft>
                <a:spcPct val="0"/>
              </a:spcAft>
              <a:defRPr/>
            </a:pP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Federal Workers’ Compensation Program</a:t>
            </a:r>
          </a:p>
        </p:txBody>
      </p:sp>
      <p:sp>
        <p:nvSpPr>
          <p:cNvPr id="9" name="TextBox 8"/>
          <p:cNvSpPr txBox="1"/>
          <p:nvPr/>
        </p:nvSpPr>
        <p:spPr>
          <a:xfrm>
            <a:off x="251998" y="5688656"/>
            <a:ext cx="8717827" cy="646331"/>
          </a:xfrm>
          <a:prstGeom prst="rect">
            <a:avLst/>
          </a:prstGeom>
          <a:noFill/>
        </p:spPr>
        <p:txBody>
          <a:bodyPr wrap="square" rtlCol="0">
            <a:spAutoFit/>
          </a:bodyPr>
          <a:lstStyle/>
          <a:p>
            <a:pPr defTabSz="457200" eaLnBrk="0" fontAlgn="base" hangingPunct="0">
              <a:spcBef>
                <a:spcPct val="0"/>
              </a:spcBef>
              <a:spcAft>
                <a:spcPct val="0"/>
              </a:spcAft>
              <a:defRPr/>
            </a:pPr>
            <a:r>
              <a:rPr lang="en-US" sz="1200" dirty="0">
                <a:solidFill>
                  <a:srgbClr val="000099"/>
                </a:solidFill>
                <a:latin typeface="Tahoma" panose="020B0604030504040204" pitchFamily="34" charset="0"/>
                <a:ea typeface="Tahoma" panose="020B0604030504040204" pitchFamily="34" charset="0"/>
                <a:cs typeface="Tahoma" panose="020B0604030504040204" pitchFamily="34" charset="0"/>
              </a:rPr>
              <a:t>Shelia Lester Florence                                                                                                                              Abria Johnson</a:t>
            </a:r>
          </a:p>
          <a:p>
            <a:pPr defTabSz="457200" eaLnBrk="0" fontAlgn="base" hangingPunct="0">
              <a:spcBef>
                <a:spcPct val="0"/>
              </a:spcBef>
              <a:spcAft>
                <a:spcPct val="0"/>
              </a:spcAft>
              <a:defRPr/>
            </a:pPr>
            <a:r>
              <a:rPr lang="en-US" sz="1200" dirty="0">
                <a:solidFill>
                  <a:srgbClr val="000099"/>
                </a:solidFill>
                <a:latin typeface="Tahoma" panose="020B0604030504040204" pitchFamily="34" charset="0"/>
                <a:ea typeface="Tahoma" panose="020B0604030504040204" pitchFamily="34" charset="0"/>
                <a:cs typeface="Tahoma" panose="020B0604030504040204" pitchFamily="34" charset="0"/>
              </a:rPr>
              <a:t>Injury Compensation Program Administrator                                       Alternate Injury Compensation Program Administrator</a:t>
            </a:r>
          </a:p>
          <a:p>
            <a:pPr defTabSz="457200" eaLnBrk="0" fontAlgn="base" hangingPunct="0">
              <a:spcBef>
                <a:spcPct val="0"/>
              </a:spcBef>
              <a:spcAft>
                <a:spcPct val="0"/>
              </a:spcAft>
              <a:defRPr/>
            </a:pPr>
            <a:r>
              <a:rPr lang="en-US" sz="1200" dirty="0">
                <a:solidFill>
                  <a:srgbClr val="000099"/>
                </a:solidFill>
                <a:latin typeface="Tahoma" panose="020B0604030504040204" pitchFamily="34" charset="0"/>
                <a:ea typeface="Tahoma" panose="020B0604030504040204" pitchFamily="34" charset="0"/>
                <a:cs typeface="Tahoma" panose="020B0604030504040204" pitchFamily="34" charset="0"/>
              </a:rPr>
              <a:t>(229) 639-5244                                                                                                                                      (229) 639-5255</a:t>
            </a:r>
          </a:p>
        </p:txBody>
      </p:sp>
      <p:graphicFrame>
        <p:nvGraphicFramePr>
          <p:cNvPr id="10" name="Table 9"/>
          <p:cNvGraphicFramePr>
            <a:graphicFrameLocks noGrp="1"/>
          </p:cNvGraphicFramePr>
          <p:nvPr/>
        </p:nvGraphicFramePr>
        <p:xfrm>
          <a:off x="4793280" y="1741819"/>
          <a:ext cx="3966898" cy="3477877"/>
        </p:xfrm>
        <a:graphic>
          <a:graphicData uri="http://schemas.openxmlformats.org/drawingml/2006/table">
            <a:tbl>
              <a:tblPr>
                <a:tableStyleId>{5C22544A-7EE6-4342-B048-85BDC9FD1C3A}</a:tableStyleId>
              </a:tblPr>
              <a:tblGrid>
                <a:gridCol w="638966">
                  <a:extLst>
                    <a:ext uri="{9D8B030D-6E8A-4147-A177-3AD203B41FA5}">
                      <a16:colId xmlns:a16="http://schemas.microsoft.com/office/drawing/2014/main" val="20000"/>
                    </a:ext>
                  </a:extLst>
                </a:gridCol>
                <a:gridCol w="3327932">
                  <a:extLst>
                    <a:ext uri="{9D8B030D-6E8A-4147-A177-3AD203B41FA5}">
                      <a16:colId xmlns:a16="http://schemas.microsoft.com/office/drawing/2014/main" val="20001"/>
                    </a:ext>
                  </a:extLst>
                </a:gridCol>
              </a:tblGrid>
              <a:tr h="424436">
                <a:tc gridSpan="2">
                  <a:txBody>
                    <a:bodyPr/>
                    <a:lstStyle/>
                    <a:p>
                      <a:pPr algn="ctr" fontAlgn="b"/>
                      <a:r>
                        <a:rPr lang="en-US" sz="1600" b="1" u="sng" strike="noStrike" baseline="0">
                          <a:effectLst/>
                          <a:latin typeface="Tahoma" panose="020B0604030504040204" pitchFamily="34" charset="0"/>
                          <a:ea typeface="Tahoma" panose="020B0604030504040204" pitchFamily="34" charset="0"/>
                          <a:cs typeface="Tahoma" panose="020B0604030504040204" pitchFamily="34" charset="0"/>
                        </a:rPr>
                        <a:t>Injury </a:t>
                      </a:r>
                      <a:r>
                        <a:rPr lang="en-US" sz="1600" b="1" u="sng" strike="noStrike">
                          <a:effectLst/>
                          <a:latin typeface="Tahoma" panose="020B0604030504040204" pitchFamily="34" charset="0"/>
                          <a:ea typeface="Tahoma" panose="020B0604030504040204" pitchFamily="34" charset="0"/>
                          <a:cs typeface="Tahoma" panose="020B0604030504040204" pitchFamily="34" charset="0"/>
                        </a:rPr>
                        <a:t>Status</a:t>
                      </a:r>
                      <a:endParaRPr lang="en-US" sz="1600" b="1" i="0" u="sng"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hMerge="1">
                  <a:txBody>
                    <a:bodyPr/>
                    <a:lstStyle/>
                    <a:p>
                      <a:pPr algn="ctr" fontAlgn="b"/>
                      <a:endParaRPr lang="en-US" sz="1400" b="1" i="0" u="sng" strike="noStrike">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0"/>
                  </a:ext>
                </a:extLst>
              </a:tr>
              <a:tr h="903280">
                <a:tc>
                  <a:txBody>
                    <a:bodyPr/>
                    <a:lstStyle/>
                    <a:p>
                      <a:pPr algn="ctr" fontAlgn="b"/>
                      <a:r>
                        <a:rPr lang="en-US" sz="1400" b="1" i="0" u="sng" strike="noStrike" dirty="0">
                          <a:solidFill>
                            <a:schemeClr val="dk1"/>
                          </a:solidFill>
                          <a:effectLst/>
                          <a:latin typeface="Tahoma" panose="020B0604030504040204" pitchFamily="34" charset="0"/>
                          <a:ea typeface="Tahoma" panose="020B0604030504040204" pitchFamily="34" charset="0"/>
                          <a:cs typeface="Tahoma" panose="020B0604030504040204" pitchFamily="34" charset="0"/>
                        </a:rPr>
                        <a:t>Apr.</a:t>
                      </a:r>
                      <a:endPar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One injury.  Employee is back at work.</a:t>
                      </a:r>
                    </a:p>
                    <a:p>
                      <a:pPr marL="285750" indent="-285750" algn="l" fontAlgn="b">
                        <a:buFont typeface="Arial" panose="020B0604020202020204" pitchFamily="34" charset="0"/>
                        <a:buChar char="•"/>
                      </a:pP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1"/>
                  </a:ext>
                </a:extLst>
              </a:tr>
              <a:tr h="1067987">
                <a:tc>
                  <a:txBody>
                    <a:bodyPr/>
                    <a:lstStyle/>
                    <a:p>
                      <a:pPr algn="ctr" fontAlgn="b"/>
                      <a:r>
                        <a:rPr lang="en-US" sz="1400" b="1" i="0" u="sng"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May </a:t>
                      </a:r>
                      <a:endPar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No injuries reported.</a:t>
                      </a:r>
                    </a:p>
                    <a:p>
                      <a:pPr marL="0" marR="0" lvl="0" indent="0" algn="l"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2"/>
                  </a:ext>
                </a:extLst>
              </a:tr>
              <a:tr h="1082174">
                <a:tc>
                  <a:txBody>
                    <a:bodyPr/>
                    <a:lstStyle/>
                    <a:p>
                      <a:pPr algn="ctr" fontAlgn="b"/>
                      <a:r>
                        <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June</a:t>
                      </a:r>
                      <a:endParaRPr lang="en-US" sz="1400" b="1" i="0" u="sng" strike="noStrike"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a:solidFill>
                            <a:schemeClr val="dk1"/>
                          </a:solidFill>
                          <a:effectLst/>
                          <a:latin typeface="Tahoma" panose="020B0604030504040204" pitchFamily="34" charset="0"/>
                          <a:ea typeface="Tahoma" panose="020B0604030504040204" pitchFamily="34" charset="0"/>
                          <a:cs typeface="Tahoma" panose="020B0604030504040204" pitchFamily="34" charset="0"/>
                        </a:rPr>
                        <a:t>No injuries reported.</a:t>
                      </a: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DEBAE35D-BB89-5087-5393-1F98FEA707F7}"/>
              </a:ext>
            </a:extLst>
          </p:cNvPr>
          <p:cNvSpPr>
            <a:spLocks noGrp="1"/>
          </p:cNvSpPr>
          <p:nvPr>
            <p:ph type="sldNum" sz="quarter" idx="12"/>
          </p:nvPr>
        </p:nvSpPr>
        <p:spPr>
          <a:xfrm>
            <a:off x="7195890" y="6444935"/>
            <a:ext cx="1905000" cy="457200"/>
          </a:xfrm>
        </p:spPr>
        <p:txBody>
          <a:bodyPr/>
          <a:lstStyle/>
          <a:p>
            <a:pPr>
              <a:defRPr/>
            </a:pPr>
            <a:fld id="{8C828E91-8EFF-4D2A-82BD-5CDD04A333EA}" type="slidenum">
              <a:rPr lang="en-US" smtClean="0"/>
              <a:pPr>
                <a:defRPr/>
              </a:pPr>
              <a:t>34</a:t>
            </a:fld>
            <a:endParaRPr lang="en-US" dirty="0"/>
          </a:p>
        </p:txBody>
      </p:sp>
    </p:spTree>
    <p:extLst>
      <p:ext uri="{BB962C8B-B14F-4D97-AF65-F5344CB8AC3E}">
        <p14:creationId xmlns:p14="http://schemas.microsoft.com/office/powerpoint/2010/main" val="243509686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1056442" y="277364"/>
            <a:ext cx="7031116"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defTabSz="723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23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23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2000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Annual Drug Testing Results (2020 thru 2025)</a:t>
            </a:r>
          </a:p>
        </p:txBody>
      </p:sp>
      <p:pic>
        <p:nvPicPr>
          <p:cNvPr id="5" name="Picture 16"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0"/>
            <a:ext cx="874742" cy="88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4">
            <a:extLst>
              <a:ext uri="{28A0092B-C50C-407E-A947-70E740481C1C}">
                <a14:useLocalDpi xmlns:a14="http://schemas.microsoft.com/office/drawing/2010/main" val="0"/>
              </a:ext>
            </a:extLst>
          </a:blip>
          <a:srcRect l="11984" r="4510"/>
          <a:stretch>
            <a:fillRect/>
          </a:stretch>
        </p:blipFill>
        <p:spPr bwMode="auto">
          <a:xfrm>
            <a:off x="8232805" y="0"/>
            <a:ext cx="84772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a:extLst>
              <a:ext uri="{FF2B5EF4-FFF2-40B4-BE49-F238E27FC236}">
                <a16:creationId xmlns:a16="http://schemas.microsoft.com/office/drawing/2014/main" id="{985DA135-5955-DBC2-570E-DE5AA9240664}"/>
              </a:ext>
            </a:extLst>
          </p:cNvPr>
          <p:cNvSpPr>
            <a:spLocks noGrp="1"/>
          </p:cNvSpPr>
          <p:nvPr>
            <p:ph type="sldNum" sz="quarter" idx="12"/>
          </p:nvPr>
        </p:nvSpPr>
        <p:spPr>
          <a:xfrm>
            <a:off x="7239000" y="6503724"/>
            <a:ext cx="1905000" cy="457200"/>
          </a:xfrm>
        </p:spPr>
        <p:txBody>
          <a:bodyPr/>
          <a:lstStyle/>
          <a:p>
            <a:pPr>
              <a:defRPr/>
            </a:pPr>
            <a:fld id="{8C828E91-8EFF-4D2A-82BD-5CDD04A333EA}" type="slidenum">
              <a:rPr lang="en-US" smtClean="0"/>
              <a:pPr>
                <a:defRPr/>
              </a:pPr>
              <a:t>35</a:t>
            </a:fld>
            <a:endParaRPr lang="en-US"/>
          </a:p>
        </p:txBody>
      </p:sp>
      <p:graphicFrame>
        <p:nvGraphicFramePr>
          <p:cNvPr id="3" name="Chart 2">
            <a:extLst>
              <a:ext uri="{FF2B5EF4-FFF2-40B4-BE49-F238E27FC236}">
                <a16:creationId xmlns:a16="http://schemas.microsoft.com/office/drawing/2014/main" id="{00000000-0008-0000-0000-000007000000}"/>
              </a:ext>
            </a:extLst>
          </p:cNvPr>
          <p:cNvGraphicFramePr>
            <a:graphicFrameLocks/>
          </p:cNvGraphicFramePr>
          <p:nvPr/>
        </p:nvGraphicFramePr>
        <p:xfrm>
          <a:off x="-476250" y="1223966"/>
          <a:ext cx="10096500" cy="44100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93378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elogo">
            <a:extLst>
              <a:ext uri="{FF2B5EF4-FFF2-40B4-BE49-F238E27FC236}">
                <a16:creationId xmlns:a16="http://schemas.microsoft.com/office/drawing/2014/main" id="{96C389F3-48EC-6200-E0A5-FDD64F30E17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6522" l="4630" r="94444">
                        <a14:foregroundMark x1="10185" y1="43043" x2="10185" y2="64348"/>
                        <a14:foregroundMark x1="95833" y1="45217" x2="94907" y2="51739"/>
                        <a14:foregroundMark x1="63426" y1="90000" x2="51852" y2="93043"/>
                        <a14:foregroundMark x1="48148" y1="11739" x2="48148" y2="11739"/>
                        <a14:foregroundMark x1="50000" y1="10435" x2="50000" y2="10435"/>
                        <a14:foregroundMark x1="4630" y1="50435" x2="4630" y2="50435"/>
                        <a14:foregroundMark x1="50463" y1="96522" x2="50463" y2="96522"/>
                      </a14:backgroundRemoval>
                    </a14:imgEffect>
                  </a14:imgLayer>
                </a14:imgProps>
              </a:ext>
              <a:ext uri="{28A0092B-C50C-407E-A947-70E740481C1C}">
                <a14:useLocalDpi xmlns:a14="http://schemas.microsoft.com/office/drawing/2010/main" val="0"/>
              </a:ext>
            </a:extLst>
          </a:blip>
          <a:srcRect/>
          <a:stretch>
            <a:fillRect/>
          </a:stretch>
        </p:blipFill>
        <p:spPr bwMode="auto">
          <a:xfrm>
            <a:off x="359584" y="108493"/>
            <a:ext cx="8239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F5D6B5A3-A51A-A71C-A59A-61FFFF421231}"/>
              </a:ext>
            </a:extLst>
          </p:cNvPr>
          <p:cNvSpPr txBox="1">
            <a:spLocks noChangeArrowheads="1"/>
          </p:cNvSpPr>
          <p:nvPr/>
        </p:nvSpPr>
        <p:spPr bwMode="auto">
          <a:xfrm>
            <a:off x="1227152" y="422289"/>
            <a:ext cx="66627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50000"/>
              </a:spcBef>
              <a:spcAft>
                <a:spcPct val="0"/>
              </a:spcAft>
              <a:buNone/>
              <a:defRPr/>
            </a:pPr>
            <a:r>
              <a:rPr lang="en-US" altLang="en-US" sz="2700" b="1" dirty="0">
                <a:solidFill>
                  <a:srgbClr val="0563C1"/>
                </a:solidFill>
                <a:latin typeface="Arial" panose="020B0604020202020204" pitchFamily="34" charset="0"/>
                <a:cs typeface="Arial" panose="020B0604020202020204" pitchFamily="34" charset="0"/>
              </a:rPr>
              <a:t>Radiation Safety Program</a:t>
            </a:r>
          </a:p>
        </p:txBody>
      </p:sp>
      <p:grpSp>
        <p:nvGrpSpPr>
          <p:cNvPr id="4" name="Group 6">
            <a:extLst>
              <a:ext uri="{FF2B5EF4-FFF2-40B4-BE49-F238E27FC236}">
                <a16:creationId xmlns:a16="http://schemas.microsoft.com/office/drawing/2014/main" id="{6365572C-C8EA-FAF1-AE50-D6655623ABEE}"/>
              </a:ext>
            </a:extLst>
          </p:cNvPr>
          <p:cNvGrpSpPr>
            <a:grpSpLocks noChangeAspect="1"/>
          </p:cNvGrpSpPr>
          <p:nvPr/>
        </p:nvGrpSpPr>
        <p:grpSpPr bwMode="auto">
          <a:xfrm>
            <a:off x="7977188" y="336564"/>
            <a:ext cx="774700" cy="784225"/>
            <a:chOff x="8288338" y="87313"/>
            <a:chExt cx="768350" cy="776287"/>
          </a:xfrm>
        </p:grpSpPr>
        <p:pic>
          <p:nvPicPr>
            <p:cNvPr id="5" name="Picture 77" descr="LOGO 2 bl">
              <a:extLst>
                <a:ext uri="{FF2B5EF4-FFF2-40B4-BE49-F238E27FC236}">
                  <a16:creationId xmlns:a16="http://schemas.microsoft.com/office/drawing/2014/main" id="{6FE7DC25-C915-FBF6-0D31-2B591A5EDE0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5" descr="VPP-Logo">
              <a:extLst>
                <a:ext uri="{FF2B5EF4-FFF2-40B4-BE49-F238E27FC236}">
                  <a16:creationId xmlns:a16="http://schemas.microsoft.com/office/drawing/2014/main" id="{E82159FE-5590-A630-6448-3C0C0E26931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C:\Users\cathy.brannon\Pictures\caution-radiation-area.jpg">
            <a:extLst>
              <a:ext uri="{FF2B5EF4-FFF2-40B4-BE49-F238E27FC236}">
                <a16:creationId xmlns:a16="http://schemas.microsoft.com/office/drawing/2014/main" id="{FE6ACC87-2E26-82A2-8EF3-C94856AA6C61}"/>
              </a:ext>
            </a:extLst>
          </p:cNvPr>
          <p:cNvPicPr>
            <a:picLocks noChangeAspect="1" noChangeArrowheads="1"/>
          </p:cNvPicPr>
          <p:nvPr/>
        </p:nvPicPr>
        <p:blipFill>
          <a:blip r:embed="rId6"/>
          <a:srcRect/>
          <a:stretch>
            <a:fillRect/>
          </a:stretch>
        </p:blipFill>
        <p:spPr bwMode="auto">
          <a:xfrm>
            <a:off x="3882224" y="1120789"/>
            <a:ext cx="1082040" cy="1244346"/>
          </a:xfrm>
          <a:prstGeom prst="rect">
            <a:avLst/>
          </a:prstGeom>
          <a:ln>
            <a:noFill/>
          </a:ln>
          <a:effectLst>
            <a:outerShdw blurRad="190500" algn="tl" rotWithShape="0">
              <a:schemeClr val="accent6">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8062068-E679-CFCE-FA09-7BD2A812BA87}"/>
              </a:ext>
            </a:extLst>
          </p:cNvPr>
          <p:cNvSpPr txBox="1"/>
          <p:nvPr/>
        </p:nvSpPr>
        <p:spPr>
          <a:xfrm>
            <a:off x="833758" y="2508508"/>
            <a:ext cx="7556820" cy="988540"/>
          </a:xfrm>
          <a:prstGeom prst="rect">
            <a:avLst/>
          </a:prstGeom>
          <a:noFill/>
        </p:spPr>
        <p:txBody>
          <a:bodyPr wrap="square" lIns="91440" tIns="45720" rIns="91440" bIns="45720" anchor="t">
            <a:spAutoFit/>
          </a:bodyPr>
          <a:lstStyle/>
          <a:p>
            <a:pPr defTabSz="457200">
              <a:defRPr/>
            </a:pPr>
            <a:r>
              <a:rPr lang="en-US" sz="1600" b="1" dirty="0">
                <a:solidFill>
                  <a:prstClr val="black"/>
                </a:solidFill>
                <a:latin typeface="Arial" panose="020B0604020202020204" pitchFamily="34" charset="0"/>
                <a:cs typeface="Arial" panose="020B0604020202020204" pitchFamily="34" charset="0"/>
              </a:rPr>
              <a:t>Activities:</a:t>
            </a:r>
          </a:p>
          <a:p>
            <a:pPr lvl="1">
              <a:lnSpc>
                <a:spcPct val="77821"/>
              </a:lnSpc>
              <a:defRPr/>
            </a:pPr>
            <a:r>
              <a:rPr lang="en-US" sz="1600" dirty="0">
                <a:solidFill>
                  <a:prstClr val="black"/>
                </a:solidFill>
                <a:latin typeface="Arial" panose="020B0604020202020204" pitchFamily="34" charset="0"/>
                <a:cs typeface="Arial" panose="020B0604020202020204" pitchFamily="34" charset="0"/>
              </a:rPr>
              <a:t> </a:t>
            </a:r>
          </a:p>
          <a:p>
            <a:pPr marL="742950" lvl="1" indent="-285750" defTabSz="457200">
              <a:lnSpc>
                <a:spcPct val="93385"/>
              </a:lnSpc>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NONE</a:t>
            </a:r>
          </a:p>
          <a:p>
            <a:pPr lvl="1" defTabSz="457200">
              <a:lnSpc>
                <a:spcPct val="93385"/>
              </a:lnSpc>
              <a:defRPr/>
            </a:pPr>
            <a:endParaRPr lang="en-US" sz="16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3D67C2-BD15-4A48-176C-A7F7EB6A40E3}"/>
              </a:ext>
            </a:extLst>
          </p:cNvPr>
          <p:cNvSpPr txBox="1"/>
          <p:nvPr/>
        </p:nvSpPr>
        <p:spPr>
          <a:xfrm>
            <a:off x="833758" y="3602574"/>
            <a:ext cx="7449524" cy="1815882"/>
          </a:xfrm>
          <a:prstGeom prst="rect">
            <a:avLst/>
          </a:prstGeom>
          <a:noFill/>
        </p:spPr>
        <p:txBody>
          <a:bodyPr wrap="square" rtlCol="0">
            <a:spAutoFit/>
          </a:bodyPr>
          <a:lstStyle/>
          <a:p>
            <a:pPr defTabSz="457200">
              <a:defRPr/>
            </a:pPr>
            <a:r>
              <a:rPr lang="en-US" sz="1600" b="1" dirty="0">
                <a:solidFill>
                  <a:prstClr val="black"/>
                </a:solidFill>
                <a:latin typeface="Arial" panose="020B0604020202020204" pitchFamily="34" charset="0"/>
                <a:cs typeface="Arial" panose="020B0604020202020204" pitchFamily="34" charset="0"/>
              </a:rPr>
              <a:t>Current inventory as of 30 June 25:</a:t>
            </a:r>
          </a:p>
          <a:p>
            <a:pPr defTabSz="457200">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One (1) Telescope Elbow (MCSF-Blount Island Command).</a:t>
            </a:r>
          </a:p>
          <a:p>
            <a:pPr marL="742950" lvl="1" indent="-285750" defTabSz="457200">
              <a:buFont typeface="Arial" panose="020B0604020202020204" pitchFamily="34" charset="0"/>
              <a:buChar char="•"/>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Twenty-Five (25) Aiming Post Alignment Devices (LSD).</a:t>
            </a:r>
          </a:p>
          <a:p>
            <a:pPr marL="742950" lvl="1" indent="-285750" defTabSz="457200">
              <a:buFont typeface="Arial" panose="020B0604020202020204" pitchFamily="34" charset="0"/>
              <a:buChar char="•"/>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Forty-Seven (47) M67 Sight Mounts (General Accounts).</a:t>
            </a:r>
          </a:p>
        </p:txBody>
      </p:sp>
      <p:sp>
        <p:nvSpPr>
          <p:cNvPr id="15" name="Slide Number Placeholder 14">
            <a:extLst>
              <a:ext uri="{FF2B5EF4-FFF2-40B4-BE49-F238E27FC236}">
                <a16:creationId xmlns:a16="http://schemas.microsoft.com/office/drawing/2014/main" id="{0789A3A7-D62F-5FA2-465C-47055326B98A}"/>
              </a:ext>
            </a:extLst>
          </p:cNvPr>
          <p:cNvSpPr>
            <a:spLocks noGrp="1"/>
          </p:cNvSpPr>
          <p:nvPr>
            <p:ph type="sldNum" sz="quarter" idx="12"/>
          </p:nvPr>
        </p:nvSpPr>
        <p:spPr/>
        <p:txBody>
          <a:bodyPr/>
          <a:lstStyle/>
          <a:p>
            <a:pPr defTabSz="457200">
              <a:defRPr/>
            </a:pPr>
            <a:fld id="{8C828E91-8EFF-4D2A-82BD-5CDD04A333EA}" type="slidenum">
              <a:rPr lang="en-US">
                <a:solidFill>
                  <a:prstClr val="black"/>
                </a:solidFill>
              </a:rPr>
              <a:pPr defTabSz="457200">
                <a:defRPr/>
              </a:pPr>
              <a:t>36</a:t>
            </a:fld>
            <a:endParaRPr lang="en-US" dirty="0">
              <a:solidFill>
                <a:prstClr val="black"/>
              </a:solidFill>
            </a:endParaRPr>
          </a:p>
        </p:txBody>
      </p:sp>
      <p:sp>
        <p:nvSpPr>
          <p:cNvPr id="8" name="TextBox 7">
            <a:extLst>
              <a:ext uri="{FF2B5EF4-FFF2-40B4-BE49-F238E27FC236}">
                <a16:creationId xmlns:a16="http://schemas.microsoft.com/office/drawing/2014/main" id="{842F56B8-1246-EA76-B26E-DCF53FC501E5}"/>
              </a:ext>
            </a:extLst>
          </p:cNvPr>
          <p:cNvSpPr txBox="1"/>
          <p:nvPr/>
        </p:nvSpPr>
        <p:spPr>
          <a:xfrm>
            <a:off x="134264" y="6114829"/>
            <a:ext cx="2254143" cy="738664"/>
          </a:xfrm>
          <a:prstGeom prst="rect">
            <a:avLst/>
          </a:prstGeom>
          <a:noFill/>
        </p:spPr>
        <p:txBody>
          <a:bodyPr wrap="none" rtlCol="0">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rPr>
              <a:t>Johnny Little </a:t>
            </a:r>
          </a:p>
          <a:p>
            <a:pPr eaLnBrk="0" fontAlgn="base" hangingPunct="0">
              <a:spcBef>
                <a:spcPct val="0"/>
              </a:spcBef>
              <a:spcAft>
                <a:spcPct val="0"/>
              </a:spcAft>
              <a:defRPr/>
            </a:pPr>
            <a:r>
              <a:rPr lang="en-US" sz="1400" dirty="0">
                <a:solidFill>
                  <a:prstClr val="black"/>
                </a:solidFill>
                <a:latin typeface="Arial" panose="020B0604020202020204" pitchFamily="34" charset="0"/>
              </a:rPr>
              <a:t>Radiation Safety Manager</a:t>
            </a:r>
          </a:p>
          <a:p>
            <a:pPr eaLnBrk="0" fontAlgn="base" hangingPunct="0">
              <a:spcBef>
                <a:spcPct val="0"/>
              </a:spcBef>
              <a:spcAft>
                <a:spcPct val="0"/>
              </a:spcAft>
              <a:defRPr/>
            </a:pPr>
            <a:r>
              <a:rPr lang="en-US" sz="1400" dirty="0">
                <a:solidFill>
                  <a:prstClr val="black"/>
                </a:solidFill>
                <a:latin typeface="Arial" panose="020B0604020202020204" pitchFamily="34" charset="0"/>
              </a:rPr>
              <a:t>(229) 639-6721</a:t>
            </a:r>
          </a:p>
        </p:txBody>
      </p:sp>
    </p:spTree>
    <p:extLst>
      <p:ext uri="{BB962C8B-B14F-4D97-AF65-F5344CB8AC3E}">
        <p14:creationId xmlns:p14="http://schemas.microsoft.com/office/powerpoint/2010/main" val="3621655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174123" y="6105095"/>
            <a:ext cx="238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defTabSz="514350" eaLnBrk="0" fontAlgn="base" hangingPunct="0">
              <a:spcBef>
                <a:spcPct val="0"/>
              </a:spcBef>
              <a:spcAft>
                <a:spcPct val="0"/>
              </a:spcAft>
              <a:defRPr/>
            </a:pPr>
            <a:r>
              <a:rPr lang="en-US" altLang="en-US" sz="1200" dirty="0">
                <a:solidFill>
                  <a:srgbClr val="000000"/>
                </a:solidFill>
                <a:cs typeface="Arial" panose="020B0604020202020204" pitchFamily="34" charset="0"/>
              </a:rPr>
              <a:t>Whitney Hendrix</a:t>
            </a:r>
          </a:p>
          <a:p>
            <a:pPr defTabSz="514350" eaLnBrk="0" fontAlgn="base" hangingPunct="0">
              <a:spcBef>
                <a:spcPct val="0"/>
              </a:spcBef>
              <a:spcAft>
                <a:spcPct val="0"/>
              </a:spcAft>
              <a:defRPr/>
            </a:pPr>
            <a:r>
              <a:rPr lang="en-US" altLang="en-US" sz="1200" dirty="0">
                <a:solidFill>
                  <a:srgbClr val="000000"/>
                </a:solidFill>
                <a:cs typeface="Arial" panose="020B0604020202020204" pitchFamily="34" charset="0"/>
              </a:rPr>
              <a:t>Ergonomics Program Manager</a:t>
            </a:r>
          </a:p>
          <a:p>
            <a:pPr defTabSz="514350" eaLnBrk="0" fontAlgn="base" hangingPunct="0">
              <a:spcBef>
                <a:spcPct val="0"/>
              </a:spcBef>
              <a:spcAft>
                <a:spcPct val="0"/>
              </a:spcAft>
              <a:defRPr/>
            </a:pPr>
            <a:r>
              <a:rPr lang="en-US" altLang="en-US" sz="1200" dirty="0">
                <a:solidFill>
                  <a:srgbClr val="000000"/>
                </a:solidFill>
                <a:cs typeface="Arial" panose="020B0604020202020204" pitchFamily="34" charset="0"/>
              </a:rPr>
              <a:t>(229) 639-7052</a:t>
            </a:r>
          </a:p>
        </p:txBody>
      </p:sp>
      <p:grpSp>
        <p:nvGrpSpPr>
          <p:cNvPr id="16" name="Group 7"/>
          <p:cNvGrpSpPr>
            <a:grpSpLocks/>
          </p:cNvGrpSpPr>
          <p:nvPr/>
        </p:nvGrpSpPr>
        <p:grpSpPr bwMode="auto">
          <a:xfrm>
            <a:off x="231992" y="204199"/>
            <a:ext cx="8660805" cy="873423"/>
            <a:chOff x="61913" y="-10474"/>
            <a:chExt cx="8994775" cy="904609"/>
          </a:xfrm>
        </p:grpSpPr>
        <p:sp>
          <p:nvSpPr>
            <p:cNvPr id="21" name="Rectangle 8"/>
            <p:cNvSpPr>
              <a:spLocks noChangeArrowheads="1"/>
            </p:cNvSpPr>
            <p:nvPr/>
          </p:nvSpPr>
          <p:spPr bwMode="auto">
            <a:xfrm>
              <a:off x="440863" y="-10474"/>
              <a:ext cx="8475937" cy="9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algn="ctr" defTabSz="725091" eaLnBrk="0" fontAlgn="base" hangingPunct="0">
                <a:spcBef>
                  <a:spcPct val="20000"/>
                </a:spcBef>
                <a:spcAft>
                  <a:spcPct val="0"/>
                </a:spcAft>
                <a:defRPr/>
              </a:pPr>
              <a:r>
                <a:rPr lang="en-US" altLang="en-US" sz="2800" b="1" dirty="0">
                  <a:solidFill>
                    <a:srgbClr val="0000FF"/>
                  </a:solidFill>
                  <a:cs typeface="Arial" panose="020B0604020202020204" pitchFamily="34" charset="0"/>
                </a:rPr>
                <a:t>Ergonomics</a:t>
              </a:r>
            </a:p>
            <a:p>
              <a:pPr algn="ctr" defTabSz="725091" eaLnBrk="0" fontAlgn="base" hangingPunct="0">
                <a:spcBef>
                  <a:spcPct val="20000"/>
                </a:spcBef>
                <a:spcAft>
                  <a:spcPct val="0"/>
                </a:spcAft>
                <a:defRPr/>
              </a:pPr>
              <a:endParaRPr lang="en-US" sz="2000" b="1" i="1" dirty="0">
                <a:cs typeface="Arial" panose="020B0604020202020204" pitchFamily="34" charset="0"/>
              </a:endParaRPr>
            </a:p>
          </p:txBody>
        </p:sp>
        <p:grpSp>
          <p:nvGrpSpPr>
            <p:cNvPr id="22" name="Group 6"/>
            <p:cNvGrpSpPr>
              <a:grpSpLocks noChangeAspect="1"/>
            </p:cNvGrpSpPr>
            <p:nvPr/>
          </p:nvGrpSpPr>
          <p:grpSpPr bwMode="auto">
            <a:xfrm>
              <a:off x="8313738" y="77790"/>
              <a:ext cx="742950" cy="750887"/>
              <a:chOff x="8288347" y="87313"/>
              <a:chExt cx="768350" cy="776287"/>
            </a:xfrm>
          </p:grpSpPr>
          <p:pic>
            <p:nvPicPr>
              <p:cNvPr id="24" name="Picture 77" descr="LOGO 2 bl"/>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47"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9"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97431" cy="8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Slide Number Placeholder 1"/>
          <p:cNvSpPr>
            <a:spLocks noGrp="1"/>
          </p:cNvSpPr>
          <p:nvPr>
            <p:ph type="sldNum" sz="quarter" idx="12"/>
          </p:nvPr>
        </p:nvSpPr>
        <p:spPr bwMode="auto">
          <a:xfrm>
            <a:off x="8483347" y="6399560"/>
            <a:ext cx="49932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40</a:t>
            </a:r>
          </a:p>
        </p:txBody>
      </p:sp>
      <p:sp>
        <p:nvSpPr>
          <p:cNvPr id="9" name="TextBox 8">
            <a:extLst>
              <a:ext uri="{FF2B5EF4-FFF2-40B4-BE49-F238E27FC236}">
                <a16:creationId xmlns:a16="http://schemas.microsoft.com/office/drawing/2014/main" id="{C50A1BD3-EEFD-C0DD-0917-5BE2A2625FB9}"/>
              </a:ext>
            </a:extLst>
          </p:cNvPr>
          <p:cNvSpPr txBox="1"/>
          <p:nvPr/>
        </p:nvSpPr>
        <p:spPr>
          <a:xfrm>
            <a:off x="252917" y="5784744"/>
            <a:ext cx="8511483" cy="307777"/>
          </a:xfrm>
          <a:prstGeom prst="rect">
            <a:avLst/>
          </a:prstGeom>
          <a:solidFill>
            <a:srgbClr val="92D050"/>
          </a:solidFill>
          <a:ln>
            <a:solidFill>
              <a:schemeClr val="tx1"/>
            </a:solidFill>
          </a:ln>
        </p:spPr>
        <p:txBody>
          <a:bodyPr wrap="square">
            <a:spAutoFit/>
          </a:bodyPr>
          <a:lstStyle/>
          <a:p>
            <a:pPr algn="ctr" defTabSz="457200">
              <a:defRPr/>
            </a:pPr>
            <a:r>
              <a:rPr lang="en-US" sz="1400" i="1" dirty="0">
                <a:solidFill>
                  <a:prstClr val="black"/>
                </a:solidFill>
                <a:latin typeface="Calibri" panose="020F0502020204030204"/>
              </a:rPr>
              <a:t>Resource: Ground Safety for Marines (GSM) course manual, chap. 260, Ergonomics and VPP Elements </a:t>
            </a:r>
          </a:p>
        </p:txBody>
      </p:sp>
      <p:pic>
        <p:nvPicPr>
          <p:cNvPr id="11" name="Picture 10">
            <a:extLst>
              <a:ext uri="{FF2B5EF4-FFF2-40B4-BE49-F238E27FC236}">
                <a16:creationId xmlns:a16="http://schemas.microsoft.com/office/drawing/2014/main" id="{56E0D276-C3F3-8C3D-4C45-571026FDC5A2}"/>
              </a:ext>
            </a:extLst>
          </p:cNvPr>
          <p:cNvPicPr>
            <a:picLocks noChangeAspect="1"/>
          </p:cNvPicPr>
          <p:nvPr/>
        </p:nvPicPr>
        <p:blipFill>
          <a:blip r:embed="rId6"/>
          <a:stretch>
            <a:fillRect/>
          </a:stretch>
        </p:blipFill>
        <p:spPr>
          <a:xfrm>
            <a:off x="0" y="71112834"/>
            <a:ext cx="9144000" cy="6098977"/>
          </a:xfrm>
          <a:prstGeom prst="rect">
            <a:avLst/>
          </a:prstGeom>
        </p:spPr>
      </p:pic>
      <p:sp>
        <p:nvSpPr>
          <p:cNvPr id="7" name="Rectangle 4">
            <a:extLst>
              <a:ext uri="{FF2B5EF4-FFF2-40B4-BE49-F238E27FC236}">
                <a16:creationId xmlns:a16="http://schemas.microsoft.com/office/drawing/2014/main" id="{CDC856A8-80D3-C0D0-18DB-6A904F000777}"/>
              </a:ext>
            </a:extLst>
          </p:cNvPr>
          <p:cNvSpPr>
            <a:spLocks noChangeArrowheads="1"/>
          </p:cNvSpPr>
          <p:nvPr/>
        </p:nvSpPr>
        <p:spPr bwMode="auto">
          <a:xfrm>
            <a:off x="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 name="Rectangle 5">
            <a:extLst>
              <a:ext uri="{FF2B5EF4-FFF2-40B4-BE49-F238E27FC236}">
                <a16:creationId xmlns:a16="http://schemas.microsoft.com/office/drawing/2014/main" id="{863B8E02-64A7-8A98-D48E-D2F333452985}"/>
              </a:ext>
            </a:extLst>
          </p:cNvPr>
          <p:cNvSpPr>
            <a:spLocks noChangeArrowheads="1"/>
          </p:cNvSpPr>
          <p:nvPr/>
        </p:nvSpPr>
        <p:spPr bwMode="auto">
          <a:xfrm>
            <a:off x="2" y="3330589"/>
            <a:ext cx="184731"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sz="1100">
                <a:solidFill>
                  <a:prstClr val="black"/>
                </a:solidFill>
                <a:latin typeface="Arial" panose="020B0604020202020204" pitchFamily="34" charset="0"/>
                <a:ea typeface="Times New Roman" panose="02020603050405020304" pitchFamily="18" charset="0"/>
              </a:rPr>
            </a:br>
            <a:br>
              <a:rPr lang="en-US" altLang="en-US" sz="1100">
                <a:solidFill>
                  <a:prstClr val="black"/>
                </a:solidFill>
                <a:latin typeface="Arial" panose="020B0604020202020204" pitchFamily="34" charset="0"/>
                <a:ea typeface="Times New Roman" panose="02020603050405020304" pitchFamily="18" charset="0"/>
              </a:rPr>
            </a:br>
            <a:endParaRPr lang="en-US" altLang="en-US" sz="300">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15" name="Rectangle 6">
            <a:extLst>
              <a:ext uri="{FF2B5EF4-FFF2-40B4-BE49-F238E27FC236}">
                <a16:creationId xmlns:a16="http://schemas.microsoft.com/office/drawing/2014/main" id="{BE91FBA5-1161-33B6-94F0-22007D79FB02}"/>
              </a:ext>
            </a:extLst>
          </p:cNvPr>
          <p:cNvSpPr>
            <a:spLocks noChangeArrowheads="1"/>
          </p:cNvSpPr>
          <p:nvPr/>
        </p:nvSpPr>
        <p:spPr bwMode="auto">
          <a:xfrm>
            <a:off x="2" y="6099976"/>
            <a:ext cx="184731"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sz="1100">
                <a:solidFill>
                  <a:prstClr val="black"/>
                </a:solidFill>
                <a:latin typeface="Arial" panose="020B0604020202020204" pitchFamily="34" charset="0"/>
                <a:ea typeface="Times New Roman" panose="02020603050405020304" pitchFamily="18" charset="0"/>
              </a:rPr>
            </a:br>
            <a:br>
              <a:rPr lang="en-US" altLang="en-US" sz="1100">
                <a:solidFill>
                  <a:prstClr val="black"/>
                </a:solidFill>
                <a:latin typeface="Arial" panose="020B0604020202020204" pitchFamily="34" charset="0"/>
                <a:ea typeface="Times New Roman" panose="02020603050405020304" pitchFamily="18" charset="0"/>
              </a:rPr>
            </a:br>
            <a:endParaRPr lang="en-US" altLang="en-US" sz="300">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36" name="TextBox 35">
            <a:extLst>
              <a:ext uri="{FF2B5EF4-FFF2-40B4-BE49-F238E27FC236}">
                <a16:creationId xmlns:a16="http://schemas.microsoft.com/office/drawing/2014/main" id="{CD37C051-7C46-541D-0F6A-73447330E97A}"/>
              </a:ext>
            </a:extLst>
          </p:cNvPr>
          <p:cNvSpPr txBox="1"/>
          <p:nvPr/>
        </p:nvSpPr>
        <p:spPr>
          <a:xfrm>
            <a:off x="3544266" y="784885"/>
            <a:ext cx="2266441" cy="646331"/>
          </a:xfrm>
          <a:prstGeom prst="rect">
            <a:avLst/>
          </a:prstGeom>
          <a:noFill/>
          <a:ln>
            <a:solidFill>
              <a:schemeClr val="accent1"/>
            </a:solidFill>
          </a:ln>
        </p:spPr>
        <p:txBody>
          <a:bodyPr wrap="square" rtlCol="0">
            <a:spAutoFit/>
          </a:bodyPr>
          <a:lstStyle/>
          <a:p>
            <a:pPr algn="ctr" defTabSz="457200">
              <a:defRPr/>
            </a:pPr>
            <a:r>
              <a:rPr lang="en-US" b="1" dirty="0">
                <a:solidFill>
                  <a:prstClr val="black"/>
                </a:solidFill>
                <a:latin typeface="Calibri" panose="020F0502020204030204"/>
              </a:rPr>
              <a:t>FY25 Council Theme:</a:t>
            </a:r>
          </a:p>
          <a:p>
            <a:pPr algn="ctr" defTabSz="457200">
              <a:defRPr/>
            </a:pPr>
            <a:r>
              <a:rPr lang="en-US" b="1" dirty="0">
                <a:solidFill>
                  <a:srgbClr val="4472C4">
                    <a:lumMod val="75000"/>
                  </a:srgbClr>
                </a:solidFill>
                <a:latin typeface="Calibri" panose="020F0502020204030204"/>
              </a:rPr>
              <a:t>VPP and Ergonomics</a:t>
            </a:r>
          </a:p>
        </p:txBody>
      </p:sp>
      <p:sp>
        <p:nvSpPr>
          <p:cNvPr id="12" name="TextBox 11">
            <a:extLst>
              <a:ext uri="{FF2B5EF4-FFF2-40B4-BE49-F238E27FC236}">
                <a16:creationId xmlns:a16="http://schemas.microsoft.com/office/drawing/2014/main" id="{DF33DB25-47A1-B6F9-705D-E9A39C927F77}"/>
              </a:ext>
            </a:extLst>
          </p:cNvPr>
          <p:cNvSpPr txBox="1"/>
          <p:nvPr/>
        </p:nvSpPr>
        <p:spPr>
          <a:xfrm>
            <a:off x="3194263" y="35563824"/>
            <a:ext cx="4572000" cy="1754326"/>
          </a:xfrm>
          <a:prstGeom prst="rect">
            <a:avLst/>
          </a:prstGeom>
          <a:noFill/>
        </p:spPr>
        <p:txBody>
          <a:bodyPr wrap="square">
            <a:spAutoFit/>
          </a:bodyPr>
          <a:lstStyle/>
          <a:p>
            <a:pPr defTabSz="457200">
              <a:defRPr/>
            </a:pPr>
            <a:r>
              <a:rPr lang="en-US" dirty="0">
                <a:solidFill>
                  <a:prstClr val="black"/>
                </a:solidFill>
                <a:latin typeface="Calibri" panose="020F0502020204030204"/>
              </a:rPr>
              <a:t>ergonomics is the practice of fitting the workplace to the worker, not fitting the worker to the workplace. Ergonomics considers body dimensions, mobility, and the body’s stress behavior in the design of jobs, equipment, and work tasks</a:t>
            </a:r>
          </a:p>
        </p:txBody>
      </p:sp>
      <p:sp>
        <p:nvSpPr>
          <p:cNvPr id="13" name="TextBox 12">
            <a:extLst>
              <a:ext uri="{FF2B5EF4-FFF2-40B4-BE49-F238E27FC236}">
                <a16:creationId xmlns:a16="http://schemas.microsoft.com/office/drawing/2014/main" id="{5674CC45-BAF7-05BB-020F-AFC3756B9B62}"/>
              </a:ext>
            </a:extLst>
          </p:cNvPr>
          <p:cNvSpPr txBox="1"/>
          <p:nvPr/>
        </p:nvSpPr>
        <p:spPr>
          <a:xfrm>
            <a:off x="4748727" y="1983765"/>
            <a:ext cx="3953215" cy="3693319"/>
          </a:xfrm>
          <a:prstGeom prst="rect">
            <a:avLst/>
          </a:prstGeom>
          <a:noFill/>
        </p:spPr>
        <p:txBody>
          <a:bodyPr wrap="square" rtlCol="0">
            <a:spAutoFit/>
          </a:bodyPr>
          <a:lstStyle/>
          <a:p>
            <a:r>
              <a:rPr lang="en-US" dirty="0"/>
              <a:t>According to Chapter 11, NAVMC Dir 5100.8, ergonomics awareness training shall be provided to </a:t>
            </a:r>
            <a:r>
              <a:rPr lang="en-US" b="1" dirty="0"/>
              <a:t>all </a:t>
            </a:r>
            <a:r>
              <a:rPr lang="en-US" dirty="0"/>
              <a:t>Marine Corps personnel. Training should enable each person to recognize work center ergonomic risk factors as well as understand procedures used to minimize these risks. 	</a:t>
            </a:r>
          </a:p>
          <a:p>
            <a:endParaRPr lang="en-US" dirty="0"/>
          </a:p>
          <a:p>
            <a:r>
              <a:rPr lang="en-US" dirty="0"/>
              <a:t>Ergonomics training is available on Waypoints, Safety Leaders Workshop, ergonomic assessments, and through the Risk Management Office. </a:t>
            </a:r>
          </a:p>
        </p:txBody>
      </p:sp>
      <p:sp>
        <p:nvSpPr>
          <p:cNvPr id="19" name="TextBox 18">
            <a:extLst>
              <a:ext uri="{FF2B5EF4-FFF2-40B4-BE49-F238E27FC236}">
                <a16:creationId xmlns:a16="http://schemas.microsoft.com/office/drawing/2014/main" id="{F9A5BCD2-29EA-8924-1699-6D7AC1A42BC1}"/>
              </a:ext>
            </a:extLst>
          </p:cNvPr>
          <p:cNvSpPr txBox="1"/>
          <p:nvPr/>
        </p:nvSpPr>
        <p:spPr>
          <a:xfrm>
            <a:off x="2350727" y="1522100"/>
            <a:ext cx="3750066" cy="461665"/>
          </a:xfrm>
          <a:prstGeom prst="rect">
            <a:avLst/>
          </a:prstGeom>
          <a:noFill/>
        </p:spPr>
        <p:txBody>
          <a:bodyPr wrap="none" rtlCol="0">
            <a:spAutoFit/>
          </a:bodyPr>
          <a:lstStyle/>
          <a:p>
            <a:pPr defTabSz="457200">
              <a:defRPr/>
            </a:pPr>
            <a:r>
              <a:rPr lang="en-US" sz="2400" dirty="0">
                <a:solidFill>
                  <a:srgbClr val="0000FF"/>
                </a:solidFill>
                <a:latin typeface="Calibri" panose="020F0502020204030204"/>
              </a:rPr>
              <a:t>4. Safety and Health Training</a:t>
            </a:r>
          </a:p>
        </p:txBody>
      </p:sp>
      <p:pic>
        <p:nvPicPr>
          <p:cNvPr id="10" name="Picture 9">
            <a:extLst>
              <a:ext uri="{FF2B5EF4-FFF2-40B4-BE49-F238E27FC236}">
                <a16:creationId xmlns:a16="http://schemas.microsoft.com/office/drawing/2014/main" id="{0A78640B-CC49-8423-9EE7-06B1BEF74CFD}"/>
              </a:ext>
            </a:extLst>
          </p:cNvPr>
          <p:cNvPicPr>
            <a:picLocks noChangeAspect="1"/>
          </p:cNvPicPr>
          <p:nvPr/>
        </p:nvPicPr>
        <p:blipFill>
          <a:blip r:embed="rId7"/>
          <a:stretch>
            <a:fillRect/>
          </a:stretch>
        </p:blipFill>
        <p:spPr>
          <a:xfrm>
            <a:off x="896815" y="2395319"/>
            <a:ext cx="3139830" cy="2546953"/>
          </a:xfrm>
          <a:prstGeom prst="rect">
            <a:avLst/>
          </a:prstGeom>
        </p:spPr>
      </p:pic>
    </p:spTree>
    <p:extLst>
      <p:ext uri="{BB962C8B-B14F-4D97-AF65-F5344CB8AC3E}">
        <p14:creationId xmlns:p14="http://schemas.microsoft.com/office/powerpoint/2010/main" val="1262502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2771803" y="889000"/>
            <a:ext cx="3598863" cy="615950"/>
          </a:xfrm>
          <a:prstGeom prst="rect">
            <a:avLst/>
          </a:prstGeom>
          <a:noFill/>
          <a:ln w="9525">
            <a:noFill/>
            <a:miter lim="800000"/>
            <a:headEnd/>
            <a:tailEnd/>
          </a:ln>
        </p:spPr>
        <p:txBody>
          <a:bodyPr lIns="72496" tIns="36248" rIns="72496" bIns="36248"/>
          <a:lstStyle/>
          <a:p>
            <a:pPr algn="ctr" eaLnBrk="0" fontAlgn="base" hangingPunct="0">
              <a:spcBef>
                <a:spcPct val="20000"/>
              </a:spcBef>
              <a:spcAft>
                <a:spcPct val="0"/>
              </a:spcAft>
              <a:defRPr/>
            </a:pPr>
            <a:endParaRPr lang="en-US" sz="1425">
              <a:solidFill>
                <a:srgbClr val="000099"/>
              </a:solidFill>
              <a:latin typeface="Arial" panose="020B0604020202020204" pitchFamily="34" charset="0"/>
              <a:cs typeface="Arial" charset="0"/>
            </a:endParaRPr>
          </a:p>
        </p:txBody>
      </p:sp>
      <p:sp>
        <p:nvSpPr>
          <p:cNvPr id="10" name="Title 1"/>
          <p:cNvSpPr>
            <a:spLocks noGrp="1"/>
          </p:cNvSpPr>
          <p:nvPr>
            <p:ph type="title"/>
          </p:nvPr>
        </p:nvSpPr>
        <p:spPr>
          <a:xfrm>
            <a:off x="1294629" y="953021"/>
            <a:ext cx="6554787" cy="800100"/>
          </a:xfrm>
        </p:spPr>
        <p:txBody>
          <a:bodyPr rtlCol="0">
            <a:normAutofit fontScale="90000"/>
          </a:bodyPr>
          <a:lstStyle/>
          <a:p>
            <a:pPr algn="ctr">
              <a:defRPr/>
            </a:pPr>
            <a:r>
              <a:rPr lang="en-US" sz="2400" dirty="0">
                <a:latin typeface="Arial" panose="020B0604020202020204" pitchFamily="34" charset="0"/>
                <a:cs typeface="Arial" panose="020B0604020202020204" pitchFamily="34" charset="0"/>
              </a:rPr>
              <a:t>ALCOHOL/URINALYSIS SCREENING PROGRAM</a:t>
            </a:r>
            <a:br>
              <a:rPr lang="en-US" sz="18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FY25 3rd</a:t>
            </a:r>
            <a:r>
              <a:rPr lang="en-US" sz="2200" baseline="300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QUARTER TESTING RESULTS</a:t>
            </a:r>
          </a:p>
        </p:txBody>
      </p:sp>
      <p:sp>
        <p:nvSpPr>
          <p:cNvPr id="11" name="Content Placeholder 2"/>
          <p:cNvSpPr>
            <a:spLocks noGrp="1"/>
          </p:cNvSpPr>
          <p:nvPr>
            <p:ph idx="1"/>
          </p:nvPr>
        </p:nvSpPr>
        <p:spPr>
          <a:xfrm>
            <a:off x="1464364" y="2817823"/>
            <a:ext cx="6213740" cy="3394075"/>
          </a:xfrm>
        </p:spPr>
        <p:txBody>
          <a:bodyPr rtlCol="0">
            <a:noAutofit/>
          </a:bodyPr>
          <a:lstStyle/>
          <a:p>
            <a:pPr marL="0" indent="0">
              <a:buNone/>
              <a:defRPr/>
            </a:pPr>
            <a:r>
              <a:rPr lang="en-US" sz="1200" b="1" dirty="0">
                <a:latin typeface="Arial" panose="020B0604020202020204" pitchFamily="34" charset="0"/>
                <a:cs typeface="Arial" panose="020B0604020202020204" pitchFamily="34" charset="0"/>
              </a:rPr>
              <a:t>Apr</a:t>
            </a:r>
          </a:p>
          <a:p>
            <a:pPr>
              <a:tabLst>
                <a:tab pos="429816" algn="l"/>
                <a:tab pos="471488" algn="l"/>
              </a:tabLst>
              <a:defRPr/>
            </a:pPr>
            <a:r>
              <a:rPr lang="en-US" sz="1200" dirty="0">
                <a:latin typeface="Arial" panose="020B0604020202020204" pitchFamily="34" charset="0"/>
                <a:cs typeface="Arial" panose="020B0604020202020204" pitchFamily="34" charset="0"/>
              </a:rPr>
              <a:t>8 - MARINES REPORTED FOR RANDOM BREATHALYZER      </a:t>
            </a:r>
          </a:p>
          <a:p>
            <a:pPr>
              <a:tabLst>
                <a:tab pos="429816" algn="l"/>
                <a:tab pos="471488" algn="l"/>
              </a:tabLst>
              <a:defRPr/>
            </a:pPr>
            <a:r>
              <a:rPr lang="en-US" sz="1200" dirty="0">
                <a:latin typeface="Arial" panose="020B0604020202020204" pitchFamily="34" charset="0"/>
                <a:cs typeface="Arial" panose="020B0604020202020204" pitchFamily="34" charset="0"/>
              </a:rPr>
              <a:t>12 - MARINES WERE TESTED FOR THE MONTH- URINALYSIS</a:t>
            </a:r>
          </a:p>
          <a:p>
            <a:pPr marL="227013" indent="-227013">
              <a:tabLst>
                <a:tab pos="429816" algn="l"/>
                <a:tab pos="471488" algn="l"/>
              </a:tabLst>
              <a:defRPr/>
            </a:pPr>
            <a:r>
              <a:rPr lang="en-US" sz="1200" dirty="0">
                <a:latin typeface="Arial" panose="020B0604020202020204" pitchFamily="34" charset="0"/>
                <a:cs typeface="Arial" panose="020B0604020202020204" pitchFamily="34" charset="0"/>
              </a:rPr>
              <a:t>0 - TESTED POSITIVE FOR BREATHALYZER / URINALYSIS SCREENING</a:t>
            </a:r>
          </a:p>
          <a:p>
            <a:pPr marL="0" indent="0">
              <a:buNone/>
              <a:defRPr/>
            </a:pPr>
            <a:r>
              <a:rPr lang="en-US" sz="1200" b="1" dirty="0">
                <a:latin typeface="Arial" panose="020B0604020202020204" pitchFamily="34" charset="0"/>
                <a:cs typeface="Arial" panose="020B0604020202020204" pitchFamily="34" charset="0"/>
              </a:rPr>
              <a:t> May</a:t>
            </a:r>
          </a:p>
          <a:p>
            <a:pPr marL="214313" indent="-214313">
              <a:defRPr/>
            </a:pPr>
            <a:r>
              <a:rPr lang="en-US" sz="1200" dirty="0">
                <a:latin typeface="Arial" panose="020B0604020202020204" pitchFamily="34" charset="0"/>
                <a:cs typeface="Arial" panose="020B0604020202020204" pitchFamily="34" charset="0"/>
              </a:rPr>
              <a:t> 8 - MARINES REPORTED FOR RANDOM BREATHALYZER                                 </a:t>
            </a:r>
          </a:p>
          <a:p>
            <a:pPr>
              <a:tabLst>
                <a:tab pos="429816" algn="l"/>
                <a:tab pos="471488" algn="l"/>
              </a:tabLst>
              <a:defRPr/>
            </a:pPr>
            <a:r>
              <a:rPr lang="en-US" sz="1200" dirty="0">
                <a:latin typeface="Arial" panose="020B0604020202020204" pitchFamily="34" charset="0"/>
                <a:cs typeface="Arial" panose="020B0604020202020204" pitchFamily="34" charset="0"/>
              </a:rPr>
              <a:t> 14- MARINES WERE TESTED FOR THE MONTH- URINALYSIS</a:t>
            </a:r>
          </a:p>
          <a:p>
            <a:pPr marL="214313" indent="-214313">
              <a:defRPr/>
            </a:pPr>
            <a:r>
              <a:rPr lang="en-US" sz="1200" dirty="0">
                <a:latin typeface="Arial" panose="020B0604020202020204" pitchFamily="34" charset="0"/>
                <a:cs typeface="Arial" panose="020B0604020202020204" pitchFamily="34" charset="0"/>
              </a:rPr>
              <a:t> 0 - TESTED POSITIVE FOR BREATHALYZER</a:t>
            </a:r>
          </a:p>
          <a:p>
            <a:pPr marL="0" indent="0">
              <a:buNone/>
              <a:defRPr/>
            </a:pPr>
            <a:r>
              <a:rPr lang="en-US" sz="1200" b="1" dirty="0">
                <a:latin typeface="Arial" panose="020B0604020202020204" pitchFamily="34" charset="0"/>
                <a:cs typeface="Arial" panose="020B0604020202020204" pitchFamily="34" charset="0"/>
              </a:rPr>
              <a:t>Jun</a:t>
            </a:r>
          </a:p>
          <a:p>
            <a:pPr marL="214313" indent="-214313">
              <a:tabLst>
                <a:tab pos="297656" algn="l"/>
                <a:tab pos="346472" algn="l"/>
                <a:tab pos="429816" algn="l"/>
              </a:tabLst>
              <a:defRPr/>
            </a:pPr>
            <a:r>
              <a:rPr lang="en-US" sz="1200" dirty="0">
                <a:latin typeface="Arial" panose="020B0604020202020204" pitchFamily="34" charset="0"/>
                <a:cs typeface="Arial" panose="020B0604020202020204" pitchFamily="34" charset="0"/>
              </a:rPr>
              <a:t> 8 - MARINES REPORTED FOR RANDOM BREATHALYZER  </a:t>
            </a:r>
          </a:p>
          <a:p>
            <a:pPr marL="214313" indent="-214313">
              <a:tabLst>
                <a:tab pos="296863" algn="l"/>
                <a:tab pos="346075" algn="l"/>
                <a:tab pos="460375" algn="l"/>
              </a:tabLst>
              <a:defRPr/>
            </a:pPr>
            <a:r>
              <a:rPr lang="en-US" sz="1200" dirty="0">
                <a:latin typeface="Arial" panose="020B0604020202020204" pitchFamily="34" charset="0"/>
                <a:cs typeface="Arial" panose="020B0604020202020204" pitchFamily="34" charset="0"/>
              </a:rPr>
              <a:t> 15-MARINES WERE TESTED FOR THE MONTH- URINALYSIS</a:t>
            </a:r>
          </a:p>
          <a:p>
            <a:pPr marL="214313" indent="-214313">
              <a:tabLst>
                <a:tab pos="233363" algn="l"/>
                <a:tab pos="296863" algn="l"/>
                <a:tab pos="344488" algn="l"/>
                <a:tab pos="401638" algn="l"/>
              </a:tabLst>
              <a:defRPr/>
            </a:pPr>
            <a:r>
              <a:rPr lang="en-US" sz="1200" dirty="0">
                <a:latin typeface="Arial" panose="020B0604020202020204" pitchFamily="34" charset="0"/>
                <a:cs typeface="Arial" panose="020B0604020202020204" pitchFamily="34" charset="0"/>
              </a:rPr>
              <a:t> 0- TESTED POSITIVE FOR BREATHALYZER </a:t>
            </a:r>
          </a:p>
          <a:p>
            <a:pPr marL="0" indent="0">
              <a:buNone/>
              <a:tabLst>
                <a:tab pos="233363" algn="l"/>
                <a:tab pos="296863" algn="l"/>
                <a:tab pos="344488" algn="l"/>
                <a:tab pos="401638" algn="l"/>
              </a:tabLst>
              <a:defRPr/>
            </a:pPr>
            <a:endParaRPr lang="en-US" sz="1200" dirty="0">
              <a:latin typeface="Arial" panose="020B0604020202020204" pitchFamily="34" charset="0"/>
              <a:cs typeface="Arial" panose="020B0604020202020204" pitchFamily="34" charset="0"/>
            </a:endParaRPr>
          </a:p>
          <a:p>
            <a:pPr>
              <a:defRPr/>
            </a:pPr>
            <a:endParaRPr lang="en-US" sz="1200" dirty="0">
              <a:latin typeface="Arial" panose="020B0604020202020204" pitchFamily="34" charset="0"/>
              <a:cs typeface="Arial" panose="020B0604020202020204" pitchFamily="34" charset="0"/>
            </a:endParaRPr>
          </a:p>
          <a:p>
            <a:pPr>
              <a:defRPr/>
            </a:pPr>
            <a:endParaRPr lang="en-US" sz="1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8979F93-2D8F-1A45-AC05-3AD6D320C536}"/>
              </a:ext>
            </a:extLst>
          </p:cNvPr>
          <p:cNvSpPr>
            <a:spLocks noGrp="1"/>
          </p:cNvSpPr>
          <p:nvPr>
            <p:ph type="sldNum" sz="quarter" idx="12"/>
          </p:nvPr>
        </p:nvSpPr>
        <p:spPr>
          <a:xfrm>
            <a:off x="7239000" y="6402382"/>
            <a:ext cx="1905000" cy="457200"/>
          </a:xfrm>
        </p:spPr>
        <p:txBody>
          <a:bodyPr/>
          <a:lstStyle/>
          <a:p>
            <a:pPr>
              <a:defRPr/>
            </a:pPr>
            <a:fld id="{AAADB608-4662-40A5-9E20-A1CD6DB0DAC7}" type="slidenum">
              <a:rPr lang="en-US" smtClean="0"/>
              <a:pPr>
                <a:defRPr/>
              </a:pPr>
              <a:t>38</a:t>
            </a:fld>
            <a:endParaRPr lang="en-US"/>
          </a:p>
        </p:txBody>
      </p:sp>
      <p:grpSp>
        <p:nvGrpSpPr>
          <p:cNvPr id="291846" name="Group 6"/>
          <p:cNvGrpSpPr>
            <a:grpSpLocks noChangeAspect="1"/>
          </p:cNvGrpSpPr>
          <p:nvPr/>
        </p:nvGrpSpPr>
        <p:grpSpPr bwMode="auto">
          <a:xfrm>
            <a:off x="8153400" y="107978"/>
            <a:ext cx="795338" cy="803275"/>
            <a:chOff x="8288338" y="87313"/>
            <a:chExt cx="768350" cy="776287"/>
          </a:xfrm>
        </p:grpSpPr>
        <p:pic>
          <p:nvPicPr>
            <p:cNvPr id="291849"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50"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1847" name="Picture 1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263" y="14316"/>
            <a:ext cx="889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8" name="Rectangle 12"/>
          <p:cNvSpPr>
            <a:spLocks noChangeArrowheads="1"/>
          </p:cNvSpPr>
          <p:nvPr/>
        </p:nvSpPr>
        <p:spPr bwMode="auto">
          <a:xfrm>
            <a:off x="1635125" y="335977"/>
            <a:ext cx="58737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8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SACO</a:t>
            </a:r>
          </a:p>
        </p:txBody>
      </p:sp>
      <p:sp>
        <p:nvSpPr>
          <p:cNvPr id="3" name="TextBox 2"/>
          <p:cNvSpPr txBox="1"/>
          <p:nvPr/>
        </p:nvSpPr>
        <p:spPr>
          <a:xfrm>
            <a:off x="1943100" y="1846803"/>
            <a:ext cx="5257800" cy="1292662"/>
          </a:xfrm>
          <a:prstGeom prst="rect">
            <a:avLst/>
          </a:prstGeom>
          <a:noFill/>
        </p:spPr>
        <p:txBody>
          <a:bodyPr wrap="square" rtlCol="0">
            <a:spAutoFit/>
          </a:bodyPr>
          <a:lstStyle/>
          <a:p>
            <a:pPr marL="171450" indent="-171450" eaLnBrk="0" fontAlgn="base" hangingPunct="0">
              <a:spcBef>
                <a:spcPct val="50000"/>
              </a:spcBef>
              <a:spcAft>
                <a:spcPct val="0"/>
              </a:spcAft>
              <a:buFont typeface="Arial" panose="020B0604020202020204" pitchFamily="34" charset="0"/>
              <a:buChar char="•"/>
              <a:tabLst>
                <a:tab pos="223242" algn="l"/>
                <a:tab pos="322362" algn="l"/>
              </a:tabLst>
              <a:defRPr/>
            </a:pPr>
            <a:r>
              <a:rPr lang="en-US" sz="1200" b="1" dirty="0">
                <a:solidFill>
                  <a:srgbClr val="000099"/>
                </a:solidFill>
                <a:latin typeface="Arial" panose="020B0604020202020204" pitchFamily="34" charset="0"/>
                <a:cs typeface="Arial" panose="020B0604020202020204" pitchFamily="34" charset="0"/>
              </a:rPr>
              <a:t>2 = Alcohol Related Incident (ARI) for 3rd </a:t>
            </a:r>
            <a:r>
              <a:rPr lang="en-US" sz="1200" b="1" dirty="0" err="1">
                <a:solidFill>
                  <a:srgbClr val="000099"/>
                </a:solidFill>
                <a:latin typeface="Arial" panose="020B0604020202020204" pitchFamily="34" charset="0"/>
                <a:cs typeface="Arial" panose="020B0604020202020204" pitchFamily="34" charset="0"/>
              </a:rPr>
              <a:t>Qtr</a:t>
            </a:r>
            <a:r>
              <a:rPr lang="en-US" sz="1200" b="1" dirty="0">
                <a:solidFill>
                  <a:srgbClr val="000099"/>
                </a:solidFill>
                <a:latin typeface="Arial" panose="020B0604020202020204" pitchFamily="34" charset="0"/>
                <a:cs typeface="Arial" panose="020B0604020202020204" pitchFamily="34" charset="0"/>
              </a:rPr>
              <a:t> *Individuals were referred to the SACO Program and completed Prime for Life 16.0</a:t>
            </a:r>
          </a:p>
          <a:p>
            <a:pPr marL="171450" indent="-171450" eaLnBrk="0" fontAlgn="base" hangingPunct="0">
              <a:spcBef>
                <a:spcPct val="50000"/>
              </a:spcBef>
              <a:spcAft>
                <a:spcPct val="0"/>
              </a:spcAft>
              <a:buFont typeface="Arial" panose="020B0604020202020204" pitchFamily="34" charset="0"/>
              <a:buChar char="•"/>
              <a:tabLst>
                <a:tab pos="223242" algn="l"/>
                <a:tab pos="322362" algn="l"/>
              </a:tabLst>
              <a:defRPr/>
            </a:pPr>
            <a:r>
              <a:rPr lang="en-US" sz="1200" b="1" dirty="0">
                <a:solidFill>
                  <a:srgbClr val="000099"/>
                </a:solidFill>
                <a:latin typeface="Arial" panose="020B0604020202020204" pitchFamily="34" charset="0"/>
                <a:cs typeface="Arial" panose="020B0604020202020204" pitchFamily="34" charset="0"/>
              </a:rPr>
              <a:t>0 = Drug Related Incidents (DRI) for 3rd </a:t>
            </a:r>
            <a:r>
              <a:rPr lang="en-US" sz="1200" b="1" dirty="0" err="1">
                <a:solidFill>
                  <a:srgbClr val="000099"/>
                </a:solidFill>
                <a:latin typeface="Arial" panose="020B0604020202020204" pitchFamily="34" charset="0"/>
                <a:cs typeface="Arial" panose="020B0604020202020204" pitchFamily="34" charset="0"/>
              </a:rPr>
              <a:t>Qtr</a:t>
            </a:r>
            <a:endParaRPr lang="en-US" sz="1200" b="1" dirty="0">
              <a:solidFill>
                <a:srgbClr val="000099"/>
              </a:solidFill>
              <a:latin typeface="Arial" panose="020B0604020202020204" pitchFamily="34" charset="0"/>
              <a:cs typeface="Arial" panose="020B0604020202020204" pitchFamily="34" charset="0"/>
            </a:endParaRPr>
          </a:p>
          <a:p>
            <a:pPr marL="171450" indent="-171450" eaLnBrk="0" fontAlgn="base" hangingPunct="0">
              <a:spcBef>
                <a:spcPct val="50000"/>
              </a:spcBef>
              <a:spcAft>
                <a:spcPct val="0"/>
              </a:spcAft>
              <a:buFont typeface="Arial" panose="020B0604020202020204" pitchFamily="34" charset="0"/>
              <a:buChar char="•"/>
              <a:defRPr/>
            </a:pPr>
            <a:r>
              <a:rPr lang="en-US" sz="1200" b="1" dirty="0">
                <a:solidFill>
                  <a:srgbClr val="000099"/>
                </a:solidFill>
                <a:latin typeface="Arial" panose="020B0604020202020204" pitchFamily="34" charset="0"/>
                <a:cs typeface="Arial" panose="020B0604020202020204" pitchFamily="34" charset="0"/>
              </a:rPr>
              <a:t>0 = Tested “Positive” of .02 or above for Breathalyzer Screening</a:t>
            </a:r>
          </a:p>
          <a:p>
            <a:pPr eaLnBrk="0" fontAlgn="base" hangingPunct="0">
              <a:spcBef>
                <a:spcPct val="50000"/>
              </a:spcBef>
              <a:spcAft>
                <a:spcPct val="0"/>
              </a:spcAft>
              <a:defRPr/>
            </a:pPr>
            <a:endParaRPr lang="en-US" sz="1200" b="1" dirty="0">
              <a:solidFill>
                <a:srgbClr val="000099"/>
              </a:solidFill>
              <a:latin typeface="Arial" panose="020B0604020202020204" pitchFamily="34" charset="0"/>
              <a:cs typeface="Arial" panose="020B0604020202020204" pitchFamily="34" charset="0"/>
            </a:endParaRPr>
          </a:p>
        </p:txBody>
      </p:sp>
      <p:sp>
        <p:nvSpPr>
          <p:cNvPr id="13" name="TextBox 1"/>
          <p:cNvSpPr txBox="1">
            <a:spLocks noChangeArrowheads="1"/>
          </p:cNvSpPr>
          <p:nvPr/>
        </p:nvSpPr>
        <p:spPr bwMode="auto">
          <a:xfrm>
            <a:off x="4256" y="6211898"/>
            <a:ext cx="328560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SSgt Johnson Isaiah</a:t>
            </a:r>
          </a:p>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Substance Assessment Coordination Officer</a:t>
            </a:r>
          </a:p>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229-639-9106</a:t>
            </a:r>
          </a:p>
        </p:txBody>
      </p:sp>
    </p:spTree>
    <p:extLst>
      <p:ext uri="{BB962C8B-B14F-4D97-AF65-F5344CB8AC3E}">
        <p14:creationId xmlns:p14="http://schemas.microsoft.com/office/powerpoint/2010/main" val="388695807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24" y="26628"/>
            <a:ext cx="688598" cy="7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232073" y="241308"/>
            <a:ext cx="6636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50000"/>
              </a:spcBef>
              <a:spcAft>
                <a:spcPct val="0"/>
              </a:spcAft>
              <a:buNone/>
              <a:defRPr/>
            </a:pPr>
            <a:r>
              <a:rPr lang="en-US" altLang="en-US" sz="2700" b="1" dirty="0">
                <a:ln>
                  <a:solidFill>
                    <a:schemeClr val="accent1">
                      <a:lumMod val="50000"/>
                    </a:schemeClr>
                  </a:solidFill>
                </a:ln>
                <a:solidFill>
                  <a:srgbClr val="0563C1"/>
                </a:solidFill>
                <a:latin typeface="Arial" panose="020B0604020202020204" pitchFamily="34" charset="0"/>
                <a:cs typeface="Arial" panose="020B0604020202020204" pitchFamily="34" charset="0"/>
              </a:rPr>
              <a:t>Recreation and Off-Duty Safety (RODS)</a:t>
            </a:r>
            <a:br>
              <a:rPr lang="en-US" altLang="en-US" sz="2700" b="1" dirty="0">
                <a:solidFill>
                  <a:srgbClr val="0563C1"/>
                </a:solidFill>
                <a:latin typeface="Arial" panose="020B0604020202020204" pitchFamily="34" charset="0"/>
                <a:cs typeface="Arial" panose="020B0604020202020204" pitchFamily="34" charset="0"/>
              </a:rPr>
            </a:br>
            <a:endParaRPr lang="en-US" altLang="en-US" sz="2700" b="1" dirty="0">
              <a:solidFill>
                <a:srgbClr val="0563C1"/>
              </a:solidFill>
              <a:latin typeface="Arial" panose="020B0604020202020204" pitchFamily="34" charset="0"/>
              <a:cs typeface="Arial" panose="020B0604020202020204" pitchFamily="34" charset="0"/>
            </a:endParaRPr>
          </a:p>
        </p:txBody>
      </p:sp>
      <p:grpSp>
        <p:nvGrpSpPr>
          <p:cNvPr id="5" name="Group 6"/>
          <p:cNvGrpSpPr>
            <a:grpSpLocks noChangeAspect="1"/>
          </p:cNvGrpSpPr>
          <p:nvPr/>
        </p:nvGrpSpPr>
        <p:grpSpPr bwMode="auto">
          <a:xfrm>
            <a:off x="8274224" y="146991"/>
            <a:ext cx="664523" cy="672693"/>
            <a:chOff x="8288338" y="87313"/>
            <a:chExt cx="768350" cy="776287"/>
          </a:xfrm>
        </p:grpSpPr>
        <p:pic>
          <p:nvPicPr>
            <p:cNvPr id="6" name="Picture 77" descr="LOGO 2 bl"/>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5" descr="VPP-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3"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84676" y="6143943"/>
            <a:ext cx="1951175" cy="646331"/>
          </a:xfrm>
          <a:prstGeom prst="rect">
            <a:avLst/>
          </a:prstGeom>
          <a:noFill/>
        </p:spPr>
        <p:txBody>
          <a:bodyPr wrap="none" rtlCol="0">
            <a:spAutoFit/>
          </a:bodyPr>
          <a:lstStyle/>
          <a:p>
            <a:pPr eaLnBrk="0" fontAlgn="base" hangingPunct="0">
              <a:spcBef>
                <a:spcPct val="0"/>
              </a:spcBef>
              <a:spcAft>
                <a:spcPct val="0"/>
              </a:spcAft>
              <a:defRPr/>
            </a:pPr>
            <a:r>
              <a:rPr lang="en-US" sz="1200" dirty="0">
                <a:solidFill>
                  <a:prstClr val="black"/>
                </a:solidFill>
                <a:latin typeface="Arial" panose="020B0604020202020204" pitchFamily="34" charset="0"/>
              </a:rPr>
              <a:t>Whitney Hendrix</a:t>
            </a:r>
          </a:p>
          <a:p>
            <a:pPr eaLnBrk="0" fontAlgn="base" hangingPunct="0">
              <a:spcBef>
                <a:spcPct val="0"/>
              </a:spcBef>
              <a:spcAft>
                <a:spcPct val="0"/>
              </a:spcAft>
              <a:defRPr/>
            </a:pPr>
            <a:r>
              <a:rPr lang="en-US" sz="1200" dirty="0">
                <a:solidFill>
                  <a:prstClr val="black"/>
                </a:solidFill>
                <a:latin typeface="Arial" panose="020B0604020202020204" pitchFamily="34" charset="0"/>
              </a:rPr>
              <a:t>RODS Program Manager</a:t>
            </a:r>
          </a:p>
          <a:p>
            <a:pPr eaLnBrk="0" fontAlgn="base" hangingPunct="0">
              <a:spcBef>
                <a:spcPct val="0"/>
              </a:spcBef>
              <a:spcAft>
                <a:spcPct val="0"/>
              </a:spcAft>
              <a:defRPr/>
            </a:pPr>
            <a:r>
              <a:rPr lang="en-US" sz="1200" dirty="0">
                <a:solidFill>
                  <a:prstClr val="black"/>
                </a:solidFill>
                <a:latin typeface="Arial" panose="020B0604020202020204" pitchFamily="34" charset="0"/>
              </a:rPr>
              <a:t>(229) 639-7052</a:t>
            </a:r>
          </a:p>
        </p:txBody>
      </p:sp>
      <p:sp>
        <p:nvSpPr>
          <p:cNvPr id="2" name="AutoShape 2" descr="What the red (control) zone means for recreation - CityNews Kitchener"/>
          <p:cNvSpPr>
            <a:spLocks noChangeAspect="1" noChangeArrowheads="1"/>
          </p:cNvSpPr>
          <p:nvPr/>
        </p:nvSpPr>
        <p:spPr bwMode="auto">
          <a:xfrm>
            <a:off x="3104717" y="889642"/>
            <a:ext cx="2349795" cy="2349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99"/>
              </a:solidFill>
              <a:latin typeface="Arial" panose="020B0604020202020204" pitchFamily="34" charset="0"/>
            </a:endParaRPr>
          </a:p>
        </p:txBody>
      </p:sp>
      <p:sp>
        <p:nvSpPr>
          <p:cNvPr id="8" name="TextBox 7"/>
          <p:cNvSpPr txBox="1"/>
          <p:nvPr/>
        </p:nvSpPr>
        <p:spPr>
          <a:xfrm>
            <a:off x="604091" y="878136"/>
            <a:ext cx="5584275" cy="2914709"/>
          </a:xfrm>
          <a:prstGeom prst="rect">
            <a:avLst/>
          </a:prstGeom>
          <a:solidFill>
            <a:schemeClr val="accent1">
              <a:lumMod val="20000"/>
              <a:lumOff val="80000"/>
            </a:schemeClr>
          </a:solidFill>
          <a:ln>
            <a:solidFill>
              <a:schemeClr val="tx1"/>
            </a:solidFill>
          </a:ln>
        </p:spPr>
        <p:txBody>
          <a:bodyPr wrap="square" rtlCol="0">
            <a:spAutoFit/>
          </a:bodyPr>
          <a:lstStyle/>
          <a:p>
            <a:pPr marL="285750" indent="-285750" eaLnBrk="0" fontAlgn="base" hangingPunct="0">
              <a:lnSpc>
                <a:spcPct val="150000"/>
              </a:lnSpc>
              <a:spcBef>
                <a:spcPct val="0"/>
              </a:spcBef>
              <a:spcAft>
                <a:spcPct val="0"/>
              </a:spcAft>
              <a:buFont typeface="Wingdings" panose="05000000000000000000" pitchFamily="2" charset="2"/>
              <a:buChar char="q"/>
            </a:pPr>
            <a:r>
              <a:rPr lang="en-US" dirty="0">
                <a:ln>
                  <a:solidFill>
                    <a:schemeClr val="accent1">
                      <a:lumMod val="50000"/>
                    </a:schemeClr>
                  </a:solidFill>
                </a:ln>
                <a:solidFill>
                  <a:srgbClr val="000099"/>
                </a:solidFill>
                <a:latin typeface="Arial" panose="020B0604020202020204" pitchFamily="34" charset="0"/>
              </a:rPr>
              <a:t>Reviewed the following Deliberate Risk Assessment Worksheets (DRAW) from JRAT:</a:t>
            </a:r>
          </a:p>
          <a:p>
            <a:pPr eaLnBrk="0" fontAlgn="base" hangingPunct="0">
              <a:lnSpc>
                <a:spcPct val="150000"/>
              </a:lnSpc>
              <a:spcBef>
                <a:spcPct val="0"/>
              </a:spcBef>
              <a:spcAft>
                <a:spcPct val="0"/>
              </a:spcAft>
            </a:pPr>
            <a:r>
              <a:rPr lang="en-US" dirty="0">
                <a:ln>
                  <a:solidFill>
                    <a:schemeClr val="accent1">
                      <a:lumMod val="50000"/>
                    </a:schemeClr>
                  </a:solidFill>
                </a:ln>
                <a:solidFill>
                  <a:srgbClr val="000099"/>
                </a:solidFill>
                <a:latin typeface="Arial" panose="020B0604020202020204" pitchFamily="34" charset="0"/>
              </a:rPr>
              <a:t>	</a:t>
            </a:r>
            <a:r>
              <a:rPr lang="en-US" sz="1400" dirty="0">
                <a:ln>
                  <a:solidFill>
                    <a:schemeClr val="accent1">
                      <a:lumMod val="50000"/>
                    </a:schemeClr>
                  </a:solidFill>
                </a:ln>
                <a:solidFill>
                  <a:srgbClr val="000099"/>
                </a:solidFill>
                <a:latin typeface="Arial" panose="020B0604020202020204" pitchFamily="34" charset="0"/>
              </a:rPr>
              <a:t>1. Orca Strongman Competition</a:t>
            </a: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2. Bench Press Competition</a:t>
            </a: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3. Run-Swim-Run</a:t>
            </a: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4. E &amp; O Course Timed Event</a:t>
            </a:r>
          </a:p>
          <a:p>
            <a:pPr eaLnBrk="0" fontAlgn="base" hangingPunct="0">
              <a:lnSpc>
                <a:spcPct val="150000"/>
              </a:lnSpc>
              <a:spcBef>
                <a:spcPct val="0"/>
              </a:spcBef>
              <a:spcAft>
                <a:spcPct val="0"/>
              </a:spcAft>
            </a:pPr>
            <a:endParaRPr lang="en-US" sz="1400" dirty="0">
              <a:ln>
                <a:solidFill>
                  <a:schemeClr val="accent1">
                    <a:lumMod val="50000"/>
                  </a:schemeClr>
                </a:solidFill>
              </a:ln>
              <a:solidFill>
                <a:srgbClr val="000099"/>
              </a:solidFill>
              <a:latin typeface="Arial" panose="020B0604020202020204" pitchFamily="34" charset="0"/>
            </a:endParaRP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a:t>
            </a:r>
            <a:endParaRPr lang="en-US" dirty="0">
              <a:ln>
                <a:solidFill>
                  <a:schemeClr val="accent1">
                    <a:lumMod val="50000"/>
                  </a:schemeClr>
                </a:solidFill>
              </a:ln>
              <a:solidFill>
                <a:srgbClr val="000099"/>
              </a:solidFill>
              <a:latin typeface="Arial" panose="020B0604020202020204" pitchFamily="34" charset="0"/>
            </a:endParaRPr>
          </a:p>
        </p:txBody>
      </p:sp>
      <p:sp>
        <p:nvSpPr>
          <p:cNvPr id="15" name="Slide Number Placeholder 14">
            <a:extLst>
              <a:ext uri="{FF2B5EF4-FFF2-40B4-BE49-F238E27FC236}">
                <a16:creationId xmlns:a16="http://schemas.microsoft.com/office/drawing/2014/main" id="{9D30D8AD-EADC-4AD8-BD20-DEB9E8B22C43}"/>
              </a:ext>
            </a:extLst>
          </p:cNvPr>
          <p:cNvSpPr>
            <a:spLocks noGrp="1"/>
          </p:cNvSpPr>
          <p:nvPr>
            <p:ph type="sldNum" sz="quarter" idx="12"/>
          </p:nvPr>
        </p:nvSpPr>
        <p:spPr>
          <a:xfrm>
            <a:off x="7239000" y="6467102"/>
            <a:ext cx="1905000" cy="457200"/>
          </a:xfrm>
        </p:spPr>
        <p:txBody>
          <a:bodyPr/>
          <a:lstStyle/>
          <a:p>
            <a:pPr>
              <a:defRPr/>
            </a:pPr>
            <a:fld id="{5DB01942-6FAC-4CE9-A60D-792E9D2B206A}" type="slidenum">
              <a:rPr lang="en-US" smtClean="0"/>
              <a:pPr>
                <a:defRPr/>
              </a:pPr>
              <a:t>39</a:t>
            </a:fld>
            <a:endParaRPr lang="en-US" dirty="0"/>
          </a:p>
        </p:txBody>
      </p:sp>
      <p:pic>
        <p:nvPicPr>
          <p:cNvPr id="12" name="Picture 11" descr="A picture containing grass, outdoor, sky, field&#10;&#10;AI-generated content may be incorrect.">
            <a:extLst>
              <a:ext uri="{FF2B5EF4-FFF2-40B4-BE49-F238E27FC236}">
                <a16:creationId xmlns:a16="http://schemas.microsoft.com/office/drawing/2014/main" id="{AB53A4D2-5A1E-4143-1A49-E633145B5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13" y="3869257"/>
            <a:ext cx="1316831" cy="208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group of people running on a road&#10;&#10;AI-generated content may be incorrect.">
            <a:extLst>
              <a:ext uri="{FF2B5EF4-FFF2-40B4-BE49-F238E27FC236}">
                <a16:creationId xmlns:a16="http://schemas.microsoft.com/office/drawing/2014/main" id="{129BB31A-299C-4F57-8CB9-984998DE1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880" y="1223203"/>
            <a:ext cx="2528867" cy="1896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erson swimming in a pool&#10;&#10;AI-generated content may be incorrect.">
            <a:extLst>
              <a:ext uri="{FF2B5EF4-FFF2-40B4-BE49-F238E27FC236}">
                <a16:creationId xmlns:a16="http://schemas.microsoft.com/office/drawing/2014/main" id="{DB0572AF-318F-148C-B2E0-49360BC91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0144" y="3869997"/>
            <a:ext cx="1562833" cy="208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A picture containing sky, outdoor, road&#10;&#10;AI-generated content may be incorrect.">
            <a:extLst>
              <a:ext uri="{FF2B5EF4-FFF2-40B4-BE49-F238E27FC236}">
                <a16:creationId xmlns:a16="http://schemas.microsoft.com/office/drawing/2014/main" id="{DAF15186-5D1A-2892-F825-52E66784DF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869258"/>
            <a:ext cx="1562833" cy="208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A group of people working on a tire in a parking lot&#10;&#10;AI-generated content may be incorrect.">
            <a:extLst>
              <a:ext uri="{FF2B5EF4-FFF2-40B4-BE49-F238E27FC236}">
                <a16:creationId xmlns:a16="http://schemas.microsoft.com/office/drawing/2014/main" id="{09FB0FDE-AC2E-006B-431B-683BD923C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7799" y="3376888"/>
            <a:ext cx="1932110" cy="2576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47955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446"/>
            <a:ext cx="8229600" cy="1143000"/>
          </a:xfrm>
        </p:spPr>
        <p:txBody>
          <a:bodyPr/>
          <a:lstStyle/>
          <a:p>
            <a:pPr algn="ctr"/>
            <a:r>
              <a:rPr lang="en-US" sz="2400" b="1" dirty="0">
                <a:solidFill>
                  <a:srgbClr val="0000FF"/>
                </a:solidFill>
                <a:latin typeface="Arial" panose="020B0604020202020204" pitchFamily="34" charset="0"/>
                <a:cs typeface="Arial" panose="020B0604020202020204" pitchFamily="34" charset="0"/>
              </a:rPr>
              <a:t>Performance Metrics</a:t>
            </a:r>
            <a:br>
              <a:rPr lang="en-US" sz="2400" b="1" dirty="0">
                <a:solidFill>
                  <a:srgbClr val="0000FF"/>
                </a:solidFill>
                <a:latin typeface="Arial" panose="020B0604020202020204" pitchFamily="34" charset="0"/>
                <a:cs typeface="Arial" panose="020B0604020202020204" pitchFamily="34" charset="0"/>
              </a:rPr>
            </a:br>
            <a:r>
              <a:rPr lang="en-US" sz="1600" b="1" dirty="0">
                <a:solidFill>
                  <a:srgbClr val="0000FF"/>
                </a:solidFill>
                <a:latin typeface="Arial" panose="020B0604020202020204" pitchFamily="34" charset="0"/>
                <a:cs typeface="Arial" panose="020B0604020202020204" pitchFamily="34" charset="0"/>
              </a:rPr>
              <a:t>as of 30 Jun 25 </a:t>
            </a:r>
            <a:endParaRPr lang="en-US" sz="2400" b="1" dirty="0">
              <a:solidFill>
                <a:srgbClr val="0000FF"/>
              </a:solidFill>
              <a:latin typeface="Arial" panose="020B0604020202020204" pitchFamily="34" charset="0"/>
              <a:cs typeface="Arial" panose="020B0604020202020204" pitchFamily="34" charset="0"/>
            </a:endParaRPr>
          </a:p>
        </p:txBody>
      </p:sp>
      <p:sp>
        <p:nvSpPr>
          <p:cNvPr id="8" name="Text Box 9"/>
          <p:cNvSpPr txBox="1">
            <a:spLocks noGrp="1" noChangeArrowheads="1"/>
          </p:cNvSpPr>
          <p:nvPr>
            <p:ph type="body" idx="1"/>
          </p:nvPr>
        </p:nvSpPr>
        <p:spPr bwMode="auto">
          <a:xfrm>
            <a:off x="457200" y="1450381"/>
            <a:ext cx="4040188" cy="590931"/>
          </a:xfrm>
          <a:prstGeom prst="rect">
            <a:avLst/>
          </a:prstGeom>
          <a:solidFill>
            <a:schemeClr val="bg1">
              <a:lumMod val="85000"/>
            </a:schemeClr>
          </a:solidFill>
          <a:ln w="19050">
            <a:solidFill>
              <a:schemeClr val="tx1"/>
            </a:solidFill>
          </a:ln>
        </p:spPr>
        <p:txBody>
          <a:bodyPr anchorCtr="1">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1" hangingPunct="1">
              <a:spcBef>
                <a:spcPct val="50000"/>
              </a:spcBef>
            </a:pPr>
            <a:r>
              <a:rPr lang="en-US" altLang="en-US" sz="1800" dirty="0">
                <a:solidFill>
                  <a:schemeClr val="tx1"/>
                </a:solidFill>
                <a:cs typeface="Arial" panose="020B0604020202020204" pitchFamily="34" charset="0"/>
              </a:rPr>
              <a:t>CY21-CY25 Military RMI-SIR   Cases</a:t>
            </a:r>
            <a:endParaRPr lang="en-US" altLang="en-US" sz="1600" dirty="0">
              <a:solidFill>
                <a:schemeClr val="tx1"/>
              </a:solidFill>
              <a:cs typeface="Arial" panose="020B0604020202020204" pitchFamily="34" charset="0"/>
            </a:endParaRPr>
          </a:p>
        </p:txBody>
      </p:sp>
      <p:graphicFrame>
        <p:nvGraphicFramePr>
          <p:cNvPr id="11" name="Object 1157"/>
          <p:cNvGraphicFramePr>
            <a:graphicFrameLocks noGrp="1" noChangeAspect="1"/>
          </p:cNvGraphicFramePr>
          <p:nvPr>
            <p:ph sz="half" idx="2"/>
          </p:nvPr>
        </p:nvGraphicFramePr>
        <p:xfrm>
          <a:off x="454819" y="2188398"/>
          <a:ext cx="4040188" cy="420489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9"/>
          <p:cNvSpPr txBox="1">
            <a:spLocks noGrp="1" noChangeArrowheads="1"/>
          </p:cNvSpPr>
          <p:nvPr>
            <p:ph type="body" sz="quarter" idx="3"/>
          </p:nvPr>
        </p:nvSpPr>
        <p:spPr bwMode="auto">
          <a:xfrm>
            <a:off x="4645032" y="1450381"/>
            <a:ext cx="4041775" cy="590931"/>
          </a:xfrm>
          <a:prstGeom prst="rect">
            <a:avLst/>
          </a:prstGeom>
          <a:solidFill>
            <a:schemeClr val="bg1">
              <a:lumMod val="85000"/>
            </a:schemeClr>
          </a:solidFill>
          <a:ln w="19050">
            <a:solidFill>
              <a:schemeClr val="tx1"/>
            </a:solidFill>
          </a:ln>
        </p:spPr>
        <p:txBody>
          <a:bodyPr anchorCtr="1">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1" hangingPunct="1">
              <a:spcBef>
                <a:spcPct val="50000"/>
              </a:spcBef>
            </a:pPr>
            <a:r>
              <a:rPr lang="en-US" altLang="en-US" sz="1800" dirty="0">
                <a:solidFill>
                  <a:schemeClr val="tx1"/>
                </a:solidFill>
                <a:cs typeface="Arial" panose="020B0604020202020204" pitchFamily="34" charset="0"/>
              </a:rPr>
              <a:t>CY21-CY25 Civilian Lost Day Cases</a:t>
            </a:r>
            <a:endParaRPr lang="en-US" altLang="en-US" sz="1600" dirty="0">
              <a:solidFill>
                <a:schemeClr val="tx1"/>
              </a:solidFill>
              <a:cs typeface="Arial" panose="020B0604020202020204" pitchFamily="34" charset="0"/>
            </a:endParaRPr>
          </a:p>
        </p:txBody>
      </p:sp>
      <p:graphicFrame>
        <p:nvGraphicFramePr>
          <p:cNvPr id="14" name="Object 1157"/>
          <p:cNvGraphicFramePr>
            <a:graphicFrameLocks noGrp="1" noChangeAspect="1"/>
          </p:cNvGraphicFramePr>
          <p:nvPr>
            <p:ph sz="quarter" idx="4"/>
          </p:nvPr>
        </p:nvGraphicFramePr>
        <p:xfrm>
          <a:off x="4645027" y="2188398"/>
          <a:ext cx="4041775" cy="4204891"/>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id="{CCFE6B25-E3A3-7C97-B3E0-9F787E4CB029}"/>
              </a:ext>
            </a:extLst>
          </p:cNvPr>
          <p:cNvSpPr>
            <a:spLocks noGrp="1"/>
          </p:cNvSpPr>
          <p:nvPr>
            <p:ph type="sldNum" sz="quarter" idx="12"/>
          </p:nvPr>
        </p:nvSpPr>
        <p:spPr>
          <a:xfrm>
            <a:off x="7253083" y="6507227"/>
            <a:ext cx="1905000" cy="457200"/>
          </a:xfrm>
        </p:spPr>
        <p:txBody>
          <a:bodyPr/>
          <a:lstStyle/>
          <a:p>
            <a:pPr>
              <a:defRPr/>
            </a:pPr>
            <a:fld id="{8C111ED2-DF7E-4F6F-B610-65CFB3EE42BD}" type="slidenum">
              <a:rPr lang="en-US" smtClean="0">
                <a:latin typeface="Arial" panose="020B0604020202020204" pitchFamily="34" charset="0"/>
                <a:cs typeface="Arial" panose="020B0604020202020204" pitchFamily="34" charset="0"/>
              </a:rPr>
              <a:pPr>
                <a:defRPr/>
              </a:pPr>
              <a:t>4</a:t>
            </a:fld>
            <a:endParaRPr lang="en-US" dirty="0">
              <a:latin typeface="Arial" panose="020B0604020202020204" pitchFamily="34" charset="0"/>
              <a:cs typeface="Arial" panose="020B0604020202020204" pitchFamily="34" charset="0"/>
            </a:endParaRPr>
          </a:p>
        </p:txBody>
      </p:sp>
      <p:sp>
        <p:nvSpPr>
          <p:cNvPr id="15" name="TextBox 1"/>
          <p:cNvSpPr txBox="1"/>
          <p:nvPr/>
        </p:nvSpPr>
        <p:spPr>
          <a:xfrm>
            <a:off x="5759210" y="4910530"/>
            <a:ext cx="419421" cy="27680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a:pPr>
            <a:r>
              <a:rPr lang="en-US" sz="1200" b="1" dirty="0">
                <a:solidFill>
                  <a:srgbClr val="000000"/>
                </a:solidFill>
                <a:latin typeface="Arial" panose="020B0604020202020204" pitchFamily="34" charset="0"/>
                <a:cs typeface="Arial" panose="020B0604020202020204" pitchFamily="34" charset="0"/>
              </a:rPr>
              <a:t>2</a:t>
            </a:r>
            <a:endParaRPr lang="en-US" sz="1050" b="1" dirty="0">
              <a:solidFill>
                <a:srgbClr val="000000"/>
              </a:solidFill>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8315322" y="87314"/>
            <a:ext cx="741366" cy="750828"/>
            <a:chOff x="8288338" y="87313"/>
            <a:chExt cx="768350" cy="776287"/>
          </a:xfrm>
        </p:grpSpPr>
        <p:pic>
          <p:nvPicPr>
            <p:cNvPr id="12" name="Picture 77" descr="LOGO 2 bl"/>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13" name="Picture 105" descr="VPP-Log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pic>
        <p:nvPicPr>
          <p:cNvPr id="16" name="Picture 13" descr="baselogo"/>
          <p:cNvPicPr>
            <a:picLocks noChangeAspect="1" noChangeArrowheads="1"/>
          </p:cNvPicPr>
          <p:nvPr/>
        </p:nvPicPr>
        <p:blipFill>
          <a:blip r:embed="rId7" cstate="print"/>
          <a:srcRect/>
          <a:stretch>
            <a:fillRect/>
          </a:stretch>
        </p:blipFill>
        <p:spPr bwMode="auto">
          <a:xfrm>
            <a:off x="61913" y="26988"/>
            <a:ext cx="785812" cy="793750"/>
          </a:xfrm>
          <a:prstGeom prst="rect">
            <a:avLst/>
          </a:prstGeom>
          <a:noFill/>
          <a:ln w="9525">
            <a:noFill/>
            <a:miter lim="800000"/>
            <a:headEnd/>
            <a:tailEnd/>
          </a:ln>
        </p:spPr>
      </p:pic>
      <p:sp>
        <p:nvSpPr>
          <p:cNvPr id="3" name="TextBox 1">
            <a:extLst>
              <a:ext uri="{FF2B5EF4-FFF2-40B4-BE49-F238E27FC236}">
                <a16:creationId xmlns:a16="http://schemas.microsoft.com/office/drawing/2014/main" id="{0D003AC1-1B88-DAE7-D5D7-588B66C992A7}"/>
              </a:ext>
            </a:extLst>
          </p:cNvPr>
          <p:cNvSpPr txBox="1"/>
          <p:nvPr/>
        </p:nvSpPr>
        <p:spPr>
          <a:xfrm>
            <a:off x="2886275" y="4290843"/>
            <a:ext cx="256391" cy="3222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40277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7"/>
          <p:cNvSpPr txBox="1">
            <a:spLocks noChangeArrowheads="1"/>
          </p:cNvSpPr>
          <p:nvPr/>
        </p:nvSpPr>
        <p:spPr bwMode="auto">
          <a:xfrm>
            <a:off x="1304933" y="291471"/>
            <a:ext cx="653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Explosives Safety</a:t>
            </a:r>
          </a:p>
        </p:txBody>
      </p:sp>
      <p:grpSp>
        <p:nvGrpSpPr>
          <p:cNvPr id="285699" name="Group 6"/>
          <p:cNvGrpSpPr>
            <a:grpSpLocks noChangeAspect="1"/>
          </p:cNvGrpSpPr>
          <p:nvPr/>
        </p:nvGrpSpPr>
        <p:grpSpPr bwMode="auto">
          <a:xfrm>
            <a:off x="8204777" y="128508"/>
            <a:ext cx="795339" cy="803275"/>
            <a:chOff x="8288338" y="87313"/>
            <a:chExt cx="768350" cy="776287"/>
          </a:xfrm>
        </p:grpSpPr>
        <p:pic>
          <p:nvPicPr>
            <p:cNvPr id="28570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5700" name="Picture 1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75" y="65670"/>
            <a:ext cx="889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60977" y="2070133"/>
            <a:ext cx="7243800" cy="1292662"/>
          </a:xfrm>
          <a:prstGeom prst="rect">
            <a:avLst/>
          </a:prstGeom>
          <a:noFill/>
        </p:spPr>
        <p:txBody>
          <a:bodyPr wrap="square">
            <a:spAutoFit/>
          </a:bodyPr>
          <a:lstStyle/>
          <a:p>
            <a:pPr eaLnBrk="0" fontAlgn="base" hangingPunct="0">
              <a:spcBef>
                <a:spcPct val="0"/>
              </a:spcBef>
              <a:spcAft>
                <a:spcPct val="0"/>
              </a:spcAft>
              <a:defRPr/>
            </a:pPr>
            <a:endParaRPr lang="en-US" sz="2400" dirty="0">
              <a:solidFill>
                <a:prstClr val="black"/>
              </a:solidFill>
              <a:latin typeface="Arial" panose="020B0604020202020204" pitchFamily="34" charset="0"/>
              <a:cs typeface="Arial" panose="020B0604020202020204" pitchFamily="34" charset="0"/>
            </a:endParaRPr>
          </a:p>
          <a:p>
            <a:pPr marL="285744" indent="-285744" eaLnBrk="0" fontAlgn="base" hangingPunct="0">
              <a:spcBef>
                <a:spcPct val="0"/>
              </a:spcBef>
              <a:spcAft>
                <a:spcPct val="0"/>
              </a:spcAft>
              <a:buBlip>
                <a:blip r:embed="rId6"/>
              </a:buBlip>
              <a:defRPr/>
            </a:pPr>
            <a:r>
              <a:rPr lang="en-US" dirty="0">
                <a:solidFill>
                  <a:prstClr val="black"/>
                </a:solidFill>
                <a:latin typeface="Arial" panose="020B0604020202020204" pitchFamily="34" charset="0"/>
                <a:cs typeface="Arial" panose="020B0604020202020204" pitchFamily="34" charset="0"/>
              </a:rPr>
              <a:t>Regional explosive safety visit scheduled for 25-28 Aug 25.</a:t>
            </a:r>
          </a:p>
          <a:p>
            <a:pPr marL="285744" indent="-285744" eaLnBrk="0" fontAlgn="base" hangingPunct="0">
              <a:spcBef>
                <a:spcPct val="0"/>
              </a:spcBef>
              <a:spcAft>
                <a:spcPct val="0"/>
              </a:spcAft>
              <a:buBlip>
                <a:blip r:embed="rId6"/>
              </a:buBlip>
              <a:defRPr/>
            </a:pPr>
            <a:endParaRPr lang="en-US" dirty="0">
              <a:solidFill>
                <a:prstClr val="black"/>
              </a:solidFill>
              <a:latin typeface="Arial" panose="020B0604020202020204" pitchFamily="34" charset="0"/>
              <a:cs typeface="Arial" panose="020B0604020202020204" pitchFamily="34" charset="0"/>
            </a:endParaRPr>
          </a:p>
          <a:p>
            <a:pPr marL="285744" indent="-285744" eaLnBrk="0" fontAlgn="base" hangingPunct="0">
              <a:spcBef>
                <a:spcPct val="0"/>
              </a:spcBef>
              <a:spcAft>
                <a:spcPct val="0"/>
              </a:spcAft>
              <a:buBlip>
                <a:blip r:embed="rId6"/>
              </a:buBlip>
              <a:defRPr/>
            </a:pPr>
            <a:r>
              <a:rPr lang="en-US" dirty="0">
                <a:solidFill>
                  <a:prstClr val="black"/>
                </a:solidFill>
                <a:latin typeface="Arial" panose="020B0604020202020204" pitchFamily="34" charset="0"/>
                <a:cs typeface="Arial" panose="020B0604020202020204" pitchFamily="34" charset="0"/>
              </a:rPr>
              <a:t>Explosive Safety Inspection tentatively scheduled for 8-12 Dec 25.</a:t>
            </a:r>
          </a:p>
        </p:txBody>
      </p:sp>
      <p:sp>
        <p:nvSpPr>
          <p:cNvPr id="10" name="Text Box 6"/>
          <p:cNvSpPr txBox="1">
            <a:spLocks noChangeArrowheads="1"/>
          </p:cNvSpPr>
          <p:nvPr/>
        </p:nvSpPr>
        <p:spPr bwMode="auto">
          <a:xfrm>
            <a:off x="32945" y="6012002"/>
            <a:ext cx="3614737" cy="83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Explosives Safety Officer</a:t>
            </a:r>
          </a:p>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Rashode L. Best</a:t>
            </a:r>
          </a:p>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(229) 639-6215</a:t>
            </a:r>
          </a:p>
          <a:p>
            <a:pPr eaLnBrk="0" fontAlgn="base" hangingPunct="0">
              <a:lnSpc>
                <a:spcPct val="100000"/>
              </a:lnSpc>
              <a:spcBef>
                <a:spcPct val="0"/>
              </a:spcBef>
              <a:spcAft>
                <a:spcPct val="0"/>
              </a:spcAft>
              <a:buNone/>
              <a:defRPr/>
            </a:pPr>
            <a:endParaRPr lang="en-US" altLang="en-US" sz="1200" dirty="0">
              <a:solidFill>
                <a:prstClr val="black"/>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520E9F0-39CD-CCD7-389F-F01C1A409C9A}"/>
              </a:ext>
            </a:extLst>
          </p:cNvPr>
          <p:cNvSpPr>
            <a:spLocks noGrp="1"/>
          </p:cNvSpPr>
          <p:nvPr>
            <p:ph type="sldNum" sz="quarter" idx="12"/>
          </p:nvPr>
        </p:nvSpPr>
        <p:spPr>
          <a:xfrm>
            <a:off x="7206055" y="6400800"/>
            <a:ext cx="1905000" cy="457200"/>
          </a:xfrm>
        </p:spPr>
        <p:txBody>
          <a:bodyPr/>
          <a:lstStyle/>
          <a:p>
            <a:pPr>
              <a:defRPr/>
            </a:pPr>
            <a:fld id="{8C828E91-8EFF-4D2A-82BD-5CDD04A333EA}" type="slidenum">
              <a:rPr lang="en-US" smtClean="0"/>
              <a:pPr>
                <a:defRPr/>
              </a:pPr>
              <a:t>40</a:t>
            </a:fld>
            <a:endParaRPr lang="en-US" dirty="0"/>
          </a:p>
        </p:txBody>
      </p:sp>
    </p:spTree>
    <p:extLst>
      <p:ext uri="{BB962C8B-B14F-4D97-AF65-F5344CB8AC3E}">
        <p14:creationId xmlns:p14="http://schemas.microsoft.com/office/powerpoint/2010/main" val="421761759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4"/>
          <p:cNvSpPr>
            <a:spLocks noChangeArrowheads="1"/>
          </p:cNvSpPr>
          <p:nvPr/>
        </p:nvSpPr>
        <p:spPr bwMode="auto">
          <a:xfrm>
            <a:off x="2769801" y="77805"/>
            <a:ext cx="41029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dirty="0">
                <a:solidFill>
                  <a:srgbClr val="0000FF"/>
                </a:solidFill>
                <a:cs typeface="Arial" panose="020B0604020202020204" pitchFamily="34" charset="0"/>
              </a:rPr>
              <a:t>Hearing Conservation</a:t>
            </a:r>
          </a:p>
          <a:p>
            <a:pPr algn="ctr" eaLnBrk="0" fontAlgn="base" hangingPunct="0">
              <a:spcBef>
                <a:spcPct val="0"/>
              </a:spcBef>
              <a:spcAft>
                <a:spcPct val="0"/>
              </a:spcAft>
              <a:defRPr/>
            </a:pPr>
            <a:r>
              <a:rPr lang="en-US" altLang="en-US" sz="1600" b="1" dirty="0">
                <a:solidFill>
                  <a:srgbClr val="0000FF"/>
                </a:solidFill>
                <a:cs typeface="Arial" panose="020B0604020202020204" pitchFamily="34" charset="0"/>
              </a:rPr>
              <a:t>Hearing Readiness Metrics CY25</a:t>
            </a:r>
          </a:p>
          <a:p>
            <a:pPr algn="ctr" eaLnBrk="0" fontAlgn="base" hangingPunct="0">
              <a:spcBef>
                <a:spcPct val="0"/>
              </a:spcBef>
              <a:spcAft>
                <a:spcPct val="0"/>
              </a:spcAft>
              <a:defRPr/>
            </a:pPr>
            <a:r>
              <a:rPr lang="en-US" altLang="en-US" sz="1400" b="1" dirty="0">
                <a:solidFill>
                  <a:srgbClr val="0000FF"/>
                </a:solidFill>
                <a:cs typeface="Arial" panose="020B0604020202020204" pitchFamily="34" charset="0"/>
              </a:rPr>
              <a:t>(as of 30 June 25)</a:t>
            </a:r>
          </a:p>
        </p:txBody>
      </p:sp>
      <p:graphicFrame>
        <p:nvGraphicFramePr>
          <p:cNvPr id="295939" name="Chart 1"/>
          <p:cNvGraphicFramePr>
            <a:graphicFrameLocks/>
          </p:cNvGraphicFramePr>
          <p:nvPr/>
        </p:nvGraphicFramePr>
        <p:xfrm>
          <a:off x="2732092" y="1046167"/>
          <a:ext cx="6243637" cy="3482975"/>
        </p:xfrm>
        <a:graphic>
          <a:graphicData uri="http://schemas.openxmlformats.org/presentationml/2006/ole">
            <mc:AlternateContent xmlns:mc="http://schemas.openxmlformats.org/markup-compatibility/2006">
              <mc:Choice xmlns:v="urn:schemas-microsoft-com:vml" Requires="v">
                <p:oleObj name="Worksheet" r:id="rId3" imgW="6324600" imgH="3295650" progId="Excel.Sheet.8">
                  <p:embed/>
                </p:oleObj>
              </mc:Choice>
              <mc:Fallback>
                <p:oleObj name="Worksheet" r:id="rId3" imgW="6324600" imgH="3295650" progId="Excel.Sheet.8">
                  <p:embed/>
                  <p:pic>
                    <p:nvPicPr>
                      <p:cNvPr id="295939" name="Chart 1"/>
                      <p:cNvPicPr>
                        <a:picLocks noChangeArrowheads="1"/>
                      </p:cNvPicPr>
                      <p:nvPr/>
                    </p:nvPicPr>
                    <p:blipFill>
                      <a:blip r:embed="rId4"/>
                      <a:srcRect/>
                      <a:stretch>
                        <a:fillRect/>
                      </a:stretch>
                    </p:blipFill>
                    <p:spPr bwMode="auto">
                      <a:xfrm>
                        <a:off x="2732092" y="1046167"/>
                        <a:ext cx="6243637" cy="3482975"/>
                      </a:xfrm>
                      <a:prstGeom prst="rect">
                        <a:avLst/>
                      </a:prstGeom>
                      <a:noFill/>
                      <a:ln>
                        <a:noFill/>
                      </a:ln>
                    </p:spPr>
                  </p:pic>
                </p:oleObj>
              </mc:Fallback>
            </mc:AlternateContent>
          </a:graphicData>
        </a:graphic>
      </p:graphicFrame>
      <p:graphicFrame>
        <p:nvGraphicFramePr>
          <p:cNvPr id="295940" name="Object 3"/>
          <p:cNvGraphicFramePr>
            <a:graphicFrameLocks noChangeAspect="1"/>
          </p:cNvGraphicFramePr>
          <p:nvPr/>
        </p:nvGraphicFramePr>
        <p:xfrm>
          <a:off x="168275" y="4529138"/>
          <a:ext cx="8836025" cy="1741487"/>
        </p:xfrm>
        <a:graphic>
          <a:graphicData uri="http://schemas.openxmlformats.org/presentationml/2006/ole">
            <mc:AlternateContent xmlns:mc="http://schemas.openxmlformats.org/markup-compatibility/2006">
              <mc:Choice xmlns:v="urn:schemas-microsoft-com:vml" Requires="v">
                <p:oleObj name="Worksheet" r:id="rId5" imgW="5476875" imgH="1152525" progId="Excel.Sheet.8">
                  <p:embed/>
                </p:oleObj>
              </mc:Choice>
              <mc:Fallback>
                <p:oleObj name="Worksheet" r:id="rId5" imgW="5476875" imgH="1152525" progId="Excel.Sheet.8">
                  <p:embed/>
                  <p:pic>
                    <p:nvPicPr>
                      <p:cNvPr id="295940" name="Object 3"/>
                      <p:cNvPicPr>
                        <a:picLocks noChangeAspect="1" noChangeArrowheads="1"/>
                      </p:cNvPicPr>
                      <p:nvPr/>
                    </p:nvPicPr>
                    <p:blipFill>
                      <a:blip r:embed="rId6"/>
                      <a:srcRect/>
                      <a:stretch>
                        <a:fillRect/>
                      </a:stretch>
                    </p:blipFill>
                    <p:spPr bwMode="auto">
                      <a:xfrm>
                        <a:off x="168275" y="4529138"/>
                        <a:ext cx="8836025" cy="1741487"/>
                      </a:xfrm>
                      <a:prstGeom prst="rect">
                        <a:avLst/>
                      </a:prstGeom>
                      <a:noFill/>
                      <a:ln>
                        <a:noFill/>
                      </a:ln>
                    </p:spPr>
                  </p:pic>
                </p:oleObj>
              </mc:Fallback>
            </mc:AlternateContent>
          </a:graphicData>
        </a:graphic>
      </p:graphicFrame>
      <p:sp>
        <p:nvSpPr>
          <p:cNvPr id="3" name="TextBox 2"/>
          <p:cNvSpPr txBox="1"/>
          <p:nvPr/>
        </p:nvSpPr>
        <p:spPr>
          <a:xfrm>
            <a:off x="175862" y="1044868"/>
            <a:ext cx="2451463" cy="3693319"/>
          </a:xfrm>
          <a:prstGeom prst="rect">
            <a:avLst/>
          </a:prstGeom>
          <a:noFill/>
          <a:ln w="12700">
            <a:solidFill>
              <a:schemeClr val="tx1"/>
            </a:solidFill>
          </a:ln>
        </p:spPr>
        <p:txBody>
          <a:bodyPr wrap="square">
            <a:spAutoFit/>
          </a:bodyPr>
          <a:lstStyle/>
          <a:p>
            <a:pPr eaLnBrk="0" fontAlgn="base" hangingPunct="0">
              <a:spcBef>
                <a:spcPct val="0"/>
              </a:spcBef>
              <a:spcAft>
                <a:spcPct val="0"/>
              </a:spcAft>
              <a:defRPr/>
            </a:pPr>
            <a:r>
              <a:rPr lang="en-US" sz="1300" dirty="0">
                <a:solidFill>
                  <a:srgbClr val="000099"/>
                </a:solidFill>
                <a:latin typeface="Arial" panose="020B0604020202020204" pitchFamily="34" charset="0"/>
                <a:cs typeface="Arial" panose="020B0604020202020204" pitchFamily="34" charset="0"/>
              </a:rPr>
              <a:t>Reference: </a:t>
            </a:r>
            <a:r>
              <a:rPr lang="en-US" sz="1300" b="1" dirty="0">
                <a:solidFill>
                  <a:srgbClr val="000099"/>
                </a:solidFill>
                <a:latin typeface="Arial" panose="020B0604020202020204" pitchFamily="34" charset="0"/>
                <a:cs typeface="Arial" panose="020B0604020202020204" pitchFamily="34" charset="0"/>
              </a:rPr>
              <a:t>MCO 6260.3A</a:t>
            </a:r>
            <a:r>
              <a:rPr lang="en-US" sz="1300" dirty="0">
                <a:solidFill>
                  <a:srgbClr val="000099"/>
                </a:solidFill>
                <a:latin typeface="Arial" panose="020B0604020202020204" pitchFamily="34" charset="0"/>
                <a:cs typeface="Arial" panose="020B0604020202020204" pitchFamily="34" charset="0"/>
              </a:rPr>
              <a:t>, Marine Corps Hearing Conservation Program</a:t>
            </a:r>
          </a:p>
          <a:p>
            <a:pPr eaLnBrk="0" fontAlgn="base" hangingPunct="0">
              <a:spcBef>
                <a:spcPct val="0"/>
              </a:spcBef>
              <a:spcAft>
                <a:spcPct val="0"/>
              </a:spcAft>
              <a:defRPr/>
            </a:pPr>
            <a:endParaRPr lang="en-US" sz="9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Training requirements</a:t>
            </a:r>
          </a:p>
          <a:p>
            <a:pPr marL="176209" indent="-176209" eaLnBrk="0" fontAlgn="base" hangingPunct="0">
              <a:spcBef>
                <a:spcPct val="0"/>
              </a:spcBef>
              <a:spcAft>
                <a:spcPct val="0"/>
              </a:spcAft>
              <a:buFontTx/>
              <a:buAutoNum type="arabicPeriod"/>
              <a:defRPr/>
            </a:pPr>
            <a:endParaRPr lang="en-US" sz="9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Audiogram (Baseline, Annual, and Termination)</a:t>
            </a:r>
          </a:p>
          <a:p>
            <a:pPr marL="176209" indent="-176209" eaLnBrk="0" fontAlgn="base" hangingPunct="0">
              <a:spcBef>
                <a:spcPct val="0"/>
              </a:spcBef>
              <a:spcAft>
                <a:spcPct val="0"/>
              </a:spcAft>
              <a:buFontTx/>
              <a:buAutoNum type="arabicPeriod"/>
              <a:defRPr/>
            </a:pPr>
            <a:endParaRPr lang="en-US" sz="14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STS/PTS</a:t>
            </a:r>
          </a:p>
          <a:p>
            <a:pPr marL="176209" indent="-176209" eaLnBrk="0" fontAlgn="base" hangingPunct="0">
              <a:spcBef>
                <a:spcPct val="0"/>
              </a:spcBef>
              <a:spcAft>
                <a:spcPct val="0"/>
              </a:spcAft>
              <a:buFontTx/>
              <a:buAutoNum type="arabicPeriod"/>
              <a:defRPr/>
            </a:pPr>
            <a:endParaRPr lang="en-US" sz="14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Fit Testing</a:t>
            </a:r>
          </a:p>
          <a:p>
            <a:pPr marL="176209" indent="-176209" eaLnBrk="0" fontAlgn="base" hangingPunct="0">
              <a:spcBef>
                <a:spcPct val="0"/>
              </a:spcBef>
              <a:spcAft>
                <a:spcPct val="0"/>
              </a:spcAft>
              <a:buFontTx/>
              <a:buAutoNum type="arabicPeriod"/>
              <a:defRPr/>
            </a:pPr>
            <a:endParaRPr lang="en-US" sz="13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Identifying noise hazardous area and equipment</a:t>
            </a:r>
          </a:p>
          <a:p>
            <a:pPr marL="176209" indent="-176209" eaLnBrk="0" fontAlgn="base" hangingPunct="0">
              <a:spcBef>
                <a:spcPct val="0"/>
              </a:spcBef>
              <a:spcAft>
                <a:spcPct val="0"/>
              </a:spcAft>
              <a:buFontTx/>
              <a:buAutoNum type="arabicPeriod"/>
              <a:defRPr/>
            </a:pPr>
            <a:endParaRPr lang="en-US" sz="10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Best way to manage the military is by using MRRS</a:t>
            </a:r>
          </a:p>
        </p:txBody>
      </p:sp>
      <p:grpSp>
        <p:nvGrpSpPr>
          <p:cNvPr id="295942" name="Group 6"/>
          <p:cNvGrpSpPr>
            <a:grpSpLocks noChangeAspect="1"/>
          </p:cNvGrpSpPr>
          <p:nvPr/>
        </p:nvGrpSpPr>
        <p:grpSpPr bwMode="auto">
          <a:xfrm>
            <a:off x="8281863" y="77811"/>
            <a:ext cx="774847" cy="750887"/>
            <a:chOff x="8288338" y="87313"/>
            <a:chExt cx="768350" cy="776287"/>
          </a:xfrm>
        </p:grpSpPr>
        <p:pic>
          <p:nvPicPr>
            <p:cNvPr id="295945" name="Picture 77" descr="LOGO 2 bl"/>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6" name="Picture 105" descr="VPP-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5943" name="Picture 22" descr="base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69" y="6"/>
            <a:ext cx="820388"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10005" y="6270629"/>
            <a:ext cx="2622087" cy="6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Alisha Montieth</a:t>
            </a:r>
          </a:p>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Safety Specialist </a:t>
            </a:r>
          </a:p>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639-7272</a:t>
            </a:r>
          </a:p>
        </p:txBody>
      </p:sp>
      <p:sp>
        <p:nvSpPr>
          <p:cNvPr id="2" name="Slide Number Placeholder 1">
            <a:extLst>
              <a:ext uri="{FF2B5EF4-FFF2-40B4-BE49-F238E27FC236}">
                <a16:creationId xmlns:a16="http://schemas.microsoft.com/office/drawing/2014/main" id="{670E6D25-DF42-12BC-255E-0501C7EEEB1C}"/>
              </a:ext>
            </a:extLst>
          </p:cNvPr>
          <p:cNvSpPr>
            <a:spLocks noGrp="1"/>
          </p:cNvSpPr>
          <p:nvPr>
            <p:ph type="sldNum" sz="quarter" idx="12"/>
          </p:nvPr>
        </p:nvSpPr>
        <p:spPr>
          <a:xfrm>
            <a:off x="7086600" y="6492883"/>
            <a:ext cx="2057400" cy="365125"/>
          </a:xfrm>
        </p:spPr>
        <p:txBody>
          <a:bodyPr/>
          <a:lstStyle/>
          <a:p>
            <a:pPr>
              <a:defRPr/>
            </a:pPr>
            <a:fld id="{8C828E91-8EFF-4D2A-82BD-5CDD04A333EA}" type="slidenum">
              <a:rPr lang="en-US" smtClean="0"/>
              <a:pPr>
                <a:defRPr/>
              </a:pPr>
              <a:t>41</a:t>
            </a:fld>
            <a:endParaRPr lang="en-US" dirty="0"/>
          </a:p>
        </p:txBody>
      </p:sp>
    </p:spTree>
    <p:extLst>
      <p:ext uri="{BB962C8B-B14F-4D97-AF65-F5344CB8AC3E}">
        <p14:creationId xmlns:p14="http://schemas.microsoft.com/office/powerpoint/2010/main" val="151015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F61ECB0-FC88-9545-160E-A36C745A98C6}"/>
              </a:ext>
            </a:extLst>
          </p:cNvPr>
          <p:cNvGraphicFramePr>
            <a:graphicFrameLocks/>
          </p:cNvGraphicFramePr>
          <p:nvPr/>
        </p:nvGraphicFramePr>
        <p:xfrm>
          <a:off x="422215" y="1462713"/>
          <a:ext cx="8092542" cy="409389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7" descr="baselogo">
            <a:extLst>
              <a:ext uri="{FF2B5EF4-FFF2-40B4-BE49-F238E27FC236}">
                <a16:creationId xmlns:a16="http://schemas.microsoft.com/office/drawing/2014/main" id="{8622E5E2-E5BB-461F-85CE-2415EA1C3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15" y="262380"/>
            <a:ext cx="739276" cy="73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56CF07ED-55A1-3DD7-5925-B241B12F396C}"/>
              </a:ext>
            </a:extLst>
          </p:cNvPr>
          <p:cNvGrpSpPr>
            <a:grpSpLocks noChangeAspect="1"/>
          </p:cNvGrpSpPr>
          <p:nvPr/>
        </p:nvGrpSpPr>
        <p:grpSpPr bwMode="auto">
          <a:xfrm>
            <a:off x="8030746" y="336374"/>
            <a:ext cx="663761" cy="671239"/>
            <a:chOff x="8288338" y="87313"/>
            <a:chExt cx="768350" cy="776287"/>
          </a:xfrm>
        </p:grpSpPr>
        <p:pic>
          <p:nvPicPr>
            <p:cNvPr id="7" name="Picture 77" descr="LOGO 2 bl">
              <a:extLst>
                <a:ext uri="{FF2B5EF4-FFF2-40B4-BE49-F238E27FC236}">
                  <a16:creationId xmlns:a16="http://schemas.microsoft.com/office/drawing/2014/main" id="{44410F5E-75DC-99AE-3AC8-176EB132D00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 descr="VPP-Logo">
              <a:extLst>
                <a:ext uri="{FF2B5EF4-FFF2-40B4-BE49-F238E27FC236}">
                  <a16:creationId xmlns:a16="http://schemas.microsoft.com/office/drawing/2014/main" id="{7F7556ED-E20A-D7AA-4F5A-D4CBECFAD5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Connector 2">
            <a:extLst>
              <a:ext uri="{FF2B5EF4-FFF2-40B4-BE49-F238E27FC236}">
                <a16:creationId xmlns:a16="http://schemas.microsoft.com/office/drawing/2014/main" id="{28E8AB1A-8F50-1FB8-A605-0F7C926B2414}"/>
              </a:ext>
            </a:extLst>
          </p:cNvPr>
          <p:cNvCxnSpPr>
            <a:cxnSpLocks/>
          </p:cNvCxnSpPr>
          <p:nvPr/>
        </p:nvCxnSpPr>
        <p:spPr>
          <a:xfrm>
            <a:off x="1311216" y="2244469"/>
            <a:ext cx="7229154" cy="0"/>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BB4227E-C4A4-BCA1-BFA3-595B7100406F}"/>
              </a:ext>
            </a:extLst>
          </p:cNvPr>
          <p:cNvGrpSpPr/>
          <p:nvPr/>
        </p:nvGrpSpPr>
        <p:grpSpPr>
          <a:xfrm>
            <a:off x="5175853" y="5634062"/>
            <a:ext cx="3381773" cy="1073399"/>
            <a:chOff x="6257915" y="5166271"/>
            <a:chExt cx="2244304" cy="1073399"/>
          </a:xfrm>
        </p:grpSpPr>
        <p:sp>
          <p:nvSpPr>
            <p:cNvPr id="2" name="TextBox 1">
              <a:extLst>
                <a:ext uri="{FF2B5EF4-FFF2-40B4-BE49-F238E27FC236}">
                  <a16:creationId xmlns:a16="http://schemas.microsoft.com/office/drawing/2014/main" id="{64E56EAD-B5C8-8081-258E-80454938E52B}"/>
                </a:ext>
              </a:extLst>
            </p:cNvPr>
            <p:cNvSpPr txBox="1"/>
            <p:nvPr/>
          </p:nvSpPr>
          <p:spPr>
            <a:xfrm>
              <a:off x="6257915" y="5215617"/>
              <a:ext cx="185737" cy="369332"/>
            </a:xfrm>
            <a:prstGeom prst="rect">
              <a:avLst/>
            </a:prstGeom>
            <a:solidFill>
              <a:srgbClr val="00B050"/>
            </a:solidFill>
          </p:spPr>
          <p:txBody>
            <a:bodyPr wrap="square" rtlCol="0">
              <a:spAutoFit/>
            </a:bodyPr>
            <a:lstStyle/>
            <a:p>
              <a:endParaRPr lang="en-US" dirty="0"/>
            </a:p>
          </p:txBody>
        </p:sp>
        <p:grpSp>
          <p:nvGrpSpPr>
            <p:cNvPr id="17" name="Group 16">
              <a:extLst>
                <a:ext uri="{FF2B5EF4-FFF2-40B4-BE49-F238E27FC236}">
                  <a16:creationId xmlns:a16="http://schemas.microsoft.com/office/drawing/2014/main" id="{5C8A9957-058E-CA75-633E-E6584EAC5073}"/>
                </a:ext>
              </a:extLst>
            </p:cNvPr>
            <p:cNvGrpSpPr/>
            <p:nvPr/>
          </p:nvGrpSpPr>
          <p:grpSpPr>
            <a:xfrm>
              <a:off x="6257915" y="5166271"/>
              <a:ext cx="2244304" cy="1073399"/>
              <a:chOff x="6257915" y="5166271"/>
              <a:chExt cx="2244304" cy="1073399"/>
            </a:xfrm>
          </p:grpSpPr>
          <p:sp>
            <p:nvSpPr>
              <p:cNvPr id="14" name="TextBox 13">
                <a:extLst>
                  <a:ext uri="{FF2B5EF4-FFF2-40B4-BE49-F238E27FC236}">
                    <a16:creationId xmlns:a16="http://schemas.microsoft.com/office/drawing/2014/main" id="{F0D7C862-CEA6-943F-3E15-3D7A5E671C7D}"/>
                  </a:ext>
                </a:extLst>
              </p:cNvPr>
              <p:cNvSpPr txBox="1"/>
              <p:nvPr/>
            </p:nvSpPr>
            <p:spPr>
              <a:xfrm>
                <a:off x="6257915" y="5528261"/>
                <a:ext cx="185737" cy="369332"/>
              </a:xfrm>
              <a:prstGeom prst="rect">
                <a:avLst/>
              </a:prstGeom>
              <a:solidFill>
                <a:srgbClr val="FFFF00"/>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BAE43497-7467-B037-BDD3-4FAD7DCD4070}"/>
                  </a:ext>
                </a:extLst>
              </p:cNvPr>
              <p:cNvSpPr txBox="1"/>
              <p:nvPr/>
            </p:nvSpPr>
            <p:spPr>
              <a:xfrm>
                <a:off x="6257915" y="5870338"/>
                <a:ext cx="185737" cy="369332"/>
              </a:xfrm>
              <a:prstGeom prst="rect">
                <a:avLst/>
              </a:prstGeom>
              <a:solidFill>
                <a:srgbClr val="FF0000"/>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89517DA7-6A2B-D050-3ECE-CF54BB0DD04F}"/>
                  </a:ext>
                </a:extLst>
              </p:cNvPr>
              <p:cNvSpPr txBox="1"/>
              <p:nvPr/>
            </p:nvSpPr>
            <p:spPr>
              <a:xfrm>
                <a:off x="6443652" y="5166271"/>
                <a:ext cx="2058567" cy="938719"/>
              </a:xfrm>
              <a:prstGeom prst="rect">
                <a:avLst/>
              </a:prstGeom>
              <a:noFill/>
            </p:spPr>
            <p:txBody>
              <a:bodyPr wrap="square" rtlCol="0">
                <a:spAutoFit/>
              </a:bodyPr>
              <a:lstStyle/>
              <a:p>
                <a:r>
                  <a:rPr lang="en-US" sz="1100" dirty="0"/>
                  <a:t>MCLBA Compliant (90% or &gt;)</a:t>
                </a:r>
              </a:p>
              <a:p>
                <a:endParaRPr lang="en-US" sz="1100" dirty="0"/>
              </a:p>
              <a:p>
                <a:r>
                  <a:rPr lang="en-US" sz="1100" dirty="0"/>
                  <a:t>Marine Corps Compliant (85% or &gt;, but &lt;90%)</a:t>
                </a:r>
              </a:p>
              <a:p>
                <a:endParaRPr lang="en-US" sz="1100" dirty="0"/>
              </a:p>
              <a:p>
                <a:r>
                  <a:rPr lang="en-US" sz="1100" dirty="0"/>
                  <a:t>Non-Compliant (&lt;85%)</a:t>
                </a:r>
              </a:p>
            </p:txBody>
          </p:sp>
        </p:grpSp>
      </p:grpSp>
      <p:sp>
        <p:nvSpPr>
          <p:cNvPr id="30" name="TextBox 29">
            <a:extLst>
              <a:ext uri="{FF2B5EF4-FFF2-40B4-BE49-F238E27FC236}">
                <a16:creationId xmlns:a16="http://schemas.microsoft.com/office/drawing/2014/main" id="{3665653D-FDF9-D5D2-462D-E2F6AC40DD2D}"/>
              </a:ext>
            </a:extLst>
          </p:cNvPr>
          <p:cNvSpPr txBox="1"/>
          <p:nvPr/>
        </p:nvSpPr>
        <p:spPr>
          <a:xfrm>
            <a:off x="367176" y="5574740"/>
            <a:ext cx="4572000" cy="369332"/>
          </a:xfrm>
          <a:prstGeom prst="rect">
            <a:avLst/>
          </a:prstGeom>
          <a:noFill/>
        </p:spPr>
        <p:txBody>
          <a:bodyPr wrap="square">
            <a:spAutoFit/>
          </a:bodyPr>
          <a:lstStyle/>
          <a:p>
            <a:pPr eaLnBrk="0" fontAlgn="base" hangingPunct="0">
              <a:spcBef>
                <a:spcPct val="0"/>
              </a:spcBef>
              <a:spcAft>
                <a:spcPct val="0"/>
              </a:spcAft>
            </a:pPr>
            <a:r>
              <a:rPr lang="en-US" altLang="en-US" b="1" dirty="0">
                <a:latin typeface="Arial" panose="020B0604020202020204" pitchFamily="34" charset="0"/>
              </a:rPr>
              <a:t>Total % Compliant:  </a:t>
            </a:r>
            <a:r>
              <a:rPr lang="en-US" altLang="en-US" b="1" dirty="0">
                <a:solidFill>
                  <a:srgbClr val="00B050"/>
                </a:solidFill>
                <a:latin typeface="Arial" panose="020B0604020202020204" pitchFamily="34" charset="0"/>
              </a:rPr>
              <a:t>93.0</a:t>
            </a:r>
            <a:r>
              <a:rPr lang="en-US" altLang="en-US" b="1" dirty="0">
                <a:solidFill>
                  <a:srgbClr val="000000"/>
                </a:solidFill>
                <a:latin typeface="Arial" panose="020B0604020202020204" pitchFamily="34" charset="0"/>
              </a:rPr>
              <a:t> (554/596)</a:t>
            </a:r>
            <a:endParaRPr lang="en-US" altLang="en-US" dirty="0">
              <a:latin typeface="Arial" panose="020B0604020202020204" pitchFamily="34" charset="0"/>
            </a:endParaRPr>
          </a:p>
        </p:txBody>
      </p:sp>
      <p:sp>
        <p:nvSpPr>
          <p:cNvPr id="10" name="Text Box 6">
            <a:extLst>
              <a:ext uri="{FF2B5EF4-FFF2-40B4-BE49-F238E27FC236}">
                <a16:creationId xmlns:a16="http://schemas.microsoft.com/office/drawing/2014/main" id="{C99233F3-6B52-CAF4-F0F4-67D079251E8C}"/>
              </a:ext>
            </a:extLst>
          </p:cNvPr>
          <p:cNvSpPr txBox="1">
            <a:spLocks noChangeArrowheads="1"/>
          </p:cNvSpPr>
          <p:nvPr/>
        </p:nvSpPr>
        <p:spPr bwMode="auto">
          <a:xfrm>
            <a:off x="465080" y="5946771"/>
            <a:ext cx="2638954" cy="651604"/>
          </a:xfrm>
          <a:prstGeom prst="rect">
            <a:avLst/>
          </a:prstGeom>
          <a:noFill/>
          <a:ln w="9525" algn="ctr">
            <a:noFill/>
            <a:miter lim="800000"/>
            <a:headEnd/>
            <a:tailEnd/>
          </a:ln>
        </p:spPr>
        <p:txBody>
          <a:bodyPr wrap="square" lIns="96661" tIns="48331" rIns="96661" bIns="48331">
            <a:spAutoFit/>
          </a:bodyPr>
          <a:lstStyle/>
          <a:p>
            <a:pPr marL="361950" indent="-361950" defTabSz="966788"/>
            <a:r>
              <a:rPr lang="en-US" sz="1200" dirty="0">
                <a:solidFill>
                  <a:srgbClr val="000000"/>
                </a:solidFill>
                <a:cs typeface="Arial" pitchFamily="34" charset="0"/>
              </a:rPr>
              <a:t>Stacey Williams</a:t>
            </a:r>
          </a:p>
          <a:p>
            <a:pPr marL="361950" indent="-361950" defTabSz="966788"/>
            <a:r>
              <a:rPr lang="en-US" sz="1200" dirty="0">
                <a:solidFill>
                  <a:srgbClr val="000000"/>
                </a:solidFill>
                <a:cs typeface="Arial" pitchFamily="34" charset="0"/>
              </a:rPr>
              <a:t>Occupational Health Program Manager</a:t>
            </a:r>
          </a:p>
          <a:p>
            <a:pPr marL="361950" indent="-361950" defTabSz="966788"/>
            <a:r>
              <a:rPr lang="en-US" sz="1200" dirty="0">
                <a:solidFill>
                  <a:srgbClr val="000000"/>
                </a:solidFill>
                <a:cs typeface="Arial" pitchFamily="34" charset="0"/>
              </a:rPr>
              <a:t>(229)639-7049 </a:t>
            </a:r>
          </a:p>
        </p:txBody>
      </p:sp>
      <p:sp>
        <p:nvSpPr>
          <p:cNvPr id="12" name="TextBox 11">
            <a:extLst>
              <a:ext uri="{FF2B5EF4-FFF2-40B4-BE49-F238E27FC236}">
                <a16:creationId xmlns:a16="http://schemas.microsoft.com/office/drawing/2014/main" id="{BDAE7219-E3E2-4CE2-8662-734BCE932B72}"/>
              </a:ext>
            </a:extLst>
          </p:cNvPr>
          <p:cNvSpPr txBox="1"/>
          <p:nvPr/>
        </p:nvSpPr>
        <p:spPr>
          <a:xfrm>
            <a:off x="1670224" y="710976"/>
            <a:ext cx="5800254" cy="553998"/>
          </a:xfrm>
          <a:prstGeom prst="rect">
            <a:avLst/>
          </a:prstGeom>
          <a:noFill/>
        </p:spPr>
        <p:txBody>
          <a:bodyPr wrap="square">
            <a:spAutoFit/>
          </a:bodyPr>
          <a:lstStyle/>
          <a:p>
            <a:pPr algn="ctr" eaLnBrk="0" fontAlgn="base" hangingPunct="0">
              <a:spcBef>
                <a:spcPct val="0"/>
              </a:spcBef>
              <a:spcAft>
                <a:spcPct val="0"/>
              </a:spcAft>
            </a:pPr>
            <a:r>
              <a:rPr lang="en-US" altLang="en-US" b="1" dirty="0">
                <a:latin typeface="Arial" panose="020B0604020202020204" pitchFamily="34" charset="0"/>
              </a:rPr>
              <a:t>MCLB Albany Medical Surveillance Program</a:t>
            </a:r>
          </a:p>
          <a:p>
            <a:pPr algn="ctr" eaLnBrk="0" fontAlgn="base" hangingPunct="0">
              <a:spcBef>
                <a:spcPct val="0"/>
              </a:spcBef>
              <a:spcAft>
                <a:spcPct val="0"/>
              </a:spcAft>
            </a:pPr>
            <a:r>
              <a:rPr lang="en-US" altLang="en-US" sz="1200" b="1" dirty="0">
                <a:latin typeface="Arial" panose="020B0604020202020204" pitchFamily="34" charset="0"/>
              </a:rPr>
              <a:t>(As of 1 August 2025)</a:t>
            </a:r>
            <a:endParaRPr lang="en-US" altLang="en-US" sz="1200" dirty="0">
              <a:latin typeface="Arial" panose="020B0604020202020204" pitchFamily="34" charset="0"/>
            </a:endParaRPr>
          </a:p>
        </p:txBody>
      </p:sp>
      <p:sp>
        <p:nvSpPr>
          <p:cNvPr id="9" name="Slide Number Placeholder 8">
            <a:extLst>
              <a:ext uri="{FF2B5EF4-FFF2-40B4-BE49-F238E27FC236}">
                <a16:creationId xmlns:a16="http://schemas.microsoft.com/office/drawing/2014/main" id="{F3D43E36-919F-C656-CA79-40215FC17101}"/>
              </a:ext>
            </a:extLst>
          </p:cNvPr>
          <p:cNvSpPr>
            <a:spLocks noGrp="1"/>
          </p:cNvSpPr>
          <p:nvPr>
            <p:ph type="sldNum" sz="quarter" idx="12"/>
          </p:nvPr>
        </p:nvSpPr>
        <p:spPr>
          <a:xfrm>
            <a:off x="7002044" y="6488570"/>
            <a:ext cx="2057400" cy="365125"/>
          </a:xfrm>
        </p:spPr>
        <p:txBody>
          <a:bodyPr/>
          <a:lstStyle/>
          <a:p>
            <a:fld id="{9C08AA6C-1689-4401-800C-F3F6A184D025}" type="slidenum">
              <a:rPr lang="en-US" smtClean="0"/>
              <a:t>42</a:t>
            </a:fld>
            <a:endParaRPr lang="en-US" dirty="0"/>
          </a:p>
        </p:txBody>
      </p:sp>
    </p:spTree>
    <p:extLst>
      <p:ext uri="{BB962C8B-B14F-4D97-AF65-F5344CB8AC3E}">
        <p14:creationId xmlns:p14="http://schemas.microsoft.com/office/powerpoint/2010/main" val="292477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1" name="Rectangle 2"/>
          <p:cNvSpPr>
            <a:spLocks noGrp="1" noChangeArrowheads="1"/>
          </p:cNvSpPr>
          <p:nvPr>
            <p:ph idx="1"/>
          </p:nvPr>
        </p:nvSpPr>
        <p:spPr>
          <a:xfrm>
            <a:off x="1028349" y="150372"/>
            <a:ext cx="6924414" cy="990686"/>
          </a:xfrm>
        </p:spPr>
        <p:txBody>
          <a:bodyPr>
            <a:normAutofit/>
          </a:bodyPr>
          <a:lstStyle/>
          <a:p>
            <a:pPr algn="ctr">
              <a:buFontTx/>
              <a:buNone/>
              <a:defRPr/>
            </a:pPr>
            <a:r>
              <a:rPr lang="en-US" altLang="en-US" sz="2400" b="1" dirty="0">
                <a:solidFill>
                  <a:srgbClr val="0000FF"/>
                </a:solidFill>
                <a:latin typeface="Arial" panose="020B0604020202020204" pitchFamily="34" charset="0"/>
                <a:cs typeface="Arial" panose="020B0604020202020204" pitchFamily="34" charset="0"/>
              </a:rPr>
              <a:t>Naval Medicine Readiness Training Unit </a:t>
            </a:r>
          </a:p>
          <a:p>
            <a:pPr algn="ctr">
              <a:buFontTx/>
              <a:buNone/>
              <a:defRPr/>
            </a:pPr>
            <a:r>
              <a:rPr lang="en-US" altLang="en-US" sz="2400" b="1" dirty="0">
                <a:solidFill>
                  <a:srgbClr val="0000FF"/>
                </a:solidFill>
                <a:latin typeface="Arial" panose="020B0604020202020204" pitchFamily="34" charset="0"/>
                <a:cs typeface="Arial" panose="020B0604020202020204" pitchFamily="34" charset="0"/>
              </a:rPr>
              <a:t>Albany, GA </a:t>
            </a:r>
          </a:p>
        </p:txBody>
      </p:sp>
      <p:sp>
        <p:nvSpPr>
          <p:cNvPr id="3" name="Slide Number Placeholder 2">
            <a:extLst>
              <a:ext uri="{FF2B5EF4-FFF2-40B4-BE49-F238E27FC236}">
                <a16:creationId xmlns:a16="http://schemas.microsoft.com/office/drawing/2014/main" id="{15BEC06C-72F4-6F42-CE32-25451A517961}"/>
              </a:ext>
            </a:extLst>
          </p:cNvPr>
          <p:cNvSpPr>
            <a:spLocks noGrp="1"/>
          </p:cNvSpPr>
          <p:nvPr>
            <p:ph type="sldNum" sz="quarter" idx="12"/>
          </p:nvPr>
        </p:nvSpPr>
        <p:spPr>
          <a:xfrm>
            <a:off x="7088192" y="65075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ADB608-4662-40A5-9E20-A1CD6DB0DAC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97988" name="Rectangle 5"/>
          <p:cNvSpPr>
            <a:spLocks noChangeArrowheads="1"/>
          </p:cNvSpPr>
          <p:nvPr/>
        </p:nvSpPr>
        <p:spPr bwMode="auto">
          <a:xfrm>
            <a:off x="2171706" y="42869"/>
            <a:ext cx="4797425"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482600" indent="-303213"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966788" indent="-2413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449388" indent="-242888"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1933575" indent="-2413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3907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8479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3051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7623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66788"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7990" name="Picture 12"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4" y="30163"/>
            <a:ext cx="80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94" y="103188"/>
            <a:ext cx="9350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4" name="Rectangle 2"/>
          <p:cNvSpPr>
            <a:spLocks noChangeArrowheads="1"/>
          </p:cNvSpPr>
          <p:nvPr/>
        </p:nvSpPr>
        <p:spPr bwMode="auto">
          <a:xfrm>
            <a:off x="1534754" y="5716943"/>
            <a:ext cx="172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LADONNA SCHEURER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INDUSTRIAL HYGIENIST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NMRTU Albany IHPO</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229-639-8458 </a:t>
            </a:r>
          </a:p>
        </p:txBody>
      </p:sp>
      <p:sp>
        <p:nvSpPr>
          <p:cNvPr id="2" name="Rectangle 1"/>
          <p:cNvSpPr/>
          <p:nvPr/>
        </p:nvSpPr>
        <p:spPr>
          <a:xfrm>
            <a:off x="1698204" y="1037799"/>
            <a:ext cx="5584703"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Industrial Hygiene Assessment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Findings</a:t>
            </a:r>
          </a:p>
        </p:txBody>
      </p:sp>
      <p:graphicFrame>
        <p:nvGraphicFramePr>
          <p:cNvPr id="15" name="Content Placeholder 3"/>
          <p:cNvGraphicFramePr>
            <a:graphicFrameLocks/>
          </p:cNvGraphicFramePr>
          <p:nvPr>
            <p:extLst>
              <p:ext uri="{D42A27DB-BD31-4B8C-83A1-F6EECF244321}">
                <p14:modId xmlns:p14="http://schemas.microsoft.com/office/powerpoint/2010/main" val="62776146"/>
              </p:ext>
            </p:extLst>
          </p:nvPr>
        </p:nvGraphicFramePr>
        <p:xfrm>
          <a:off x="1414732" y="1868796"/>
          <a:ext cx="6360667" cy="3318250"/>
        </p:xfrm>
        <a:graphic>
          <a:graphicData uri="http://schemas.openxmlformats.org/drawingml/2006/table">
            <a:tbl>
              <a:tblPr firstRow="1" bandRow="1"/>
              <a:tblGrid>
                <a:gridCol w="3440330">
                  <a:extLst>
                    <a:ext uri="{9D8B030D-6E8A-4147-A177-3AD203B41FA5}">
                      <a16:colId xmlns:a16="http://schemas.microsoft.com/office/drawing/2014/main" val="20000"/>
                    </a:ext>
                  </a:extLst>
                </a:gridCol>
                <a:gridCol w="2920337">
                  <a:extLst>
                    <a:ext uri="{9D8B030D-6E8A-4147-A177-3AD203B41FA5}">
                      <a16:colId xmlns:a16="http://schemas.microsoft.com/office/drawing/2014/main" val="20002"/>
                    </a:ext>
                  </a:extLst>
                </a:gridCol>
              </a:tblGrid>
              <a:tr h="422866">
                <a:tc>
                  <a:txBody>
                    <a:bodyPr/>
                    <a:lstStyle>
                      <a:lvl1pPr marL="0" algn="l" defTabSz="914377" rtl="0" eaLnBrk="1" latinLnBrk="0" hangingPunct="1">
                        <a:defRPr sz="1800" b="1" kern="1200">
                          <a:solidFill>
                            <a:schemeClr val="dk1"/>
                          </a:solidFill>
                          <a:latin typeface="Calibri" panose="020F0502020204030204"/>
                        </a:defRPr>
                      </a:lvl1pPr>
                      <a:lvl2pPr marL="457189" algn="l" defTabSz="914377" rtl="0" eaLnBrk="1" latinLnBrk="0" hangingPunct="1">
                        <a:defRPr sz="1800" b="1" kern="1200">
                          <a:solidFill>
                            <a:schemeClr val="dk1"/>
                          </a:solidFill>
                          <a:latin typeface="Calibri" panose="020F0502020204030204"/>
                        </a:defRPr>
                      </a:lvl2pPr>
                      <a:lvl3pPr marL="914377" algn="l" defTabSz="914377" rtl="0" eaLnBrk="1" latinLnBrk="0" hangingPunct="1">
                        <a:defRPr sz="1800" b="1" kern="1200">
                          <a:solidFill>
                            <a:schemeClr val="dk1"/>
                          </a:solidFill>
                          <a:latin typeface="Calibri" panose="020F0502020204030204"/>
                        </a:defRPr>
                      </a:lvl3pPr>
                      <a:lvl4pPr marL="1371566" algn="l" defTabSz="914377" rtl="0" eaLnBrk="1" latinLnBrk="0" hangingPunct="1">
                        <a:defRPr sz="1800" b="1" kern="1200">
                          <a:solidFill>
                            <a:schemeClr val="dk1"/>
                          </a:solidFill>
                          <a:latin typeface="Calibri" panose="020F0502020204030204"/>
                        </a:defRPr>
                      </a:lvl4pPr>
                      <a:lvl5pPr marL="1828754" algn="l" defTabSz="914377" rtl="0" eaLnBrk="1" latinLnBrk="0" hangingPunct="1">
                        <a:defRPr sz="1800" b="1" kern="1200">
                          <a:solidFill>
                            <a:schemeClr val="dk1"/>
                          </a:solidFill>
                          <a:latin typeface="Calibri" panose="020F0502020204030204"/>
                        </a:defRPr>
                      </a:lvl5pPr>
                      <a:lvl6pPr marL="2285943" algn="l" defTabSz="914377" rtl="0" eaLnBrk="1" latinLnBrk="0" hangingPunct="1">
                        <a:defRPr sz="1800" b="1" kern="1200">
                          <a:solidFill>
                            <a:schemeClr val="dk1"/>
                          </a:solidFill>
                          <a:latin typeface="Calibri" panose="020F0502020204030204"/>
                        </a:defRPr>
                      </a:lvl6pPr>
                      <a:lvl7pPr marL="2743131" algn="l" defTabSz="914377" rtl="0" eaLnBrk="1" latinLnBrk="0" hangingPunct="1">
                        <a:defRPr sz="1800" b="1" kern="1200">
                          <a:solidFill>
                            <a:schemeClr val="dk1"/>
                          </a:solidFill>
                          <a:latin typeface="Calibri" panose="020F0502020204030204"/>
                        </a:defRPr>
                      </a:lvl7pPr>
                      <a:lvl8pPr marL="3200320" algn="l" defTabSz="914377" rtl="0" eaLnBrk="1" latinLnBrk="0" hangingPunct="1">
                        <a:defRPr sz="1800" b="1" kern="1200">
                          <a:solidFill>
                            <a:schemeClr val="dk1"/>
                          </a:solidFill>
                          <a:latin typeface="Calibri" panose="020F0502020204030204"/>
                        </a:defRPr>
                      </a:lvl8pPr>
                      <a:lvl9pPr marL="3657509" algn="l" defTabSz="914377" rtl="0" eaLnBrk="1" latinLnBrk="0" hangingPunct="1">
                        <a:defRPr sz="1800" b="1" kern="1200">
                          <a:solidFill>
                            <a:schemeClr val="dk1"/>
                          </a:solidFill>
                          <a:latin typeface="Calibri" panose="020F0502020204030204"/>
                        </a:defRPr>
                      </a:lvl9pPr>
                    </a:lstStyle>
                    <a:p>
                      <a:pPr algn="ctr"/>
                      <a:r>
                        <a:rPr lang="en-US" sz="1200" dirty="0">
                          <a:latin typeface="Arial" panose="020B0604020202020204" pitchFamily="34" charset="0"/>
                          <a:cs typeface="Arial" panose="020B0604020202020204" pitchFamily="34" charset="0"/>
                        </a:rPr>
                        <a:t>Branch/Division/Command</a:t>
                      </a:r>
                    </a:p>
                  </a:txBody>
                  <a:tcPr marL="91447" marR="91447" marT="45702" marB="45702" anchor="ctr">
                    <a:lnL w="12700" cmpd="sng">
                      <a:solidFill>
                        <a:srgbClr val="70AD47"/>
                      </a:solidFill>
                    </a:lnL>
                    <a:lnR w="12700" cmpd="sng">
                      <a:solidFill>
                        <a:srgbClr val="70AD47"/>
                      </a:solidFill>
                    </a:lnR>
                    <a:lnT w="12700" cmpd="sng">
                      <a:solidFill>
                        <a:srgbClr val="70AD47"/>
                      </a:solidFill>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b="1" kern="1200">
                          <a:solidFill>
                            <a:schemeClr val="dk1"/>
                          </a:solidFill>
                          <a:latin typeface="Calibri" panose="020F0502020204030204"/>
                        </a:defRPr>
                      </a:lvl1pPr>
                      <a:lvl2pPr marL="457189" algn="l" defTabSz="914377" rtl="0" eaLnBrk="1" latinLnBrk="0" hangingPunct="1">
                        <a:defRPr sz="1800" b="1" kern="1200">
                          <a:solidFill>
                            <a:schemeClr val="dk1"/>
                          </a:solidFill>
                          <a:latin typeface="Calibri" panose="020F0502020204030204"/>
                        </a:defRPr>
                      </a:lvl2pPr>
                      <a:lvl3pPr marL="914377" algn="l" defTabSz="914377" rtl="0" eaLnBrk="1" latinLnBrk="0" hangingPunct="1">
                        <a:defRPr sz="1800" b="1" kern="1200">
                          <a:solidFill>
                            <a:schemeClr val="dk1"/>
                          </a:solidFill>
                          <a:latin typeface="Calibri" panose="020F0502020204030204"/>
                        </a:defRPr>
                      </a:lvl3pPr>
                      <a:lvl4pPr marL="1371566" algn="l" defTabSz="914377" rtl="0" eaLnBrk="1" latinLnBrk="0" hangingPunct="1">
                        <a:defRPr sz="1800" b="1" kern="1200">
                          <a:solidFill>
                            <a:schemeClr val="dk1"/>
                          </a:solidFill>
                          <a:latin typeface="Calibri" panose="020F0502020204030204"/>
                        </a:defRPr>
                      </a:lvl4pPr>
                      <a:lvl5pPr marL="1828754" algn="l" defTabSz="914377" rtl="0" eaLnBrk="1" latinLnBrk="0" hangingPunct="1">
                        <a:defRPr sz="1800" b="1" kern="1200">
                          <a:solidFill>
                            <a:schemeClr val="dk1"/>
                          </a:solidFill>
                          <a:latin typeface="Calibri" panose="020F0502020204030204"/>
                        </a:defRPr>
                      </a:lvl5pPr>
                      <a:lvl6pPr marL="2285943" algn="l" defTabSz="914377" rtl="0" eaLnBrk="1" latinLnBrk="0" hangingPunct="1">
                        <a:defRPr sz="1800" b="1" kern="1200">
                          <a:solidFill>
                            <a:schemeClr val="dk1"/>
                          </a:solidFill>
                          <a:latin typeface="Calibri" panose="020F0502020204030204"/>
                        </a:defRPr>
                      </a:lvl6pPr>
                      <a:lvl7pPr marL="2743131" algn="l" defTabSz="914377" rtl="0" eaLnBrk="1" latinLnBrk="0" hangingPunct="1">
                        <a:defRPr sz="1800" b="1" kern="1200">
                          <a:solidFill>
                            <a:schemeClr val="dk1"/>
                          </a:solidFill>
                          <a:latin typeface="Calibri" panose="020F0502020204030204"/>
                        </a:defRPr>
                      </a:lvl7pPr>
                      <a:lvl8pPr marL="3200320" algn="l" defTabSz="914377" rtl="0" eaLnBrk="1" latinLnBrk="0" hangingPunct="1">
                        <a:defRPr sz="1800" b="1" kern="1200">
                          <a:solidFill>
                            <a:schemeClr val="dk1"/>
                          </a:solidFill>
                          <a:latin typeface="Calibri" panose="020F0502020204030204"/>
                        </a:defRPr>
                      </a:lvl8pPr>
                      <a:lvl9pPr marL="3657509" algn="l" defTabSz="914377" rtl="0" eaLnBrk="1" latinLnBrk="0" hangingPunct="1">
                        <a:defRPr sz="1800" b="1" kern="1200">
                          <a:solidFill>
                            <a:schemeClr val="dk1"/>
                          </a:solidFill>
                          <a:latin typeface="Calibri" panose="020F0502020204030204"/>
                        </a:defRPr>
                      </a:lvl9pPr>
                    </a:lstStyle>
                    <a:p>
                      <a:pPr algn="ctr"/>
                      <a:r>
                        <a:rPr lang="en-US" sz="1200">
                          <a:latin typeface="Arial" panose="020B0604020202020204" pitchFamily="34" charset="0"/>
                          <a:cs typeface="Arial" panose="020B0604020202020204" pitchFamily="34" charset="0"/>
                        </a:rPr>
                        <a:t>IH Assessment </a:t>
                      </a:r>
                      <a:r>
                        <a:rPr lang="en-US" sz="1200" dirty="0">
                          <a:latin typeface="Arial" panose="020B0604020202020204" pitchFamily="34" charset="0"/>
                          <a:cs typeface="Arial" panose="020B0604020202020204" pitchFamily="34" charset="0"/>
                        </a:rPr>
                        <a:t>Date/Findings</a:t>
                      </a:r>
                    </a:p>
                  </a:txBody>
                  <a:tcPr marL="91447" marR="91447" marT="45702" marB="45702" anchor="ctr">
                    <a:lnL w="12700" cap="flat" cmpd="sng" algn="ctr">
                      <a:solidFill>
                        <a:srgbClr val="70AD47"/>
                      </a:solidFill>
                      <a:prstDash val="solid"/>
                      <a:round/>
                      <a:headEnd type="none" w="med" len="med"/>
                      <a:tailEnd type="none" w="med" len="med"/>
                    </a:lnL>
                    <a:lnR w="12700" cmpd="sng">
                      <a:solidFill>
                        <a:srgbClr val="70AD47"/>
                      </a:solidFill>
                    </a:lnR>
                    <a:lnT w="12700" cmpd="sng">
                      <a:solidFill>
                        <a:srgbClr val="70AD47"/>
                      </a:solidFill>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41530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MCLBA – Manpower Division</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May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findings</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058478921"/>
                  </a:ext>
                </a:extLst>
              </a:tr>
              <a:tr h="31150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MCLBA – Operations and Training Division</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May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Findings</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03378299"/>
                  </a:ext>
                </a:extLst>
              </a:tr>
              <a:tr h="31150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Marine Corps Systems Command</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June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Findings</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59607705"/>
                  </a:ext>
                </a:extLst>
              </a:tr>
              <a:tr h="31150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MCLBA – Respiratory Program Review</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June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Finding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87 of a 103 (84%) RP users were fully qualified to wear respiratory protection</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75902335"/>
                  </a:ext>
                </a:extLst>
              </a:tr>
              <a:tr h="31150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MDMC PPA – Ordnance Branch (CWC 250)</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June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Findings</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85953533"/>
                  </a:ext>
                </a:extLst>
              </a:tr>
              <a:tr h="42440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MCLBA – HQ and Support Company</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July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Findings</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837869946"/>
                  </a:ext>
                </a:extLst>
              </a:tr>
            </a:tbl>
          </a:graphicData>
        </a:graphic>
      </p:graphicFrame>
      <p:sp>
        <p:nvSpPr>
          <p:cNvPr id="5" name="Rectangle 2">
            <a:extLst>
              <a:ext uri="{FF2B5EF4-FFF2-40B4-BE49-F238E27FC236}">
                <a16:creationId xmlns:a16="http://schemas.microsoft.com/office/drawing/2014/main" id="{04698825-B9E3-FAEB-31CD-8C16726655F1}"/>
              </a:ext>
            </a:extLst>
          </p:cNvPr>
          <p:cNvSpPr>
            <a:spLocks noChangeArrowheads="1"/>
          </p:cNvSpPr>
          <p:nvPr/>
        </p:nvSpPr>
        <p:spPr bwMode="auto">
          <a:xfrm>
            <a:off x="6049183" y="5716943"/>
            <a:ext cx="172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JONATHAN RITTER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INDUSTRIAL HYGIENIST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NMRTU Albany IHPO</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229-639-6408 </a:t>
            </a:r>
          </a:p>
        </p:txBody>
      </p:sp>
    </p:spTree>
    <p:extLst>
      <p:ext uri="{BB962C8B-B14F-4D97-AF65-F5344CB8AC3E}">
        <p14:creationId xmlns:p14="http://schemas.microsoft.com/office/powerpoint/2010/main" val="130107444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909639" y="214619"/>
            <a:ext cx="734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dirty="0">
                <a:solidFill>
                  <a:srgbClr val="0000FF"/>
                </a:solidFill>
                <a:latin typeface="Arial" panose="020B0604020202020204" pitchFamily="34" charset="0"/>
              </a:rPr>
              <a:t>GREAT SAFETY TRAINING OPPORTUNITIES</a:t>
            </a:r>
          </a:p>
        </p:txBody>
      </p:sp>
      <p:pic>
        <p:nvPicPr>
          <p:cNvPr id="314373" name="Picture 5"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3" y="30163"/>
            <a:ext cx="80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376" name="Group 6"/>
          <p:cNvGrpSpPr>
            <a:grpSpLocks noChangeAspect="1"/>
          </p:cNvGrpSpPr>
          <p:nvPr/>
        </p:nvGrpSpPr>
        <p:grpSpPr bwMode="auto">
          <a:xfrm>
            <a:off x="8307389" y="74619"/>
            <a:ext cx="760412" cy="769937"/>
            <a:chOff x="8288338" y="87313"/>
            <a:chExt cx="768350" cy="776287"/>
          </a:xfrm>
        </p:grpSpPr>
        <p:pic>
          <p:nvPicPr>
            <p:cNvPr id="314426"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427"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Group 58"/>
          <p:cNvGraphicFramePr>
            <a:graphicFrameLocks noGrp="1"/>
          </p:cNvGraphicFramePr>
          <p:nvPr>
            <p:ph idx="1"/>
            <p:extLst>
              <p:ext uri="{D42A27DB-BD31-4B8C-83A1-F6EECF244321}">
                <p14:modId xmlns:p14="http://schemas.microsoft.com/office/powerpoint/2010/main" val="2286972459"/>
              </p:ext>
            </p:extLst>
          </p:nvPr>
        </p:nvGraphicFramePr>
        <p:xfrm>
          <a:off x="304806" y="957010"/>
          <a:ext cx="8585199" cy="3864253"/>
        </p:xfrm>
        <a:graphic>
          <a:graphicData uri="http://schemas.openxmlformats.org/drawingml/2006/table">
            <a:tbl>
              <a:tblPr/>
              <a:tblGrid>
                <a:gridCol w="1071933">
                  <a:extLst>
                    <a:ext uri="{9D8B030D-6E8A-4147-A177-3AD203B41FA5}">
                      <a16:colId xmlns:a16="http://schemas.microsoft.com/office/drawing/2014/main" val="20000"/>
                    </a:ext>
                  </a:extLst>
                </a:gridCol>
                <a:gridCol w="3542396">
                  <a:extLst>
                    <a:ext uri="{9D8B030D-6E8A-4147-A177-3AD203B41FA5}">
                      <a16:colId xmlns:a16="http://schemas.microsoft.com/office/drawing/2014/main" val="20001"/>
                    </a:ext>
                  </a:extLst>
                </a:gridCol>
                <a:gridCol w="3970870">
                  <a:extLst>
                    <a:ext uri="{9D8B030D-6E8A-4147-A177-3AD203B41FA5}">
                      <a16:colId xmlns:a16="http://schemas.microsoft.com/office/drawing/2014/main" val="20002"/>
                    </a:ext>
                  </a:extLst>
                </a:gridCol>
              </a:tblGrid>
              <a:tr h="53592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charset="0"/>
                          <a:ea typeface="SimSun" pitchFamily="2" charset="-122"/>
                        </a:rPr>
                        <a:t>What:</a:t>
                      </a:r>
                      <a:endParaRPr kumimoji="0" lang="en-US" sz="1100" b="0"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SimSun" pitchFamily="2" charset="-122"/>
                          <a:cs typeface="+mn-cs"/>
                        </a:rPr>
                        <a:t>VPP 101</a:t>
                      </a:r>
                      <a:endParaRPr kumimoji="0" lang="en-US" sz="1600" b="0" i="0" u="none" strike="noStrike" cap="none" normalizeH="0" baseline="0" dirty="0">
                        <a:ln>
                          <a:noFill/>
                        </a:ln>
                        <a:solidFill>
                          <a:srgbClr val="0000FF"/>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SimSun" pitchFamily="2" charset="-122"/>
                          <a:cs typeface="+mn-cs"/>
                        </a:rPr>
                        <a:t>Safety Leaders Workshop</a:t>
                      </a:r>
                      <a:endParaRPr kumimoji="0" lang="en-US" sz="1600" b="0" i="0" u="none" strike="noStrike" cap="none" normalizeH="0" baseline="0" dirty="0">
                        <a:ln>
                          <a:noFill/>
                        </a:ln>
                        <a:solidFill>
                          <a:srgbClr val="0000FF"/>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6212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Who:</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New employees and Marines that have not previously attended the course.</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New supervisors and managers that have not previously attended the course.  Employees are encouraged to attend.</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12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When:</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7 August 2025, 0900-1000</a:t>
                      </a:r>
                    </a:p>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4 September 2025. 0900-1000</a:t>
                      </a:r>
                    </a:p>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2 October 2025, 0900-1000</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2 – 3 Dec 2025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59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Where:</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Building 3500, Wing 500, Room 504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I&amp;E Training Room – Bldg. 5500</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76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Why:</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MCLB Albany is an OSHA VPP Star Site, this training will help new employees and Marines understand what VPP is and learn how they can help the Command maintain Star status.</a:t>
                      </a:r>
                      <a:endParaRPr kumimoji="0" lang="en-US" sz="1200" b="1" i="0" u="none" strike="noStrike" cap="none" normalizeH="0" baseline="0" dirty="0">
                        <a:ln>
                          <a:noFill/>
                        </a:ln>
                        <a:solidFill>
                          <a:schemeClr val="tx1"/>
                        </a:solidFill>
                        <a:effectLst/>
                        <a:latin typeface="Arial" charset="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Times New Roman" pitchFamily="18" charset="0"/>
                        </a:rPr>
                        <a:t>To impart a stronger sense of awareness of safety issues to the workforce and increase employee’s understanding of the impact and importance of a robust and effective safety and health program.</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59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charset="0"/>
                          <a:ea typeface="SimSun" pitchFamily="2" charset="-122"/>
                        </a:rPr>
                        <a:t>How:</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Please contact your division training coordinator to reserve your seat.  </a:t>
                      </a:r>
                      <a:endParaRPr kumimoji="0" lang="en-US" sz="1600" b="1" i="0" u="none" strike="noStrike" cap="none" normalizeH="0" baseline="0" dirty="0">
                        <a:ln>
                          <a:noFill/>
                        </a:ln>
                        <a:solidFill>
                          <a:schemeClr val="tx1"/>
                        </a:solidFill>
                        <a:effectLst/>
                        <a:latin typeface="Arial" charset="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n-ea"/>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6564277"/>
                  </a:ext>
                </a:extLst>
              </a:tr>
            </a:tbl>
          </a:graphicData>
        </a:graphic>
      </p:graphicFrame>
      <p:sp>
        <p:nvSpPr>
          <p:cNvPr id="5" name="Slide Number Placeholder 4">
            <a:extLst>
              <a:ext uri="{FF2B5EF4-FFF2-40B4-BE49-F238E27FC236}">
                <a16:creationId xmlns:a16="http://schemas.microsoft.com/office/drawing/2014/main" id="{F17313DB-CBEC-4799-A517-8777B80C61CD}"/>
              </a:ext>
            </a:extLst>
          </p:cNvPr>
          <p:cNvSpPr>
            <a:spLocks noGrp="1"/>
          </p:cNvSpPr>
          <p:nvPr>
            <p:ph type="sldNum" sz="quarter" idx="12"/>
          </p:nvPr>
        </p:nvSpPr>
        <p:spPr>
          <a:xfrm>
            <a:off x="7297739" y="6522237"/>
            <a:ext cx="1905000" cy="457200"/>
          </a:xfrm>
        </p:spPr>
        <p:txBody>
          <a:bodyPr/>
          <a:lstStyle/>
          <a:p>
            <a:pPr>
              <a:defRPr/>
            </a:pPr>
            <a:fld id="{AAADB608-4662-40A5-9E20-A1CD6DB0DAC7}" type="slidenum">
              <a:rPr lang="en-US" smtClean="0"/>
              <a:pPr>
                <a:defRPr/>
              </a:pPr>
              <a:t>44</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648123210"/>
              </p:ext>
            </p:extLst>
          </p:nvPr>
        </p:nvGraphicFramePr>
        <p:xfrm>
          <a:off x="304007" y="5235269"/>
          <a:ext cx="8585997" cy="1515568"/>
        </p:xfrm>
        <a:graphic>
          <a:graphicData uri="http://schemas.openxmlformats.org/drawingml/2006/table">
            <a:tbl>
              <a:tblPr firstRow="1" firstCol="1" bandRow="1"/>
              <a:tblGrid>
                <a:gridCol w="293330">
                  <a:extLst>
                    <a:ext uri="{9D8B030D-6E8A-4147-A177-3AD203B41FA5}">
                      <a16:colId xmlns:a16="http://schemas.microsoft.com/office/drawing/2014/main" val="20000"/>
                    </a:ext>
                  </a:extLst>
                </a:gridCol>
                <a:gridCol w="1823524">
                  <a:extLst>
                    <a:ext uri="{9D8B030D-6E8A-4147-A177-3AD203B41FA5}">
                      <a16:colId xmlns:a16="http://schemas.microsoft.com/office/drawing/2014/main" val="20001"/>
                    </a:ext>
                  </a:extLst>
                </a:gridCol>
                <a:gridCol w="848812">
                  <a:extLst>
                    <a:ext uri="{9D8B030D-6E8A-4147-A177-3AD203B41FA5}">
                      <a16:colId xmlns:a16="http://schemas.microsoft.com/office/drawing/2014/main" val="20002"/>
                    </a:ext>
                  </a:extLst>
                </a:gridCol>
                <a:gridCol w="293640">
                  <a:extLst>
                    <a:ext uri="{9D8B030D-6E8A-4147-A177-3AD203B41FA5}">
                      <a16:colId xmlns:a16="http://schemas.microsoft.com/office/drawing/2014/main" val="20003"/>
                    </a:ext>
                  </a:extLst>
                </a:gridCol>
                <a:gridCol w="1789774">
                  <a:extLst>
                    <a:ext uri="{9D8B030D-6E8A-4147-A177-3AD203B41FA5}">
                      <a16:colId xmlns:a16="http://schemas.microsoft.com/office/drawing/2014/main" val="20004"/>
                    </a:ext>
                  </a:extLst>
                </a:gridCol>
                <a:gridCol w="814270">
                  <a:extLst>
                    <a:ext uri="{9D8B030D-6E8A-4147-A177-3AD203B41FA5}">
                      <a16:colId xmlns:a16="http://schemas.microsoft.com/office/drawing/2014/main" val="20005"/>
                    </a:ext>
                  </a:extLst>
                </a:gridCol>
                <a:gridCol w="273468">
                  <a:extLst>
                    <a:ext uri="{9D8B030D-6E8A-4147-A177-3AD203B41FA5}">
                      <a16:colId xmlns:a16="http://schemas.microsoft.com/office/drawing/2014/main" val="20006"/>
                    </a:ext>
                  </a:extLst>
                </a:gridCol>
                <a:gridCol w="1714310">
                  <a:extLst>
                    <a:ext uri="{9D8B030D-6E8A-4147-A177-3AD203B41FA5}">
                      <a16:colId xmlns:a16="http://schemas.microsoft.com/office/drawing/2014/main" val="20007"/>
                    </a:ext>
                  </a:extLst>
                </a:gridCol>
                <a:gridCol w="734869">
                  <a:extLst>
                    <a:ext uri="{9D8B030D-6E8A-4147-A177-3AD203B41FA5}">
                      <a16:colId xmlns:a16="http://schemas.microsoft.com/office/drawing/2014/main" val="20008"/>
                    </a:ext>
                  </a:extLst>
                </a:gridCol>
              </a:tblGrid>
              <a:tr h="336856">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100" b="0" dirty="0">
                        <a:effectLst/>
                        <a:latin typeface="Arial" panose="020B0604020202020204" pitchFamily="34" charset="0"/>
                        <a:ea typeface="Calibri"/>
                        <a:cs typeface="Arial" panose="020B0604020202020204" pitchFamily="34"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Christopher Mercer</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7</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err="1">
                          <a:solidFill>
                            <a:schemeClr val="tx1"/>
                          </a:solidFill>
                          <a:latin typeface="Arial" panose="020B0604020202020204" pitchFamily="34" charset="0"/>
                          <a:cs typeface="Arial" panose="020B0604020202020204" pitchFamily="34" charset="0"/>
                        </a:rPr>
                        <a:t>Vondrell</a:t>
                      </a:r>
                      <a:r>
                        <a:rPr lang="en-US" sz="900" b="1" dirty="0">
                          <a:solidFill>
                            <a:schemeClr val="tx1"/>
                          </a:solidFill>
                          <a:latin typeface="Arial" panose="020B0604020202020204" pitchFamily="34" charset="0"/>
                          <a:cs typeface="Arial" panose="020B0604020202020204" pitchFamily="34" charset="0"/>
                        </a:rPr>
                        <a:t> Patrick</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HQ Co</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13</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2</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SgtMaj Frank </a:t>
                      </a:r>
                      <a:r>
                        <a:rPr lang="en-US" sz="900" b="1" dirty="0" err="1">
                          <a:solidFill>
                            <a:schemeClr val="tx1"/>
                          </a:solidFill>
                          <a:latin typeface="Arial" panose="020B0604020202020204" pitchFamily="34" charset="0"/>
                          <a:cs typeface="Arial" panose="020B0604020202020204" pitchFamily="34" charset="0"/>
                        </a:rPr>
                        <a:t>Kammer</a:t>
                      </a: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Special Staff</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8</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Robert Richards </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14</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3</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ea typeface="Calibri"/>
                          <a:cs typeface="Arial" panose="020B0604020202020204" pitchFamily="34" charset="0"/>
                        </a:rPr>
                        <a:t>Col Matthew McKinney</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Special Staff</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9</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15</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4</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Jonathan Caylor</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10</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16</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091033"/>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5</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Alejandro Nanez</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11</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84465"/>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6</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err="1">
                          <a:solidFill>
                            <a:schemeClr val="tx1"/>
                          </a:solidFill>
                          <a:latin typeface="Arial" panose="020B0604020202020204" pitchFamily="34" charset="0"/>
                          <a:cs typeface="Arial" panose="020B0604020202020204" pitchFamily="34" charset="0"/>
                        </a:rPr>
                        <a:t>Teddrick</a:t>
                      </a:r>
                      <a:r>
                        <a:rPr lang="en-US" sz="900" b="1" dirty="0">
                          <a:solidFill>
                            <a:schemeClr val="tx1"/>
                          </a:solidFill>
                          <a:latin typeface="Arial" panose="020B0604020202020204" pitchFamily="34" charset="0"/>
                          <a:cs typeface="Arial" panose="020B0604020202020204" pitchFamily="34" charset="0"/>
                        </a:rPr>
                        <a:t> Parks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MCCS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12</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8989344"/>
                  </a:ext>
                </a:extLst>
              </a:tr>
            </a:tbl>
          </a:graphicData>
        </a:graphic>
      </p:graphicFrame>
      <p:sp>
        <p:nvSpPr>
          <p:cNvPr id="2" name="TextBox 1"/>
          <p:cNvSpPr txBox="1"/>
          <p:nvPr/>
        </p:nvSpPr>
        <p:spPr>
          <a:xfrm>
            <a:off x="304007" y="4854691"/>
            <a:ext cx="8585997" cy="338554"/>
          </a:xfrm>
          <a:prstGeom prst="rect">
            <a:avLst/>
          </a:prstGeom>
          <a:solidFill>
            <a:srgbClr val="FFFF00"/>
          </a:solidFill>
          <a:ln>
            <a:solidFill>
              <a:schemeClr val="tx1"/>
            </a:solidFill>
          </a:ln>
        </p:spPr>
        <p:txBody>
          <a:bodyPr wrap="square" rtlCol="0">
            <a:spAutoFit/>
          </a:bodyPr>
          <a:lstStyle/>
          <a:p>
            <a:pPr algn="ctr" eaLnBrk="0" fontAlgn="base" hangingPunct="0">
              <a:spcBef>
                <a:spcPct val="0"/>
              </a:spcBef>
              <a:spcAft>
                <a:spcPct val="0"/>
              </a:spcAft>
              <a:defRPr/>
            </a:pPr>
            <a:r>
              <a:rPr lang="en-US" sz="1600" b="1" dirty="0">
                <a:solidFill>
                  <a:prstClr val="black"/>
                </a:solidFill>
                <a:latin typeface="Arial" panose="020B0604020202020204" pitchFamily="34" charset="0"/>
              </a:rPr>
              <a:t>Supervisors needing Safety Leader’s Workshop</a:t>
            </a:r>
          </a:p>
        </p:txBody>
      </p:sp>
    </p:spTree>
    <p:extLst>
      <p:ext uri="{BB962C8B-B14F-4D97-AF65-F5344CB8AC3E}">
        <p14:creationId xmlns:p14="http://schemas.microsoft.com/office/powerpoint/2010/main" val="133079019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ChangeArrowheads="1"/>
          </p:cNvSpPr>
          <p:nvPr/>
        </p:nvSpPr>
        <p:spPr bwMode="auto">
          <a:xfrm>
            <a:off x="1063627" y="188012"/>
            <a:ext cx="7097713"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ctr">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rPr>
              <a:t>Status of Formal Safety Training by Position</a:t>
            </a:r>
          </a:p>
        </p:txBody>
      </p:sp>
      <p:sp>
        <p:nvSpPr>
          <p:cNvPr id="316420" name="Text Box 3"/>
          <p:cNvSpPr txBox="1">
            <a:spLocks noChangeArrowheads="1"/>
          </p:cNvSpPr>
          <p:nvPr/>
        </p:nvSpPr>
        <p:spPr bwMode="auto">
          <a:xfrm>
            <a:off x="300038" y="6184777"/>
            <a:ext cx="85344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r>
              <a:rPr lang="en-US" altLang="en-US" sz="900" b="1" dirty="0">
                <a:solidFill>
                  <a:srgbClr val="000000"/>
                </a:solidFill>
                <a:cs typeface="Arial" panose="020B0604020202020204" pitchFamily="34" charset="0"/>
              </a:rPr>
              <a:t>Marine Corps Safety Management System (MCSMS) 5100.29C, Chapter 5, Para 050302.C, </a:t>
            </a:r>
            <a:r>
              <a:rPr lang="en-US" altLang="en-US" sz="900" b="1" dirty="0" err="1">
                <a:solidFill>
                  <a:srgbClr val="000000"/>
                </a:solidFill>
                <a:cs typeface="Arial" panose="020B0604020202020204" pitchFamily="34" charset="0"/>
              </a:rPr>
              <a:t>dtd</a:t>
            </a:r>
            <a:r>
              <a:rPr lang="en-US" altLang="en-US" sz="900" b="1" dirty="0">
                <a:solidFill>
                  <a:srgbClr val="000000"/>
                </a:solidFill>
                <a:cs typeface="Arial" panose="020B0604020202020204" pitchFamily="34" charset="0"/>
              </a:rPr>
              <a:t> 15 Oct 20 </a:t>
            </a:r>
          </a:p>
          <a:p>
            <a:pPr fontAlgn="base">
              <a:spcBef>
                <a:spcPct val="0"/>
              </a:spcBef>
              <a:spcAft>
                <a:spcPct val="0"/>
              </a:spcAft>
              <a:defRPr/>
            </a:pPr>
            <a:r>
              <a:rPr lang="en-US" altLang="en-US" sz="900" b="1" u="sng" dirty="0">
                <a:solidFill>
                  <a:srgbClr val="000000"/>
                </a:solidFill>
                <a:cs typeface="Arial" panose="020B0604020202020204" pitchFamily="34" charset="0"/>
              </a:rPr>
              <a:t>Safety Officer Training</a:t>
            </a:r>
            <a:r>
              <a:rPr lang="en-US" altLang="en-US" sz="900" b="1" dirty="0">
                <a:solidFill>
                  <a:srgbClr val="000000"/>
                </a:solidFill>
                <a:cs typeface="Arial" panose="020B0604020202020204" pitchFamily="34" charset="0"/>
              </a:rPr>
              <a:t>: Commanders shall ensure that safety officers attend the Ground Safety For Marines Course (CIN# A-493-0047) within 90 days of assignment.  ISMs will track and document training of all safety officers. </a:t>
            </a:r>
          </a:p>
        </p:txBody>
      </p:sp>
      <p:graphicFrame>
        <p:nvGraphicFramePr>
          <p:cNvPr id="2881693" name="Group 157"/>
          <p:cNvGraphicFramePr>
            <a:graphicFrameLocks noGrp="1"/>
          </p:cNvGraphicFramePr>
          <p:nvPr>
            <p:extLst>
              <p:ext uri="{D42A27DB-BD31-4B8C-83A1-F6EECF244321}">
                <p14:modId xmlns:p14="http://schemas.microsoft.com/office/powerpoint/2010/main" val="3206118769"/>
              </p:ext>
            </p:extLst>
          </p:nvPr>
        </p:nvGraphicFramePr>
        <p:xfrm>
          <a:off x="381000" y="839782"/>
          <a:ext cx="8382000" cy="5268258"/>
        </p:xfrm>
        <a:graphic>
          <a:graphicData uri="http://schemas.openxmlformats.org/drawingml/2006/table">
            <a:tbl>
              <a:tblPr/>
              <a:tblGrid>
                <a:gridCol w="1248624">
                  <a:extLst>
                    <a:ext uri="{9D8B030D-6E8A-4147-A177-3AD203B41FA5}">
                      <a16:colId xmlns:a16="http://schemas.microsoft.com/office/drawing/2014/main" val="20000"/>
                    </a:ext>
                  </a:extLst>
                </a:gridCol>
                <a:gridCol w="1837853">
                  <a:extLst>
                    <a:ext uri="{9D8B030D-6E8A-4147-A177-3AD203B41FA5}">
                      <a16:colId xmlns:a16="http://schemas.microsoft.com/office/drawing/2014/main" val="20001"/>
                    </a:ext>
                  </a:extLst>
                </a:gridCol>
                <a:gridCol w="1915736">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1995487">
                  <a:extLst>
                    <a:ext uri="{9D8B030D-6E8A-4147-A177-3AD203B41FA5}">
                      <a16:colId xmlns:a16="http://schemas.microsoft.com/office/drawing/2014/main" val="20004"/>
                    </a:ext>
                  </a:extLst>
                </a:gridCol>
              </a:tblGrid>
              <a:tr h="181486">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Unit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Name</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Position</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Trained</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Course Schedule</a:t>
                      </a:r>
                    </a:p>
                  </a:txBody>
                  <a:tcPr marL="91457" marR="91457" marT="45721" marB="4572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0"/>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HQ &amp; Staff</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Maj Barnard Sabin</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Command Safety Officer</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Yes</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rowSpan="8">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Ground Safety for Marines </a:t>
                      </a:r>
                      <a:endParaRPr kumimoji="0" lang="en-US" altLang="en-US" sz="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CY25 MCB CAMLEJ</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15 Sep – 26 Sep 25</a:t>
                      </a: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000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HQ Company</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SSgt Kevin Chapman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Company 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26 Jul 24</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2"/>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Comptroller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Ms. Seketitia Jackson </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Representative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4 Jun 25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3"/>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LSD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Shane Mcintyre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7 Mar 25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4"/>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OTD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Mrs. Whitney Hendrix</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Technician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26 Apr 24</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17674258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CISD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Mrs. Tammy Sisai</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18 Dec 15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endParaRPr kumimoji="0" lang="en-US" altLang="en-US" sz="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0005"/>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I&amp;E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Frederick Peoples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17 May 24</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6"/>
                  </a:ext>
                </a:extLst>
              </a:tr>
              <a:tr h="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PSD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Manual Gray</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05 Feb 16</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3953881732"/>
                  </a:ext>
                </a:extLst>
              </a:tr>
              <a:tr h="33047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Ground Mishap Investigation Course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CY25 MCB CAMLEJ</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 – 12 Sep 25</a:t>
                      </a: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503333866"/>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MCCS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Arial Unicode MS" panose="020B0604020202020204" pitchFamily="34" charset="-128"/>
                          <a:cs typeface="Arial" panose="020B0604020202020204" pitchFamily="34" charset="0"/>
                        </a:rPr>
                        <a:t>Vacant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Officer</a:t>
                      </a:r>
                      <a:endPar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2441406301"/>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PPA</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Joseph Carson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Manager </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Yes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7" marR="91457"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132640583"/>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SYSCOM</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Arial Unicode MS" panose="020B0604020202020204" pitchFamily="34" charset="-128"/>
                          <a:cs typeface="Arial" panose="020B0604020202020204" pitchFamily="34" charset="0"/>
                        </a:rPr>
                        <a:t>Vacant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extLst>
                  <a:ext uri="{0D108BD9-81ED-4DB2-BD59-A6C34878D82A}">
                    <a16:rowId xmlns:a16="http://schemas.microsoft.com/office/drawing/2014/main" val="10010"/>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MFSC</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Arial Unicode MS" panose="020B0604020202020204" pitchFamily="34" charset="-128"/>
                          <a:cs typeface="Arial" panose="020B0604020202020204" pitchFamily="34" charset="0"/>
                        </a:rPr>
                        <a:t>Vacant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Manager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1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DDAG</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Marisa Shorter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Specialist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7 Mar 25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12"/>
                  </a:ext>
                </a:extLst>
              </a:tr>
              <a:tr h="354431">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General Accounts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Cpl Christopher </a:t>
                      </a:r>
                      <a:r>
                        <a:rPr kumimoji="0" lang="en-US" altLang="en-US" sz="1200" b="0" i="0" u="none" strike="noStrike" cap="none" normalizeH="0" baseline="0" dirty="0" err="1">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Casilla</a:t>
                      </a:r>
                      <a:endPar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28 Oct 22 </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13"/>
                  </a:ext>
                </a:extLst>
              </a:tr>
            </a:tbl>
          </a:graphicData>
        </a:graphic>
      </p:graphicFrame>
      <p:grpSp>
        <p:nvGrpSpPr>
          <p:cNvPr id="316503" name="Group 6"/>
          <p:cNvGrpSpPr>
            <a:grpSpLocks noChangeAspect="1"/>
          </p:cNvGrpSpPr>
          <p:nvPr/>
        </p:nvGrpSpPr>
        <p:grpSpPr bwMode="auto">
          <a:xfrm>
            <a:off x="8348665" y="77788"/>
            <a:ext cx="708025" cy="715962"/>
            <a:chOff x="8288338" y="87313"/>
            <a:chExt cx="768350" cy="776287"/>
          </a:xfrm>
        </p:grpSpPr>
        <p:pic>
          <p:nvPicPr>
            <p:cNvPr id="31650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506"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6504" name="Picture 9"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2EE24FE-F4C6-183F-14E5-97DA9C63FC00}"/>
              </a:ext>
            </a:extLst>
          </p:cNvPr>
          <p:cNvSpPr>
            <a:spLocks noGrp="1"/>
          </p:cNvSpPr>
          <p:nvPr>
            <p:ph type="sldNum" sz="quarter" idx="12"/>
          </p:nvPr>
        </p:nvSpPr>
        <p:spPr>
          <a:xfrm>
            <a:off x="7239000" y="6498116"/>
            <a:ext cx="1905000" cy="457200"/>
          </a:xfrm>
        </p:spPr>
        <p:txBody>
          <a:bodyPr/>
          <a:lstStyle/>
          <a:p>
            <a:pPr>
              <a:defRPr/>
            </a:pPr>
            <a:fld id="{8C828E91-8EFF-4D2A-82BD-5CDD04A333EA}" type="slidenum">
              <a:rPr lang="en-US" smtClean="0"/>
              <a:pPr>
                <a:defRPr/>
              </a:pPr>
              <a:t>45</a:t>
            </a:fld>
            <a:endParaRPr lang="en-US" dirty="0"/>
          </a:p>
        </p:txBody>
      </p:sp>
    </p:spTree>
    <p:extLst>
      <p:ext uri="{BB962C8B-B14F-4D97-AF65-F5344CB8AC3E}">
        <p14:creationId xmlns:p14="http://schemas.microsoft.com/office/powerpoint/2010/main" val="1457995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06363"/>
            <a:ext cx="8016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516" name="Group 6"/>
          <p:cNvGrpSpPr>
            <a:grpSpLocks noChangeAspect="1"/>
          </p:cNvGrpSpPr>
          <p:nvPr/>
        </p:nvGrpSpPr>
        <p:grpSpPr bwMode="auto">
          <a:xfrm>
            <a:off x="8301038" y="112713"/>
            <a:ext cx="747712" cy="755650"/>
            <a:chOff x="8288338" y="87313"/>
            <a:chExt cx="768350" cy="776287"/>
          </a:xfrm>
        </p:grpSpPr>
        <p:pic>
          <p:nvPicPr>
            <p:cNvPr id="320563"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64"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0517" name="Text Box 4"/>
          <p:cNvSpPr txBox="1">
            <a:spLocks noChangeArrowheads="1"/>
          </p:cNvSpPr>
          <p:nvPr/>
        </p:nvSpPr>
        <p:spPr bwMode="auto">
          <a:xfrm>
            <a:off x="1454945" y="180887"/>
            <a:ext cx="6291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VPP ACTIVITIES</a:t>
            </a:r>
          </a:p>
        </p:txBody>
      </p:sp>
      <p:graphicFrame>
        <p:nvGraphicFramePr>
          <p:cNvPr id="13" name="Table 12"/>
          <p:cNvGraphicFramePr>
            <a:graphicFrameLocks noGrp="1"/>
          </p:cNvGraphicFramePr>
          <p:nvPr/>
        </p:nvGraphicFramePr>
        <p:xfrm>
          <a:off x="115807" y="1049770"/>
          <a:ext cx="8785226" cy="2243679"/>
        </p:xfrm>
        <a:graphic>
          <a:graphicData uri="http://schemas.openxmlformats.org/drawingml/2006/table">
            <a:tbl>
              <a:tblPr firstRow="1">
                <a:tableStyleId>{616DA210-FB5B-4158-B5E0-FEB733F419BA}</a:tableStyleId>
              </a:tblPr>
              <a:tblGrid>
                <a:gridCol w="433909">
                  <a:extLst>
                    <a:ext uri="{9D8B030D-6E8A-4147-A177-3AD203B41FA5}">
                      <a16:colId xmlns:a16="http://schemas.microsoft.com/office/drawing/2014/main" val="20000"/>
                    </a:ext>
                  </a:extLst>
                </a:gridCol>
                <a:gridCol w="8351317">
                  <a:extLst>
                    <a:ext uri="{9D8B030D-6E8A-4147-A177-3AD203B41FA5}">
                      <a16:colId xmlns:a16="http://schemas.microsoft.com/office/drawing/2014/main" val="20001"/>
                    </a:ext>
                  </a:extLst>
                </a:gridCol>
              </a:tblGrid>
              <a:tr h="424929">
                <a:tc gridSpan="2">
                  <a:txBody>
                    <a:bodyPr/>
                    <a:lstStyle/>
                    <a:p>
                      <a:pPr algn="ctr"/>
                      <a:r>
                        <a:rPr lang="en-US" sz="2000" b="1" dirty="0">
                          <a:solidFill>
                            <a:schemeClr val="tx1"/>
                          </a:solidFill>
                          <a:latin typeface="Arial" panose="020B0604020202020204" pitchFamily="34" charset="0"/>
                          <a:cs typeface="Arial" panose="020B0604020202020204" pitchFamily="34" charset="0"/>
                        </a:rPr>
                        <a:t>Completed for CY25</a:t>
                      </a:r>
                    </a:p>
                  </a:txBody>
                  <a:tcPr marL="91438" marR="91438" marT="45689" marB="45689">
                    <a:lnBlToTr w="12700" cap="flat" cmpd="sng" algn="ctr">
                      <a:noFill/>
                      <a:prstDash val="solid"/>
                      <a:round/>
                      <a:headEnd type="none" w="med" len="med"/>
                      <a:tailEnd type="none" w="med" len="med"/>
                    </a:lnBlToTr>
                    <a:solidFill>
                      <a:srgbClr val="92D050"/>
                    </a:solidFill>
                  </a:tcPr>
                </a:tc>
                <a:tc hMerge="1">
                  <a:txBody>
                    <a:bodyPr/>
                    <a:lstStyle/>
                    <a:p>
                      <a:endParaRPr lang="en-US" sz="1200" dirty="0">
                        <a:latin typeface="Arial" panose="020B0604020202020204" pitchFamily="34" charset="0"/>
                        <a:cs typeface="Arial" panose="020B0604020202020204" pitchFamily="34" charset="0"/>
                      </a:endParaRPr>
                    </a:p>
                  </a:txBody>
                  <a:tcPr marL="91438" marR="91438" marT="45689" marB="45689" anchor="ctr">
                    <a:lnBlToTr w="12700" cap="flat" cmpd="sng" algn="ctr">
                      <a:noFill/>
                      <a:prstDash val="solid"/>
                      <a:round/>
                      <a:headEnd type="none" w="med" len="med"/>
                      <a:tailEnd type="none" w="med" len="med"/>
                    </a:lnBlToTr>
                    <a:noFill/>
                  </a:tcPr>
                </a:tc>
                <a:extLst>
                  <a:ext uri="{0D108BD9-81ED-4DB2-BD59-A6C34878D82A}">
                    <a16:rowId xmlns:a16="http://schemas.microsoft.com/office/drawing/2014/main" val="2790046868"/>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algn="l"/>
                      <a:r>
                        <a:rPr lang="en-US" sz="1200" dirty="0">
                          <a:latin typeface="Arial" panose="020B0604020202020204" pitchFamily="34" charset="0"/>
                          <a:cs typeface="Arial" panose="020B0604020202020204" pitchFamily="34" charset="0"/>
                        </a:rPr>
                        <a:t>OSHA VPP Self-Evaluation submitted on 4 Feb 25</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546058201"/>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2.</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Three Risk Management personnel visited Cardinal for VPP mentorship on 8-10 April 25</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841621347"/>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3.</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VPPPA 2025 Safety &amp; Health Excellence Conference, Stone Mountain GA, 6-8 May 25 – </a:t>
                      </a:r>
                      <a:r>
                        <a:rPr lang="en-US" sz="1200" b="1" dirty="0">
                          <a:solidFill>
                            <a:srgbClr val="FF0000"/>
                          </a:solidFill>
                          <a:latin typeface="Arial" panose="020B0604020202020204" pitchFamily="34" charset="0"/>
                          <a:cs typeface="Arial" panose="020B0604020202020204" pitchFamily="34" charset="0"/>
                        </a:rPr>
                        <a:t>Cancelled</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2832763682"/>
                  </a:ext>
                </a:extLst>
              </a:tr>
              <a:tr h="355643">
                <a:tc gridSpan="2">
                  <a:txBody>
                    <a:bodyPr/>
                    <a:lstStyle/>
                    <a:p>
                      <a:pPr algn="ctr"/>
                      <a:r>
                        <a:rPr lang="en-US" sz="2000" b="1" dirty="0">
                          <a:solidFill>
                            <a:schemeClr val="tx1"/>
                          </a:solidFill>
                          <a:latin typeface="Arial" panose="020B0604020202020204" pitchFamily="34" charset="0"/>
                          <a:cs typeface="Arial" panose="020B0604020202020204" pitchFamily="34" charset="0"/>
                        </a:rPr>
                        <a:t>Scheduled for CY25</a:t>
                      </a:r>
                    </a:p>
                  </a:txBody>
                  <a:tcPr marL="91438" marR="91438" marT="45689" marB="45689">
                    <a:lnBlToTr w="12700" cap="flat" cmpd="sng" algn="ctr">
                      <a:noFill/>
                      <a:prstDash val="solid"/>
                      <a:round/>
                      <a:headEnd type="none" w="med" len="med"/>
                      <a:tailEnd type="none" w="med" len="med"/>
                    </a:lnBlToTr>
                    <a:solidFill>
                      <a:srgbClr val="00B0F0"/>
                    </a:solidFill>
                  </a:tcPr>
                </a:tc>
                <a:tc hMerge="1">
                  <a:txBody>
                    <a:bodyPr/>
                    <a:lstStyle/>
                    <a:p>
                      <a:pPr algn="l"/>
                      <a:endParaRPr lang="en-US" sz="1200" dirty="0">
                        <a:latin typeface="Arial" panose="020B0604020202020204" pitchFamily="34" charset="0"/>
                        <a:cs typeface="Arial" panose="020B0604020202020204" pitchFamily="34" charset="0"/>
                      </a:endParaRP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912407912"/>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2. </a:t>
                      </a:r>
                    </a:p>
                  </a:txBody>
                  <a:tcPr marL="91438" marR="91438" marT="45689" marB="45689">
                    <a:lnBlToTr w="12700" cap="flat" cmpd="sng" algn="ctr">
                      <a:noFill/>
                      <a:prstDash val="solid"/>
                      <a:round/>
                      <a:headEnd type="none" w="med" len="med"/>
                      <a:tailEnd type="none" w="med" len="med"/>
                    </a:lnBlTo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VPPPA 2025 Safety Symposium, St. Louis, MO, 11-14 August 25</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930363782"/>
                  </a:ext>
                </a:extLst>
              </a:tr>
            </a:tbl>
          </a:graphicData>
        </a:graphic>
      </p:graphicFrame>
      <p:sp>
        <p:nvSpPr>
          <p:cNvPr id="4" name="Slide Number Placeholder 3">
            <a:extLst>
              <a:ext uri="{FF2B5EF4-FFF2-40B4-BE49-F238E27FC236}">
                <a16:creationId xmlns:a16="http://schemas.microsoft.com/office/drawing/2014/main" id="{81EDA756-B9FC-DE2C-4075-C49382E1A5B8}"/>
              </a:ext>
            </a:extLst>
          </p:cNvPr>
          <p:cNvSpPr>
            <a:spLocks noGrp="1"/>
          </p:cNvSpPr>
          <p:nvPr>
            <p:ph type="sldNum" sz="quarter" idx="12"/>
          </p:nvPr>
        </p:nvSpPr>
        <p:spPr>
          <a:xfrm>
            <a:off x="7239000" y="6448513"/>
            <a:ext cx="1905000" cy="457200"/>
          </a:xfrm>
        </p:spPr>
        <p:txBody>
          <a:bodyPr/>
          <a:lstStyle/>
          <a:p>
            <a:pPr>
              <a:defRPr/>
            </a:pPr>
            <a:fld id="{8C828E91-8EFF-4D2A-82BD-5CDD04A333EA}" type="slidenum">
              <a:rPr lang="en-US" smtClean="0"/>
              <a:pPr>
                <a:defRPr/>
              </a:pPr>
              <a:t>46</a:t>
            </a:fld>
            <a:endParaRPr lang="en-US" dirty="0"/>
          </a:p>
        </p:txBody>
      </p:sp>
    </p:spTree>
    <p:extLst>
      <p:ext uri="{BB962C8B-B14F-4D97-AF65-F5344CB8AC3E}">
        <p14:creationId xmlns:p14="http://schemas.microsoft.com/office/powerpoint/2010/main" val="20972036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bwMode="auto">
          <a:xfrm>
            <a:off x="8313751" y="58950"/>
            <a:ext cx="742951" cy="750887"/>
            <a:chOff x="8288338" y="87313"/>
            <a:chExt cx="768350" cy="776287"/>
          </a:xfrm>
        </p:grpSpPr>
        <p:pic>
          <p:nvPicPr>
            <p:cNvPr id="8" name="Picture 77" descr="LOGO 2 bl"/>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9" name="Picture 105" descr="VPP-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pic>
        <p:nvPicPr>
          <p:cNvPr id="10" name="Picture 9" descr="baselogo"/>
          <p:cNvPicPr>
            <a:picLocks noChangeAspect="1" noChangeArrowheads="1"/>
          </p:cNvPicPr>
          <p:nvPr/>
        </p:nvPicPr>
        <p:blipFill>
          <a:blip r:embed="rId5" cstate="print"/>
          <a:srcRect/>
          <a:stretch>
            <a:fillRect/>
          </a:stretch>
        </p:blipFill>
        <p:spPr bwMode="auto">
          <a:xfrm>
            <a:off x="61914" y="14"/>
            <a:ext cx="785812" cy="793751"/>
          </a:xfrm>
          <a:prstGeom prst="rect">
            <a:avLst/>
          </a:prstGeom>
          <a:noFill/>
          <a:ln w="9525">
            <a:noFill/>
            <a:miter lim="800000"/>
            <a:headEnd/>
            <a:tailEnd/>
          </a:ln>
        </p:spPr>
      </p:pic>
      <p:graphicFrame>
        <p:nvGraphicFramePr>
          <p:cNvPr id="13" name="Table 12"/>
          <p:cNvGraphicFramePr>
            <a:graphicFrameLocks noGrp="1"/>
          </p:cNvGraphicFramePr>
          <p:nvPr/>
        </p:nvGraphicFramePr>
        <p:xfrm>
          <a:off x="2409144" y="1596949"/>
          <a:ext cx="1947219" cy="2884672"/>
        </p:xfrm>
        <a:graphic>
          <a:graphicData uri="http://schemas.openxmlformats.org/drawingml/2006/table">
            <a:tbl>
              <a:tblPr firstRow="1" bandRow="1">
                <a:tableStyleId>{5C22544A-7EE6-4342-B048-85BDC9FD1C3A}</a:tableStyleId>
              </a:tblPr>
              <a:tblGrid>
                <a:gridCol w="924628">
                  <a:extLst>
                    <a:ext uri="{9D8B030D-6E8A-4147-A177-3AD203B41FA5}">
                      <a16:colId xmlns:a16="http://schemas.microsoft.com/office/drawing/2014/main" val="20000"/>
                    </a:ext>
                  </a:extLst>
                </a:gridCol>
                <a:gridCol w="1022591">
                  <a:extLst>
                    <a:ext uri="{9D8B030D-6E8A-4147-A177-3AD203B41FA5}">
                      <a16:colId xmlns:a16="http://schemas.microsoft.com/office/drawing/2014/main" val="20001"/>
                    </a:ext>
                  </a:extLst>
                </a:gridCol>
              </a:tblGrid>
              <a:tr h="219201">
                <a:tc gridSpan="2">
                  <a:txBody>
                    <a:bodyPr/>
                    <a:lstStyle/>
                    <a:p>
                      <a:r>
                        <a:rPr lang="en-US" sz="800" dirty="0">
                          <a:solidFill>
                            <a:schemeClr val="tx1"/>
                          </a:solidFill>
                          <a:latin typeface="Arial" panose="020B0604020202020204" pitchFamily="34" charset="0"/>
                          <a:cs typeface="Arial" panose="020B0604020202020204" pitchFamily="34" charset="0"/>
                        </a:rPr>
                        <a:t>Table 2:  Near</a:t>
                      </a:r>
                      <a:r>
                        <a:rPr lang="en-US" sz="800" baseline="0" dirty="0">
                          <a:solidFill>
                            <a:schemeClr val="tx1"/>
                          </a:solidFill>
                          <a:latin typeface="Arial" panose="020B0604020202020204" pitchFamily="34" charset="0"/>
                          <a:cs typeface="Arial" panose="020B0604020202020204" pitchFamily="34" charset="0"/>
                        </a:rPr>
                        <a:t> Miss Report</a:t>
                      </a:r>
                      <a:endParaRPr lang="en-US" sz="800" dirty="0">
                        <a:solidFill>
                          <a:schemeClr val="tx1"/>
                        </a:solidFill>
                        <a:latin typeface="Arial" panose="020B0604020202020204" pitchFamily="34" charset="0"/>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219201">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34859">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10 Points</a:t>
                      </a:r>
                    </a:p>
                  </a:txBody>
                  <a:tcPr/>
                </a:tc>
                <a:extLst>
                  <a:ext uri="{0D108BD9-81ED-4DB2-BD59-A6C34878D82A}">
                    <a16:rowId xmlns:a16="http://schemas.microsoft.com/office/drawing/2014/main" val="10002"/>
                  </a:ext>
                </a:extLst>
              </a:tr>
              <a:tr h="234859">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9 Points</a:t>
                      </a:r>
                    </a:p>
                  </a:txBody>
                  <a:tcPr/>
                </a:tc>
                <a:extLst>
                  <a:ext uri="{0D108BD9-81ED-4DB2-BD59-A6C34878D82A}">
                    <a16:rowId xmlns:a16="http://schemas.microsoft.com/office/drawing/2014/main" val="10003"/>
                  </a:ext>
                </a:extLst>
              </a:tr>
              <a:tr h="234859">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8 Points</a:t>
                      </a:r>
                    </a:p>
                  </a:txBody>
                  <a:tcPr/>
                </a:tc>
                <a:extLst>
                  <a:ext uri="{0D108BD9-81ED-4DB2-BD59-A6C34878D82A}">
                    <a16:rowId xmlns:a16="http://schemas.microsoft.com/office/drawing/2014/main" val="10004"/>
                  </a:ext>
                </a:extLst>
              </a:tr>
              <a:tr h="234859">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7 Points</a:t>
                      </a:r>
                    </a:p>
                  </a:txBody>
                  <a:tcPr/>
                </a:tc>
                <a:extLst>
                  <a:ext uri="{0D108BD9-81ED-4DB2-BD59-A6C34878D82A}">
                    <a16:rowId xmlns:a16="http://schemas.microsoft.com/office/drawing/2014/main" val="10005"/>
                  </a:ext>
                </a:extLst>
              </a:tr>
              <a:tr h="234859">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6 Points</a:t>
                      </a:r>
                    </a:p>
                  </a:txBody>
                  <a:tcPr/>
                </a:tc>
                <a:extLst>
                  <a:ext uri="{0D108BD9-81ED-4DB2-BD59-A6C34878D82A}">
                    <a16:rowId xmlns:a16="http://schemas.microsoft.com/office/drawing/2014/main" val="10006"/>
                  </a:ext>
                </a:extLst>
              </a:tr>
              <a:tr h="234859">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5 Points</a:t>
                      </a:r>
                    </a:p>
                  </a:txBody>
                  <a:tcPr/>
                </a:tc>
                <a:extLst>
                  <a:ext uri="{0D108BD9-81ED-4DB2-BD59-A6C34878D82A}">
                    <a16:rowId xmlns:a16="http://schemas.microsoft.com/office/drawing/2014/main" val="10007"/>
                  </a:ext>
                </a:extLst>
              </a:tr>
              <a:tr h="234859">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4 Points</a:t>
                      </a:r>
                    </a:p>
                  </a:txBody>
                  <a:tcPr/>
                </a:tc>
                <a:extLst>
                  <a:ext uri="{0D108BD9-81ED-4DB2-BD59-A6C34878D82A}">
                    <a16:rowId xmlns:a16="http://schemas.microsoft.com/office/drawing/2014/main" val="10008"/>
                  </a:ext>
                </a:extLst>
              </a:tr>
              <a:tr h="234859">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3 Points</a:t>
                      </a:r>
                    </a:p>
                  </a:txBody>
                  <a:tcPr/>
                </a:tc>
                <a:extLst>
                  <a:ext uri="{0D108BD9-81ED-4DB2-BD59-A6C34878D82A}">
                    <a16:rowId xmlns:a16="http://schemas.microsoft.com/office/drawing/2014/main" val="10009"/>
                  </a:ext>
                </a:extLst>
              </a:tr>
              <a:tr h="5673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No Near Miss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0 Points</a:t>
                      </a:r>
                    </a:p>
                    <a:p>
                      <a:pPr algn="ctr"/>
                      <a:endParaRPr lang="en-US" sz="9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graphicFrame>
        <p:nvGraphicFramePr>
          <p:cNvPr id="14" name="Table 13"/>
          <p:cNvGraphicFramePr>
            <a:graphicFrameLocks noGrp="1"/>
          </p:cNvGraphicFramePr>
          <p:nvPr/>
        </p:nvGraphicFramePr>
        <p:xfrm>
          <a:off x="4702594" y="1596956"/>
          <a:ext cx="2198281" cy="2868067"/>
        </p:xfrm>
        <a:graphic>
          <a:graphicData uri="http://schemas.openxmlformats.org/drawingml/2006/table">
            <a:tbl>
              <a:tblPr firstRow="1" bandRow="1">
                <a:tableStyleId>{5C22544A-7EE6-4342-B048-85BDC9FD1C3A}</a:tableStyleId>
              </a:tblPr>
              <a:tblGrid>
                <a:gridCol w="1199026">
                  <a:extLst>
                    <a:ext uri="{9D8B030D-6E8A-4147-A177-3AD203B41FA5}">
                      <a16:colId xmlns:a16="http://schemas.microsoft.com/office/drawing/2014/main" val="20000"/>
                    </a:ext>
                  </a:extLst>
                </a:gridCol>
                <a:gridCol w="999255">
                  <a:extLst>
                    <a:ext uri="{9D8B030D-6E8A-4147-A177-3AD203B41FA5}">
                      <a16:colId xmlns:a16="http://schemas.microsoft.com/office/drawing/2014/main" val="20001"/>
                    </a:ext>
                  </a:extLst>
                </a:gridCol>
              </a:tblGrid>
              <a:tr h="211030">
                <a:tc gridSpan="2">
                  <a:txBody>
                    <a:bodyPr/>
                    <a:lstStyle/>
                    <a:p>
                      <a:r>
                        <a:rPr lang="en-US" sz="800" dirty="0">
                          <a:solidFill>
                            <a:schemeClr val="tx1"/>
                          </a:solidFill>
                          <a:latin typeface="Arial" panose="020B0604020202020204" pitchFamily="34" charset="0"/>
                          <a:cs typeface="Arial" panose="020B0604020202020204" pitchFamily="34" charset="0"/>
                        </a:rPr>
                        <a:t>Table 3:</a:t>
                      </a:r>
                      <a:r>
                        <a:rPr lang="en-US" sz="800" baseline="0" dirty="0">
                          <a:solidFill>
                            <a:schemeClr val="tx1"/>
                          </a:solidFill>
                          <a:latin typeface="Arial" panose="020B0604020202020204" pitchFamily="34" charset="0"/>
                          <a:cs typeface="Arial" panose="020B0604020202020204" pitchFamily="34" charset="0"/>
                        </a:rPr>
                        <a:t>  Hazard </a:t>
                      </a:r>
                      <a:r>
                        <a:rPr lang="en-US" sz="800" dirty="0">
                          <a:solidFill>
                            <a:schemeClr val="tx1"/>
                          </a:solidFill>
                          <a:latin typeface="Arial" panose="020B0604020202020204" pitchFamily="34" charset="0"/>
                          <a:cs typeface="Arial" panose="020B0604020202020204" pitchFamily="34" charset="0"/>
                        </a:rPr>
                        <a:t>Abatement </a:t>
                      </a:r>
                    </a:p>
                  </a:txBody>
                  <a:tcPr>
                    <a:solidFill>
                      <a:srgbClr val="FF7C80"/>
                    </a:solidFill>
                  </a:tcPr>
                </a:tc>
                <a:tc hMerge="1">
                  <a:txBody>
                    <a:bodyPr/>
                    <a:lstStyle/>
                    <a:p>
                      <a:endParaRPr lang="en-US" dirty="0"/>
                    </a:p>
                  </a:txBody>
                  <a:tcPr/>
                </a:tc>
                <a:extLst>
                  <a:ext uri="{0D108BD9-81ED-4DB2-BD59-A6C34878D82A}">
                    <a16:rowId xmlns:a16="http://schemas.microsoft.com/office/drawing/2014/main" val="10000"/>
                  </a:ext>
                </a:extLst>
              </a:tr>
              <a:tr h="216764">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35612">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25 Points</a:t>
                      </a:r>
                    </a:p>
                  </a:txBody>
                  <a:tcPr/>
                </a:tc>
                <a:extLst>
                  <a:ext uri="{0D108BD9-81ED-4DB2-BD59-A6C34878D82A}">
                    <a16:rowId xmlns:a16="http://schemas.microsoft.com/office/drawing/2014/main" val="10002"/>
                  </a:ext>
                </a:extLst>
              </a:tr>
              <a:tr h="236525">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23 Points</a:t>
                      </a:r>
                    </a:p>
                  </a:txBody>
                  <a:tcPr/>
                </a:tc>
                <a:extLst>
                  <a:ext uri="{0D108BD9-81ED-4DB2-BD59-A6C34878D82A}">
                    <a16:rowId xmlns:a16="http://schemas.microsoft.com/office/drawing/2014/main" val="10003"/>
                  </a:ext>
                </a:extLst>
              </a:tr>
              <a:tr h="236525">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21 Points</a:t>
                      </a:r>
                    </a:p>
                  </a:txBody>
                  <a:tcPr/>
                </a:tc>
                <a:extLst>
                  <a:ext uri="{0D108BD9-81ED-4DB2-BD59-A6C34878D82A}">
                    <a16:rowId xmlns:a16="http://schemas.microsoft.com/office/drawing/2014/main" val="10004"/>
                  </a:ext>
                </a:extLst>
              </a:tr>
              <a:tr h="228369">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19 Points</a:t>
                      </a:r>
                    </a:p>
                  </a:txBody>
                  <a:tcPr/>
                </a:tc>
                <a:extLst>
                  <a:ext uri="{0D108BD9-81ED-4DB2-BD59-A6C34878D82A}">
                    <a16:rowId xmlns:a16="http://schemas.microsoft.com/office/drawing/2014/main" val="10005"/>
                  </a:ext>
                </a:extLst>
              </a:tr>
              <a:tr h="244680">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17 Points</a:t>
                      </a:r>
                    </a:p>
                  </a:txBody>
                  <a:tcPr/>
                </a:tc>
                <a:extLst>
                  <a:ext uri="{0D108BD9-81ED-4DB2-BD59-A6C34878D82A}">
                    <a16:rowId xmlns:a16="http://schemas.microsoft.com/office/drawing/2014/main" val="10006"/>
                  </a:ext>
                </a:extLst>
              </a:tr>
              <a:tr h="244680">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15 Points</a:t>
                      </a:r>
                    </a:p>
                  </a:txBody>
                  <a:tcPr/>
                </a:tc>
                <a:extLst>
                  <a:ext uri="{0D108BD9-81ED-4DB2-BD59-A6C34878D82A}">
                    <a16:rowId xmlns:a16="http://schemas.microsoft.com/office/drawing/2014/main" val="10007"/>
                  </a:ext>
                </a:extLst>
              </a:tr>
              <a:tr h="250211">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13 Points</a:t>
                      </a:r>
                    </a:p>
                  </a:txBody>
                  <a:tcPr/>
                </a:tc>
                <a:extLst>
                  <a:ext uri="{0D108BD9-81ED-4DB2-BD59-A6C34878D82A}">
                    <a16:rowId xmlns:a16="http://schemas.microsoft.com/office/drawing/2014/main" val="10008"/>
                  </a:ext>
                </a:extLst>
              </a:tr>
              <a:tr h="258190">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11 Points</a:t>
                      </a:r>
                    </a:p>
                  </a:txBody>
                  <a:tcPr/>
                </a:tc>
                <a:extLst>
                  <a:ext uri="{0D108BD9-81ED-4DB2-BD59-A6C34878D82A}">
                    <a16:rowId xmlns:a16="http://schemas.microsoft.com/office/drawing/2014/main" val="10009"/>
                  </a:ext>
                </a:extLst>
              </a:tr>
              <a:tr h="497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100% Hazard Abatement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10"/>
                  </a:ext>
                </a:extLst>
              </a:tr>
            </a:tbl>
          </a:graphicData>
        </a:graphic>
      </p:graphicFrame>
      <p:graphicFrame>
        <p:nvGraphicFramePr>
          <p:cNvPr id="15" name="Table 14"/>
          <p:cNvGraphicFramePr>
            <a:graphicFrameLocks noGrp="1"/>
          </p:cNvGraphicFramePr>
          <p:nvPr/>
        </p:nvGraphicFramePr>
        <p:xfrm>
          <a:off x="106255" y="1724681"/>
          <a:ext cx="1956646" cy="2767628"/>
        </p:xfrm>
        <a:graphic>
          <a:graphicData uri="http://schemas.openxmlformats.org/drawingml/2006/table">
            <a:tbl>
              <a:tblPr firstRow="1" bandRow="1">
                <a:tableStyleId>{5C22544A-7EE6-4342-B048-85BDC9FD1C3A}</a:tableStyleId>
              </a:tblPr>
              <a:tblGrid>
                <a:gridCol w="903739">
                  <a:extLst>
                    <a:ext uri="{9D8B030D-6E8A-4147-A177-3AD203B41FA5}">
                      <a16:colId xmlns:a16="http://schemas.microsoft.com/office/drawing/2014/main" val="20000"/>
                    </a:ext>
                  </a:extLst>
                </a:gridCol>
                <a:gridCol w="1052907">
                  <a:extLst>
                    <a:ext uri="{9D8B030D-6E8A-4147-A177-3AD203B41FA5}">
                      <a16:colId xmlns:a16="http://schemas.microsoft.com/office/drawing/2014/main" val="20001"/>
                    </a:ext>
                  </a:extLst>
                </a:gridCol>
              </a:tblGrid>
              <a:tr h="213360">
                <a:tc gridSpan="2">
                  <a:txBody>
                    <a:bodyPr/>
                    <a:lstStyle/>
                    <a:p>
                      <a:r>
                        <a:rPr lang="en-US" sz="800" dirty="0">
                          <a:solidFill>
                            <a:schemeClr val="tx1"/>
                          </a:solidFill>
                          <a:latin typeface="Arial" panose="020B0604020202020204" pitchFamily="34" charset="0"/>
                          <a:cs typeface="Arial" panose="020B0604020202020204" pitchFamily="34" charset="0"/>
                        </a:rPr>
                        <a:t>Table 1:  VPPSC Participation</a:t>
                      </a:r>
                    </a:p>
                  </a:txBody>
                  <a:tcPr>
                    <a:solidFill>
                      <a:srgbClr val="FFFF00"/>
                    </a:solidFill>
                  </a:tcPr>
                </a:tc>
                <a:tc hMerge="1">
                  <a:txBody>
                    <a:bodyPr/>
                    <a:lstStyle/>
                    <a:p>
                      <a:endParaRPr lang="en-US" dirty="0"/>
                    </a:p>
                  </a:txBody>
                  <a:tcPr/>
                </a:tc>
                <a:extLst>
                  <a:ext uri="{0D108BD9-81ED-4DB2-BD59-A6C34878D82A}">
                    <a16:rowId xmlns:a16="http://schemas.microsoft.com/office/drawing/2014/main" val="10000"/>
                  </a:ext>
                </a:extLst>
              </a:tr>
              <a:tr h="213360">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796588">
                <a:tc gridSpan="2">
                  <a:txBody>
                    <a:bodyPr/>
                    <a:lstStyle/>
                    <a:p>
                      <a:pPr algn="ctr"/>
                      <a:r>
                        <a:rPr lang="en-US" sz="900" dirty="0">
                          <a:latin typeface="Arial" panose="020B0604020202020204" pitchFamily="34" charset="0"/>
                          <a:cs typeface="Arial" panose="020B0604020202020204" pitchFamily="34" charset="0"/>
                        </a:rPr>
                        <a:t>If member(s)</a:t>
                      </a:r>
                      <a:r>
                        <a:rPr lang="en-US" sz="900" baseline="0" dirty="0">
                          <a:latin typeface="Arial" panose="020B0604020202020204" pitchFamily="34" charset="0"/>
                          <a:cs typeface="Arial" panose="020B0604020202020204" pitchFamily="34" charset="0"/>
                        </a:rPr>
                        <a:t> from your division attend all scheduled VPPSC Meeting(s), the impact could be as much as 30 points earned.  The points earned are assessed below.</a:t>
                      </a:r>
                      <a:endParaRPr lang="en-US" sz="900" dirty="0">
                        <a:latin typeface="Arial" panose="020B0604020202020204" pitchFamily="34" charset="0"/>
                        <a:cs typeface="Arial" panose="020B0604020202020204" pitchFamily="34" charset="0"/>
                      </a:endParaRPr>
                    </a:p>
                  </a:txBody>
                  <a:tcPr/>
                </a:tc>
                <a:tc hMerge="1">
                  <a:txBody>
                    <a:bodyPr/>
                    <a:lstStyle/>
                    <a:p>
                      <a:pPr algn="ctr"/>
                      <a:endParaRPr lang="en-US" sz="9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33680">
                <a:tc>
                  <a:txBody>
                    <a:bodyPr/>
                    <a:lstStyle/>
                    <a:p>
                      <a:pPr algn="ctr"/>
                      <a:r>
                        <a:rPr lang="en-US" sz="900" dirty="0">
                          <a:latin typeface="Arial" panose="020B0604020202020204" pitchFamily="34" charset="0"/>
                          <a:cs typeface="Arial" panose="020B0604020202020204" pitchFamily="34" charset="0"/>
                        </a:rPr>
                        <a:t>Absentee</a:t>
                      </a:r>
                    </a:p>
                  </a:txBody>
                  <a:tcPr/>
                </a:tc>
                <a:tc>
                  <a:txBody>
                    <a:bodyPr/>
                    <a:lstStyle/>
                    <a:p>
                      <a:pPr algn="ctr"/>
                      <a:r>
                        <a:rPr lang="en-US" sz="9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3"/>
                  </a:ext>
                </a:extLst>
              </a:tr>
              <a:tr h="233680">
                <a:tc>
                  <a:txBody>
                    <a:bodyPr/>
                    <a:lstStyle/>
                    <a:p>
                      <a:pPr algn="ctr"/>
                      <a:r>
                        <a:rPr lang="en-US" sz="900" dirty="0">
                          <a:latin typeface="Arial" panose="020B0604020202020204" pitchFamily="34" charset="0"/>
                          <a:cs typeface="Arial" panose="020B0604020202020204" pitchFamily="34" charset="0"/>
                        </a:rPr>
                        <a:t>0</a:t>
                      </a:r>
                    </a:p>
                  </a:txBody>
                  <a:tcPr/>
                </a:tc>
                <a:tc>
                  <a:txBody>
                    <a:bodyPr/>
                    <a:lstStyle/>
                    <a:p>
                      <a:pPr algn="ct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04"/>
                  </a:ext>
                </a:extLst>
              </a:tr>
              <a:tr h="233680">
                <a:tc>
                  <a:txBody>
                    <a:bodyPr/>
                    <a:lstStyle/>
                    <a:p>
                      <a:pPr algn="ctr"/>
                      <a:r>
                        <a:rPr lang="en-US" sz="900" dirty="0">
                          <a:latin typeface="Arial" panose="020B0604020202020204" pitchFamily="34" charset="0"/>
                          <a:cs typeface="Arial" panose="020B0604020202020204" pitchFamily="34" charset="0"/>
                        </a:rPr>
                        <a:t>1</a:t>
                      </a:r>
                    </a:p>
                  </a:txBody>
                  <a:tcPr/>
                </a:tc>
                <a:tc>
                  <a:txBody>
                    <a:bodyPr/>
                    <a:lstStyle/>
                    <a:p>
                      <a:pPr algn="ctr"/>
                      <a:r>
                        <a:rPr lang="en-US" sz="900" dirty="0">
                          <a:latin typeface="Arial" panose="020B0604020202020204" pitchFamily="34" charset="0"/>
                          <a:cs typeface="Arial" panose="020B0604020202020204" pitchFamily="34" charset="0"/>
                        </a:rPr>
                        <a:t>15 Points</a:t>
                      </a:r>
                    </a:p>
                  </a:txBody>
                  <a:tcPr/>
                </a:tc>
                <a:extLst>
                  <a:ext uri="{0D108BD9-81ED-4DB2-BD59-A6C34878D82A}">
                    <a16:rowId xmlns:a16="http://schemas.microsoft.com/office/drawing/2014/main" val="10005"/>
                  </a:ext>
                </a:extLst>
              </a:tr>
              <a:tr h="233680">
                <a:tc>
                  <a:txBody>
                    <a:bodyPr/>
                    <a:lstStyle/>
                    <a:p>
                      <a:pPr algn="ctr"/>
                      <a:r>
                        <a:rPr lang="en-US" sz="900" dirty="0">
                          <a:latin typeface="Arial" panose="020B0604020202020204" pitchFamily="34" charset="0"/>
                          <a:cs typeface="Arial" panose="020B0604020202020204" pitchFamily="34" charset="0"/>
                        </a:rPr>
                        <a:t>2</a:t>
                      </a:r>
                    </a:p>
                  </a:txBody>
                  <a:tcPr/>
                </a:tc>
                <a:tc>
                  <a:txBody>
                    <a:bodyPr/>
                    <a:lstStyle/>
                    <a:p>
                      <a:pPr algn="ctr"/>
                      <a:r>
                        <a:rPr lang="en-US" sz="900" dirty="0">
                          <a:latin typeface="Arial" panose="020B0604020202020204" pitchFamily="34" charset="0"/>
                          <a:cs typeface="Arial" panose="020B0604020202020204" pitchFamily="34" charset="0"/>
                        </a:rPr>
                        <a:t>5 Points</a:t>
                      </a:r>
                    </a:p>
                  </a:txBody>
                  <a:tcPr/>
                </a:tc>
                <a:extLst>
                  <a:ext uri="{0D108BD9-81ED-4DB2-BD59-A6C34878D82A}">
                    <a16:rowId xmlns:a16="http://schemas.microsoft.com/office/drawing/2014/main" val="10006"/>
                  </a:ext>
                </a:extLst>
              </a:tr>
              <a:tr h="233680">
                <a:tc>
                  <a:txBody>
                    <a:bodyPr/>
                    <a:lstStyle/>
                    <a:p>
                      <a:pPr algn="ctr"/>
                      <a:r>
                        <a:rPr lang="en-US" sz="900" dirty="0">
                          <a:latin typeface="Arial" panose="020B0604020202020204" pitchFamily="34" charset="0"/>
                          <a:cs typeface="Arial" panose="020B0604020202020204" pitchFamily="34" charset="0"/>
                        </a:rPr>
                        <a:t>&gt; 2</a:t>
                      </a:r>
                    </a:p>
                  </a:txBody>
                  <a:tcPr/>
                </a:tc>
                <a:tc>
                  <a:txBody>
                    <a:bodyPr/>
                    <a:lstStyle/>
                    <a:p>
                      <a:pPr algn="ctr"/>
                      <a:r>
                        <a:rPr lang="en-US" sz="900" dirty="0">
                          <a:latin typeface="Arial" panose="020B0604020202020204" pitchFamily="34" charset="0"/>
                          <a:cs typeface="Arial" panose="020B0604020202020204" pitchFamily="34" charset="0"/>
                        </a:rPr>
                        <a:t>0 Points</a:t>
                      </a:r>
                    </a:p>
                  </a:txBody>
                  <a:tcPr/>
                </a:tc>
                <a:extLst>
                  <a:ext uri="{0D108BD9-81ED-4DB2-BD59-A6C34878D82A}">
                    <a16:rowId xmlns:a16="http://schemas.microsoft.com/office/drawing/2014/main" val="10007"/>
                  </a:ext>
                </a:extLst>
              </a:tr>
              <a:tr h="375920">
                <a:tc>
                  <a:txBody>
                    <a:bodyPr/>
                    <a:lstStyle/>
                    <a:p>
                      <a:pPr algn="ctr"/>
                      <a:r>
                        <a:rPr lang="en-US" sz="900" dirty="0">
                          <a:latin typeface="Arial" panose="020B0604020202020204" pitchFamily="34" charset="0"/>
                          <a:cs typeface="Arial" panose="020B0604020202020204" pitchFamily="34" charset="0"/>
                        </a:rPr>
                        <a:t>100%</a:t>
                      </a:r>
                      <a:r>
                        <a:rPr lang="en-US" sz="900" baseline="0" dirty="0">
                          <a:latin typeface="Arial" panose="020B0604020202020204" pitchFamily="34" charset="0"/>
                          <a:cs typeface="Arial" panose="020B0604020202020204" pitchFamily="34" charset="0"/>
                        </a:rPr>
                        <a:t> Participation</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08"/>
                  </a:ext>
                </a:extLst>
              </a:tr>
            </a:tbl>
          </a:graphicData>
        </a:graphic>
      </p:graphicFrame>
      <p:graphicFrame>
        <p:nvGraphicFramePr>
          <p:cNvPr id="16" name="Table 15"/>
          <p:cNvGraphicFramePr>
            <a:graphicFrameLocks noGrp="1"/>
          </p:cNvGraphicFramePr>
          <p:nvPr/>
        </p:nvGraphicFramePr>
        <p:xfrm>
          <a:off x="7098397" y="1587524"/>
          <a:ext cx="1942411" cy="2869447"/>
        </p:xfrm>
        <a:graphic>
          <a:graphicData uri="http://schemas.openxmlformats.org/drawingml/2006/table">
            <a:tbl>
              <a:tblPr firstRow="1" bandRow="1">
                <a:tableStyleId>{5C22544A-7EE6-4342-B048-85BDC9FD1C3A}</a:tableStyleId>
              </a:tblPr>
              <a:tblGrid>
                <a:gridCol w="1036948">
                  <a:extLst>
                    <a:ext uri="{9D8B030D-6E8A-4147-A177-3AD203B41FA5}">
                      <a16:colId xmlns:a16="http://schemas.microsoft.com/office/drawing/2014/main" val="20000"/>
                    </a:ext>
                  </a:extLst>
                </a:gridCol>
                <a:gridCol w="905463">
                  <a:extLst>
                    <a:ext uri="{9D8B030D-6E8A-4147-A177-3AD203B41FA5}">
                      <a16:colId xmlns:a16="http://schemas.microsoft.com/office/drawing/2014/main" val="20001"/>
                    </a:ext>
                  </a:extLst>
                </a:gridCol>
              </a:tblGrid>
              <a:tr h="229994">
                <a:tc gridSpan="2">
                  <a:txBody>
                    <a:bodyPr/>
                    <a:lstStyle/>
                    <a:p>
                      <a:r>
                        <a:rPr lang="en-US" sz="800" dirty="0">
                          <a:solidFill>
                            <a:schemeClr val="tx1"/>
                          </a:solidFill>
                          <a:latin typeface="Arial" panose="020B0604020202020204" pitchFamily="34" charset="0"/>
                          <a:cs typeface="Arial" panose="020B0604020202020204" pitchFamily="34" charset="0"/>
                        </a:rPr>
                        <a:t>Table 4:  Training</a:t>
                      </a:r>
                    </a:p>
                  </a:txBody>
                  <a:tcPr>
                    <a:solidFill>
                      <a:srgbClr val="FF9933"/>
                    </a:solidFill>
                  </a:tcPr>
                </a:tc>
                <a:tc hMerge="1">
                  <a:txBody>
                    <a:bodyPr/>
                    <a:lstStyle/>
                    <a:p>
                      <a:endParaRPr lang="en-US" dirty="0"/>
                    </a:p>
                  </a:txBody>
                  <a:tcPr/>
                </a:tc>
                <a:extLst>
                  <a:ext uri="{0D108BD9-81ED-4DB2-BD59-A6C34878D82A}">
                    <a16:rowId xmlns:a16="http://schemas.microsoft.com/office/drawing/2014/main" val="10000"/>
                  </a:ext>
                </a:extLst>
              </a:tr>
              <a:tr h="229994">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51898">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25 Points</a:t>
                      </a:r>
                    </a:p>
                  </a:txBody>
                  <a:tcPr/>
                </a:tc>
                <a:extLst>
                  <a:ext uri="{0D108BD9-81ED-4DB2-BD59-A6C34878D82A}">
                    <a16:rowId xmlns:a16="http://schemas.microsoft.com/office/drawing/2014/main" val="10002"/>
                  </a:ext>
                </a:extLst>
              </a:tr>
              <a:tr h="251898">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20 Points</a:t>
                      </a:r>
                    </a:p>
                  </a:txBody>
                  <a:tcPr/>
                </a:tc>
                <a:extLst>
                  <a:ext uri="{0D108BD9-81ED-4DB2-BD59-A6C34878D82A}">
                    <a16:rowId xmlns:a16="http://schemas.microsoft.com/office/drawing/2014/main" val="10003"/>
                  </a:ext>
                </a:extLst>
              </a:tr>
              <a:tr h="251898">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18 Points</a:t>
                      </a:r>
                    </a:p>
                  </a:txBody>
                  <a:tcPr/>
                </a:tc>
                <a:extLst>
                  <a:ext uri="{0D108BD9-81ED-4DB2-BD59-A6C34878D82A}">
                    <a16:rowId xmlns:a16="http://schemas.microsoft.com/office/drawing/2014/main" val="10004"/>
                  </a:ext>
                </a:extLst>
              </a:tr>
              <a:tr h="251898">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16 Points</a:t>
                      </a:r>
                    </a:p>
                  </a:txBody>
                  <a:tcPr/>
                </a:tc>
                <a:extLst>
                  <a:ext uri="{0D108BD9-81ED-4DB2-BD59-A6C34878D82A}">
                    <a16:rowId xmlns:a16="http://schemas.microsoft.com/office/drawing/2014/main" val="10005"/>
                  </a:ext>
                </a:extLst>
              </a:tr>
              <a:tr h="251898">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14 Points</a:t>
                      </a:r>
                    </a:p>
                  </a:txBody>
                  <a:tcPr/>
                </a:tc>
                <a:extLst>
                  <a:ext uri="{0D108BD9-81ED-4DB2-BD59-A6C34878D82A}">
                    <a16:rowId xmlns:a16="http://schemas.microsoft.com/office/drawing/2014/main" val="10006"/>
                  </a:ext>
                </a:extLst>
              </a:tr>
              <a:tr h="251898">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12 Points</a:t>
                      </a:r>
                    </a:p>
                  </a:txBody>
                  <a:tcPr/>
                </a:tc>
                <a:extLst>
                  <a:ext uri="{0D108BD9-81ED-4DB2-BD59-A6C34878D82A}">
                    <a16:rowId xmlns:a16="http://schemas.microsoft.com/office/drawing/2014/main" val="10007"/>
                  </a:ext>
                </a:extLst>
              </a:tr>
              <a:tr h="251898">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10 Points</a:t>
                      </a:r>
                    </a:p>
                  </a:txBody>
                  <a:tcPr/>
                </a:tc>
                <a:extLst>
                  <a:ext uri="{0D108BD9-81ED-4DB2-BD59-A6C34878D82A}">
                    <a16:rowId xmlns:a16="http://schemas.microsoft.com/office/drawing/2014/main" val="10008"/>
                  </a:ext>
                </a:extLst>
              </a:tr>
              <a:tr h="251898">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8 Points</a:t>
                      </a:r>
                    </a:p>
                  </a:txBody>
                  <a:tcPr/>
                </a:tc>
                <a:extLst>
                  <a:ext uri="{0D108BD9-81ED-4DB2-BD59-A6C34878D82A}">
                    <a16:rowId xmlns:a16="http://schemas.microsoft.com/office/drawing/2014/main" val="10009"/>
                  </a:ext>
                </a:extLst>
              </a:tr>
              <a:tr h="394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100% Required Training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10"/>
                  </a:ext>
                </a:extLst>
              </a:tr>
            </a:tbl>
          </a:graphicData>
        </a:graphic>
      </p:graphicFrame>
      <p:sp>
        <p:nvSpPr>
          <p:cNvPr id="17" name="TextBox 16"/>
          <p:cNvSpPr txBox="1"/>
          <p:nvPr/>
        </p:nvSpPr>
        <p:spPr>
          <a:xfrm>
            <a:off x="110980" y="861296"/>
            <a:ext cx="8929827" cy="400110"/>
          </a:xfrm>
          <a:prstGeom prst="rect">
            <a:avLst/>
          </a:prstGeom>
          <a:solidFill>
            <a:srgbClr val="CCECFF"/>
          </a:solidFill>
          <a:ln w="25400">
            <a:solidFill>
              <a:schemeClr val="tx1"/>
            </a:solidFill>
          </a:ln>
        </p:spPr>
        <p:txBody>
          <a:bodyPr wrap="square" lIns="9144" rIns="9144" rtlCol="0">
            <a:spAutoFit/>
          </a:bodyPr>
          <a:lstStyle/>
          <a:p>
            <a:pPr algn="ctr" eaLnBrk="0" fontAlgn="base" hangingPunct="0">
              <a:spcBef>
                <a:spcPct val="0"/>
              </a:spcBef>
              <a:spcAft>
                <a:spcPct val="0"/>
              </a:spcAft>
              <a:defRPr/>
            </a:pPr>
            <a:r>
              <a:rPr lang="en-US" sz="1000" dirty="0">
                <a:solidFill>
                  <a:srgbClr val="000099"/>
                </a:solidFill>
                <a:latin typeface="Arial" panose="020B0604020202020204" pitchFamily="34" charset="0"/>
              </a:rPr>
              <a:t>CO’s Safety Division Quarterly/Yearly Award Criteria will be based on the Division that earns the Highest Total Points, which involve the Four Elements of VPP.  The formula for calculating total points earned is as follows:  VPPSC Participation + Near Miss Report + Hazard Abatement  + Training.</a:t>
            </a:r>
          </a:p>
        </p:txBody>
      </p:sp>
      <p:sp>
        <p:nvSpPr>
          <p:cNvPr id="18" name="Rectangle 9"/>
          <p:cNvSpPr txBox="1">
            <a:spLocks noChangeArrowheads="1"/>
          </p:cNvSpPr>
          <p:nvPr/>
        </p:nvSpPr>
        <p:spPr bwMode="auto">
          <a:xfrm>
            <a:off x="1688551" y="210605"/>
            <a:ext cx="5774687" cy="466938"/>
          </a:xfrm>
          <a:prstGeom prst="rect">
            <a:avLst/>
          </a:prstGeom>
          <a:noFill/>
          <a:ln w="9525">
            <a:noFill/>
            <a:miter lim="800000"/>
            <a:headEnd/>
            <a:tailEnd/>
          </a:ln>
        </p:spPr>
        <p:txBody>
          <a:bodyPr wrap="square" lIns="96661" tIns="48331" rIns="96661" bIns="48331" anchor="ctr">
            <a:spAutoFit/>
          </a:bodyPr>
          <a:lstStyle/>
          <a:p>
            <a:pPr algn="ctr" defTabSz="966764" eaLnBrk="0" fontAlgn="base" hangingPunct="0">
              <a:spcBef>
                <a:spcPct val="0"/>
              </a:spcBef>
              <a:spcAft>
                <a:spcPct val="0"/>
              </a:spcAft>
              <a:defRPr/>
            </a:pPr>
            <a:r>
              <a:rPr lang="en-US" sz="2400" b="1" dirty="0">
                <a:solidFill>
                  <a:srgbClr val="0000FF"/>
                </a:solidFill>
                <a:latin typeface="Arial" panose="020B0604020202020204" pitchFamily="34" charset="0"/>
                <a:cs typeface="Arial" pitchFamily="34" charset="0"/>
              </a:rPr>
              <a:t>CY25 Safety Award for 2</a:t>
            </a:r>
            <a:r>
              <a:rPr lang="en-US" sz="2400" b="1" baseline="30000" dirty="0">
                <a:solidFill>
                  <a:srgbClr val="0000FF"/>
                </a:solidFill>
                <a:latin typeface="Arial" panose="020B0604020202020204" pitchFamily="34" charset="0"/>
                <a:cs typeface="Arial" pitchFamily="34" charset="0"/>
              </a:rPr>
              <a:t>nd</a:t>
            </a:r>
            <a:r>
              <a:rPr lang="en-US" sz="2400" b="1" dirty="0">
                <a:solidFill>
                  <a:srgbClr val="0000FF"/>
                </a:solidFill>
                <a:latin typeface="Arial" panose="020B0604020202020204" pitchFamily="34" charset="0"/>
                <a:cs typeface="Arial" pitchFamily="34" charset="0"/>
              </a:rPr>
              <a:t> Quarter</a:t>
            </a:r>
          </a:p>
        </p:txBody>
      </p:sp>
      <p:graphicFrame>
        <p:nvGraphicFramePr>
          <p:cNvPr id="3" name="Table 2"/>
          <p:cNvGraphicFramePr>
            <a:graphicFrameLocks noGrp="1"/>
          </p:cNvGraphicFramePr>
          <p:nvPr/>
        </p:nvGraphicFramePr>
        <p:xfrm>
          <a:off x="4702583" y="1315753"/>
          <a:ext cx="2198280" cy="276315"/>
        </p:xfrm>
        <a:graphic>
          <a:graphicData uri="http://schemas.openxmlformats.org/drawingml/2006/table">
            <a:tbl>
              <a:tblPr firstRow="1" bandRow="1">
                <a:tableStyleId>{073A0DAA-6AF3-43AB-8588-CEC1D06C72B9}</a:tableStyleId>
              </a:tblPr>
              <a:tblGrid>
                <a:gridCol w="2198280">
                  <a:extLst>
                    <a:ext uri="{9D8B030D-6E8A-4147-A177-3AD203B41FA5}">
                      <a16:colId xmlns:a16="http://schemas.microsoft.com/office/drawing/2014/main" val="20000"/>
                    </a:ext>
                  </a:extLst>
                </a:gridCol>
              </a:tblGrid>
              <a:tr h="276315">
                <a:tc>
                  <a:txBody>
                    <a:bodyPr/>
                    <a:lstStyle/>
                    <a:p>
                      <a:pPr algn="ctr"/>
                      <a:r>
                        <a:rPr lang="en-US" sz="1100" dirty="0">
                          <a:latin typeface="Arial" panose="020B0604020202020204" pitchFamily="34" charset="0"/>
                          <a:cs typeface="Arial" panose="020B0604020202020204" pitchFamily="34" charset="0"/>
                        </a:rPr>
                        <a:t>Hazard Prevention &amp; Control</a:t>
                      </a:r>
                    </a:p>
                  </a:txBody>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2409144" y="1313876"/>
          <a:ext cx="1947219" cy="25908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254000">
                <a:tc>
                  <a:txBody>
                    <a:bodyPr/>
                    <a:lstStyle/>
                    <a:p>
                      <a:pPr algn="ctr"/>
                      <a:r>
                        <a:rPr lang="en-US" sz="1100" dirty="0">
                          <a:latin typeface="Arial" panose="020B0604020202020204" pitchFamily="34" charset="0"/>
                          <a:cs typeface="Arial" panose="020B0604020202020204" pitchFamily="34" charset="0"/>
                        </a:rPr>
                        <a:t>Worksite Analysis</a:t>
                      </a:r>
                    </a:p>
                  </a:txBody>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113134" y="1315742"/>
          <a:ext cx="1947219" cy="42672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416560">
                <a:tc>
                  <a:txBody>
                    <a:bodyPr/>
                    <a:lstStyle/>
                    <a:p>
                      <a:pPr algn="ctr"/>
                      <a:r>
                        <a:rPr lang="en-US" sz="1100" dirty="0">
                          <a:latin typeface="Arial" panose="020B0604020202020204" pitchFamily="34" charset="0"/>
                          <a:cs typeface="Arial" panose="020B0604020202020204" pitchFamily="34" charset="0"/>
                        </a:rPr>
                        <a:t>Management Leadership &amp; Employee Involvement</a:t>
                      </a:r>
                    </a:p>
                  </a:txBody>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7098397" y="1308638"/>
          <a:ext cx="1947219" cy="25908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254000">
                <a:tc>
                  <a:txBody>
                    <a:bodyPr/>
                    <a:lstStyle/>
                    <a:p>
                      <a:pPr algn="ctr"/>
                      <a:r>
                        <a:rPr lang="en-US" sz="1100" dirty="0">
                          <a:latin typeface="Arial" panose="020B0604020202020204" pitchFamily="34" charset="0"/>
                          <a:cs typeface="Arial" panose="020B0604020202020204" pitchFamily="34" charset="0"/>
                        </a:rPr>
                        <a:t>Safety</a:t>
                      </a:r>
                      <a:r>
                        <a:rPr lang="en-US" sz="1100" baseline="0" dirty="0">
                          <a:latin typeface="Arial" panose="020B0604020202020204" pitchFamily="34" charset="0"/>
                          <a:cs typeface="Arial" panose="020B0604020202020204" pitchFamily="34" charset="0"/>
                        </a:rPr>
                        <a:t> &amp; Health Training</a:t>
                      </a: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22" name="Object 2"/>
          <p:cNvGraphicFramePr>
            <a:graphicFrameLocks noChangeAspect="1"/>
          </p:cNvGraphicFramePr>
          <p:nvPr>
            <p:extLst>
              <p:ext uri="{D42A27DB-BD31-4B8C-83A1-F6EECF244321}">
                <p14:modId xmlns:p14="http://schemas.microsoft.com/office/powerpoint/2010/main" val="456865993"/>
              </p:ext>
            </p:extLst>
          </p:nvPr>
        </p:nvGraphicFramePr>
        <p:xfrm>
          <a:off x="312737" y="4629392"/>
          <a:ext cx="8518525" cy="1968500"/>
        </p:xfrm>
        <a:graphic>
          <a:graphicData uri="http://schemas.openxmlformats.org/presentationml/2006/ole">
            <mc:AlternateContent xmlns:mc="http://schemas.openxmlformats.org/markup-compatibility/2006">
              <mc:Choice xmlns:v="urn:schemas-microsoft-com:vml" Requires="v">
                <p:oleObj name="Worksheet" r:id="rId6" imgW="10629799" imgH="1943100" progId="Excel.Sheet.8">
                  <p:embed/>
                </p:oleObj>
              </mc:Choice>
              <mc:Fallback>
                <p:oleObj name="Worksheet" r:id="rId6" imgW="10629799" imgH="1943100" progId="Excel.Sheet.8">
                  <p:embed/>
                  <p:pic>
                    <p:nvPicPr>
                      <p:cNvPr id="22" name="Object 2"/>
                      <p:cNvPicPr>
                        <a:picLocks noChangeAspect="1" noChangeArrowheads="1"/>
                      </p:cNvPicPr>
                      <p:nvPr/>
                    </p:nvPicPr>
                    <p:blipFill>
                      <a:blip r:embed="rId7"/>
                      <a:srcRect/>
                      <a:stretch>
                        <a:fillRect/>
                      </a:stretch>
                    </p:blipFill>
                    <p:spPr bwMode="auto">
                      <a:xfrm>
                        <a:off x="312737" y="4629392"/>
                        <a:ext cx="8518525" cy="1968500"/>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D5F7B852-6896-D081-61C4-A0F26513C3C0}"/>
              </a:ext>
            </a:extLst>
          </p:cNvPr>
          <p:cNvSpPr>
            <a:spLocks noGrp="1"/>
          </p:cNvSpPr>
          <p:nvPr>
            <p:ph type="sldNum" sz="quarter" idx="12"/>
          </p:nvPr>
        </p:nvSpPr>
        <p:spPr>
          <a:xfrm>
            <a:off x="7249712" y="6482400"/>
            <a:ext cx="1905000" cy="457200"/>
          </a:xfrm>
        </p:spPr>
        <p:txBody>
          <a:bodyPr/>
          <a:lstStyle/>
          <a:p>
            <a:pPr>
              <a:defRPr/>
            </a:pPr>
            <a:fld id="{8C828E91-8EFF-4D2A-82BD-5CDD04A333EA}" type="slidenum">
              <a:rPr lang="en-US" smtClean="0"/>
              <a:pPr>
                <a:defRPr/>
              </a:pPr>
              <a:t>47</a:t>
            </a:fld>
            <a:endParaRPr lang="en-US" dirty="0"/>
          </a:p>
        </p:txBody>
      </p:sp>
    </p:spTree>
    <p:extLst>
      <p:ext uri="{BB962C8B-B14F-4D97-AF65-F5344CB8AC3E}">
        <p14:creationId xmlns:p14="http://schemas.microsoft.com/office/powerpoint/2010/main" val="234053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4" name="Group 6"/>
          <p:cNvGrpSpPr>
            <a:grpSpLocks noChangeAspect="1"/>
          </p:cNvGrpSpPr>
          <p:nvPr/>
        </p:nvGrpSpPr>
        <p:grpSpPr bwMode="auto">
          <a:xfrm>
            <a:off x="8313738" y="77790"/>
            <a:ext cx="742950" cy="750887"/>
            <a:chOff x="8288338" y="87313"/>
            <a:chExt cx="768350" cy="776287"/>
          </a:xfrm>
        </p:grpSpPr>
        <p:pic>
          <p:nvPicPr>
            <p:cNvPr id="32564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4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5635"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7" name="Rectangle 2"/>
          <p:cNvSpPr>
            <a:spLocks noGrp="1" noChangeArrowheads="1"/>
          </p:cNvSpPr>
          <p:nvPr>
            <p:ph type="title"/>
          </p:nvPr>
        </p:nvSpPr>
        <p:spPr>
          <a:xfrm>
            <a:off x="3159921" y="195156"/>
            <a:ext cx="2824163" cy="466938"/>
          </a:xfrm>
        </p:spPr>
        <p:txBody>
          <a:bodyPr>
            <a:spAutoFit/>
          </a:bodyPr>
          <a:lstStyle/>
          <a:p>
            <a:pPr eaLnBrk="1" hangingPunct="1"/>
            <a:r>
              <a:rPr lang="en-US" altLang="en-US" sz="2400" b="1" dirty="0">
                <a:solidFill>
                  <a:schemeClr val="hlink"/>
                </a:solidFill>
                <a:latin typeface="Arial" panose="020B0604020202020204" pitchFamily="34" charset="0"/>
              </a:rPr>
              <a:t>CO Guidance</a:t>
            </a:r>
          </a:p>
        </p:txBody>
      </p:sp>
      <p:sp>
        <p:nvSpPr>
          <p:cNvPr id="5" name="Slide Number Placeholder 4">
            <a:extLst>
              <a:ext uri="{FF2B5EF4-FFF2-40B4-BE49-F238E27FC236}">
                <a16:creationId xmlns:a16="http://schemas.microsoft.com/office/drawing/2014/main" id="{6371AF8F-2A9C-8E85-275F-2B23AAE9FCE5}"/>
              </a:ext>
            </a:extLst>
          </p:cNvPr>
          <p:cNvSpPr>
            <a:spLocks noGrp="1"/>
          </p:cNvSpPr>
          <p:nvPr>
            <p:ph type="sldNum" sz="quarter" idx="12"/>
          </p:nvPr>
        </p:nvSpPr>
        <p:spPr>
          <a:xfrm>
            <a:off x="7239000" y="6442319"/>
            <a:ext cx="1905000" cy="457200"/>
          </a:xfrm>
        </p:spPr>
        <p:txBody>
          <a:bodyPr/>
          <a:lstStyle/>
          <a:p>
            <a:pPr>
              <a:defRPr/>
            </a:pPr>
            <a:fld id="{AAADB608-4662-40A5-9E20-A1CD6DB0DAC7}" type="slidenum">
              <a:rPr lang="en-US" smtClean="0"/>
              <a:pPr>
                <a:defRPr/>
              </a:pPr>
              <a:t>48</a:t>
            </a:fld>
            <a:endParaRPr lang="en-US" dirty="0"/>
          </a:p>
        </p:txBody>
      </p:sp>
      <p:sp>
        <p:nvSpPr>
          <p:cNvPr id="9" name="Text Box 11"/>
          <p:cNvSpPr txBox="1">
            <a:spLocks noChangeArrowheads="1"/>
          </p:cNvSpPr>
          <p:nvPr/>
        </p:nvSpPr>
        <p:spPr bwMode="auto">
          <a:xfrm>
            <a:off x="1986756" y="5323743"/>
            <a:ext cx="5170488" cy="1446213"/>
          </a:xfrm>
          <a:prstGeom prst="rect">
            <a:avLst/>
          </a:prstGeom>
          <a:solidFill>
            <a:srgbClr val="FFFFCC"/>
          </a:solidFill>
          <a:ln w="34925">
            <a:solidFill>
              <a:srgbClr val="008000"/>
            </a:solidFill>
            <a:miter lim="800000"/>
            <a:headEnd type="none" w="sm" len="sm"/>
            <a:tailEnd type="none" w="sm" len="sm"/>
          </a:ln>
        </p:spPr>
        <p:txBody>
          <a:bodyPr>
            <a:spAutoFit/>
          </a:bodyPr>
          <a:lstStyle/>
          <a:p>
            <a:pPr algn="ctr" fontAlgn="base">
              <a:spcBef>
                <a:spcPct val="0"/>
              </a:spcBef>
              <a:spcAft>
                <a:spcPct val="0"/>
              </a:spcAft>
              <a:defRPr/>
            </a:pPr>
            <a:r>
              <a:rPr lang="en-US" sz="1400" i="1" u="sng" dirty="0">
                <a:solidFill>
                  <a:srgbClr val="000000"/>
                </a:solidFill>
                <a:latin typeface="Arial" panose="020B0604020202020204" pitchFamily="34" charset="0"/>
              </a:rPr>
              <a:t>Mark your Calendars</a:t>
            </a:r>
          </a:p>
          <a:p>
            <a:pPr algn="ctr" fontAlgn="base">
              <a:spcBef>
                <a:spcPct val="0"/>
              </a:spcBef>
              <a:spcAft>
                <a:spcPct val="0"/>
              </a:spcAft>
              <a:defRPr/>
            </a:pPr>
            <a:endParaRPr lang="en-US" sz="1000" i="1" u="sng" dirty="0">
              <a:solidFill>
                <a:srgbClr val="000000"/>
              </a:solidFill>
              <a:latin typeface="Arial" panose="020B0604020202020204" pitchFamily="34" charset="0"/>
            </a:endParaRPr>
          </a:p>
          <a:p>
            <a:pPr algn="ctr" fontAlgn="base">
              <a:spcBef>
                <a:spcPct val="0"/>
              </a:spcBef>
              <a:spcAft>
                <a:spcPct val="0"/>
              </a:spcAft>
              <a:defRPr/>
            </a:pPr>
            <a:r>
              <a:rPr lang="en-US" sz="1400" dirty="0">
                <a:solidFill>
                  <a:srgbClr val="000000"/>
                </a:solidFill>
                <a:latin typeface="Arial" panose="020B0604020202020204" pitchFamily="34" charset="0"/>
              </a:rPr>
              <a:t>The next Safety Officer’s Council is:</a:t>
            </a:r>
          </a:p>
          <a:p>
            <a:pPr algn="ctr" fontAlgn="base">
              <a:spcBef>
                <a:spcPct val="0"/>
              </a:spcBef>
              <a:spcAft>
                <a:spcPct val="0"/>
              </a:spcAft>
              <a:defRPr/>
            </a:pPr>
            <a:r>
              <a:rPr lang="en-US" sz="1400" b="1" dirty="0">
                <a:solidFill>
                  <a:srgbClr val="FF0000"/>
                </a:solidFill>
                <a:latin typeface="Arial" panose="020B0604020202020204" pitchFamily="34" charset="0"/>
              </a:rPr>
              <a:t>29 Oct 25</a:t>
            </a:r>
          </a:p>
          <a:p>
            <a:pPr algn="ctr" fontAlgn="base">
              <a:spcBef>
                <a:spcPct val="0"/>
              </a:spcBef>
              <a:spcAft>
                <a:spcPct val="0"/>
              </a:spcAft>
              <a:defRPr/>
            </a:pPr>
            <a:endParaRPr lang="en-US" sz="800" b="1" dirty="0">
              <a:solidFill>
                <a:srgbClr val="2D2DB9"/>
              </a:solidFill>
              <a:latin typeface="Arial" panose="020B0604020202020204" pitchFamily="34" charset="0"/>
            </a:endParaRPr>
          </a:p>
          <a:p>
            <a:pPr algn="ctr" fontAlgn="base">
              <a:spcBef>
                <a:spcPct val="0"/>
              </a:spcBef>
              <a:spcAft>
                <a:spcPct val="0"/>
              </a:spcAft>
              <a:defRPr/>
            </a:pPr>
            <a:r>
              <a:rPr lang="en-US" sz="1400" dirty="0">
                <a:solidFill>
                  <a:srgbClr val="000000"/>
                </a:solidFill>
                <a:latin typeface="Arial" panose="020B0604020202020204" pitchFamily="34" charset="0"/>
              </a:rPr>
              <a:t>The next Commanding Officer’s Safety Council is:</a:t>
            </a:r>
          </a:p>
          <a:p>
            <a:pPr algn="ctr" fontAlgn="base">
              <a:spcBef>
                <a:spcPct val="0"/>
              </a:spcBef>
              <a:spcAft>
                <a:spcPct val="0"/>
              </a:spcAft>
              <a:defRPr/>
            </a:pPr>
            <a:r>
              <a:rPr lang="en-US" sz="1400" b="1" dirty="0">
                <a:solidFill>
                  <a:srgbClr val="FF0000"/>
                </a:solidFill>
                <a:latin typeface="Arial" panose="020B0604020202020204" pitchFamily="34" charset="0"/>
              </a:rPr>
              <a:t>12 Nov 25</a:t>
            </a:r>
          </a:p>
        </p:txBody>
      </p:sp>
      <p:pic>
        <p:nvPicPr>
          <p:cNvPr id="2" name="Picture 1"/>
          <p:cNvPicPr>
            <a:picLocks noChangeAspect="1"/>
          </p:cNvPicPr>
          <p:nvPr/>
        </p:nvPicPr>
        <p:blipFill>
          <a:blip r:embed="rId6"/>
          <a:stretch>
            <a:fillRect/>
          </a:stretch>
        </p:blipFill>
        <p:spPr>
          <a:xfrm>
            <a:off x="1433146" y="828675"/>
            <a:ext cx="6277708" cy="4389232"/>
          </a:xfrm>
          <a:prstGeom prst="rect">
            <a:avLst/>
          </a:prstGeom>
        </p:spPr>
      </p:pic>
    </p:spTree>
    <p:extLst>
      <p:ext uri="{BB962C8B-B14F-4D97-AF65-F5344CB8AC3E}">
        <p14:creationId xmlns:p14="http://schemas.microsoft.com/office/powerpoint/2010/main" val="225351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txBox="1">
            <a:spLocks/>
          </p:cNvSpPr>
          <p:nvPr/>
        </p:nvSpPr>
        <p:spPr bwMode="auto">
          <a:xfrm>
            <a:off x="677863" y="136167"/>
            <a:ext cx="7772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0" fontAlgn="base" hangingPunct="0">
              <a:spcBef>
                <a:spcPct val="0"/>
              </a:spcBef>
              <a:spcAft>
                <a:spcPct val="0"/>
              </a:spcAft>
              <a:buNone/>
              <a:defRPr/>
            </a:pPr>
            <a:r>
              <a:rPr lang="en-US" altLang="en-US" sz="2400" b="1" dirty="0">
                <a:solidFill>
                  <a:srgbClr val="0000FF"/>
                </a:solidFill>
                <a:latin typeface="Arial" panose="020B0604020202020204" pitchFamily="34" charset="0"/>
              </a:rPr>
              <a:t>OSHA Injury/Illness Rates </a:t>
            </a:r>
            <a:br>
              <a:rPr lang="en-US" altLang="en-US" sz="2400" b="1" dirty="0">
                <a:solidFill>
                  <a:srgbClr val="0000FF"/>
                </a:solidFill>
                <a:latin typeface="Arial" panose="020B0604020202020204" pitchFamily="34" charset="0"/>
              </a:rPr>
            </a:br>
            <a:r>
              <a:rPr lang="en-US" altLang="en-US" sz="1400" b="1" dirty="0">
                <a:solidFill>
                  <a:srgbClr val="0000FF"/>
                </a:solidFill>
                <a:latin typeface="Arial" panose="020B0604020202020204" pitchFamily="34" charset="0"/>
              </a:rPr>
              <a:t>as of 30 Jun 25</a:t>
            </a:r>
            <a:endParaRPr lang="en-US" altLang="en-US" sz="2000" b="1" dirty="0">
              <a:solidFill>
                <a:srgbClr val="0000FF"/>
              </a:solidFill>
              <a:latin typeface="Arial" panose="020B0604020202020204" pitchFamily="34" charset="0"/>
            </a:endParaRPr>
          </a:p>
        </p:txBody>
      </p:sp>
      <p:grpSp>
        <p:nvGrpSpPr>
          <p:cNvPr id="193539" name="Group 6"/>
          <p:cNvGrpSpPr>
            <a:grpSpLocks noChangeAspect="1"/>
          </p:cNvGrpSpPr>
          <p:nvPr/>
        </p:nvGrpSpPr>
        <p:grpSpPr bwMode="auto">
          <a:xfrm>
            <a:off x="8325402" y="77795"/>
            <a:ext cx="740819" cy="749965"/>
            <a:chOff x="8288338" y="87313"/>
            <a:chExt cx="768350" cy="776287"/>
          </a:xfrm>
        </p:grpSpPr>
        <p:pic>
          <p:nvPicPr>
            <p:cNvPr id="19364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45"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3540"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4" y="9577"/>
            <a:ext cx="816270" cy="82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nvGraphicFramePr>
        <p:xfrm>
          <a:off x="6397790" y="861209"/>
          <a:ext cx="2521490" cy="3444511"/>
        </p:xfrm>
        <a:graphic>
          <a:graphicData uri="http://schemas.openxmlformats.org/drawingml/2006/table">
            <a:tbl>
              <a:tblPr firstRow="1" bandRow="1">
                <a:tableStyleId>{D7AC3CCA-C797-4891-BE02-D94E43425B78}</a:tableStyleId>
              </a:tblPr>
              <a:tblGrid>
                <a:gridCol w="1337755">
                  <a:extLst>
                    <a:ext uri="{9D8B030D-6E8A-4147-A177-3AD203B41FA5}">
                      <a16:colId xmlns:a16="http://schemas.microsoft.com/office/drawing/2014/main" val="20000"/>
                    </a:ext>
                  </a:extLst>
                </a:gridCol>
                <a:gridCol w="1183735">
                  <a:extLst>
                    <a:ext uri="{9D8B030D-6E8A-4147-A177-3AD203B41FA5}">
                      <a16:colId xmlns:a16="http://schemas.microsoft.com/office/drawing/2014/main" val="20001"/>
                    </a:ext>
                  </a:extLst>
                </a:gridCol>
              </a:tblGrid>
              <a:tr h="228311">
                <a:tc gridSpan="2">
                  <a:txBody>
                    <a:bodyPr/>
                    <a:lstStyle/>
                    <a:p>
                      <a:pPr algn="ctr"/>
                      <a:r>
                        <a:rPr lang="en-US" sz="900" b="1">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OSHA RECORDABLE CASES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28311">
                <a:tc>
                  <a:txBody>
                    <a:bodyPr/>
                    <a:lstStyle/>
                    <a:p>
                      <a:pPr algn="ctr"/>
                      <a:r>
                        <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Calendar</a:t>
                      </a:r>
                      <a:r>
                        <a:rPr lang="en-US" sz="900" b="0" baseline="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 Year</a:t>
                      </a:r>
                      <a:endPar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 of Cases</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2013</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9</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2014</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9</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2015</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2016</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2017</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6</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6"/>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2018</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7"/>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2019</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8"/>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2020</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9"/>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2021 </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10"/>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2022</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11"/>
                  </a:ext>
                </a:extLst>
              </a:tr>
              <a:tr h="244111">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2023</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4</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521837601"/>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2024</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2</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584688796"/>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2025</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1</a:t>
                      </a:r>
                    </a:p>
                  </a:txBody>
                  <a:tcPr>
                    <a:lnR w="28575" cap="flat" cmpd="sng" algn="ctr">
                      <a:solidFill>
                        <a:schemeClr val="tx1"/>
                      </a:solidFill>
                      <a:prstDash val="solid"/>
                      <a:round/>
                      <a:headEnd type="none" w="med" len="med"/>
                      <a:tailEnd type="none" w="med" len="med"/>
                    </a:lnR>
                    <a:solidFill>
                      <a:srgbClr val="FFFF99"/>
                    </a:solidFill>
                  </a:tcPr>
                </a:tc>
                <a:extLst>
                  <a:ext uri="{0D108BD9-81ED-4DB2-BD59-A6C34878D82A}">
                    <a16:rowId xmlns:a16="http://schemas.microsoft.com/office/drawing/2014/main" val="209291618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761918292"/>
              </p:ext>
            </p:extLst>
          </p:nvPr>
        </p:nvGraphicFramePr>
        <p:xfrm>
          <a:off x="119510" y="4435675"/>
          <a:ext cx="8843085" cy="2335906"/>
        </p:xfrm>
        <a:graphic>
          <a:graphicData uri="http://schemas.openxmlformats.org/drawingml/2006/table">
            <a:tbl>
              <a:tblPr/>
              <a:tblGrid>
                <a:gridCol w="928133">
                  <a:extLst>
                    <a:ext uri="{9D8B030D-6E8A-4147-A177-3AD203B41FA5}">
                      <a16:colId xmlns:a16="http://schemas.microsoft.com/office/drawing/2014/main" val="20000"/>
                    </a:ext>
                  </a:extLst>
                </a:gridCol>
                <a:gridCol w="452404">
                  <a:extLst>
                    <a:ext uri="{9D8B030D-6E8A-4147-A177-3AD203B41FA5}">
                      <a16:colId xmlns:a16="http://schemas.microsoft.com/office/drawing/2014/main" val="20001"/>
                    </a:ext>
                  </a:extLst>
                </a:gridCol>
                <a:gridCol w="533438">
                  <a:extLst>
                    <a:ext uri="{9D8B030D-6E8A-4147-A177-3AD203B41FA5}">
                      <a16:colId xmlns:a16="http://schemas.microsoft.com/office/drawing/2014/main" val="20002"/>
                    </a:ext>
                  </a:extLst>
                </a:gridCol>
                <a:gridCol w="533438">
                  <a:extLst>
                    <a:ext uri="{9D8B030D-6E8A-4147-A177-3AD203B41FA5}">
                      <a16:colId xmlns:a16="http://schemas.microsoft.com/office/drawing/2014/main" val="20003"/>
                    </a:ext>
                  </a:extLst>
                </a:gridCol>
                <a:gridCol w="533438">
                  <a:extLst>
                    <a:ext uri="{9D8B030D-6E8A-4147-A177-3AD203B41FA5}">
                      <a16:colId xmlns:a16="http://schemas.microsoft.com/office/drawing/2014/main" val="20004"/>
                    </a:ext>
                  </a:extLst>
                </a:gridCol>
                <a:gridCol w="533438">
                  <a:extLst>
                    <a:ext uri="{9D8B030D-6E8A-4147-A177-3AD203B41FA5}">
                      <a16:colId xmlns:a16="http://schemas.microsoft.com/office/drawing/2014/main" val="20005"/>
                    </a:ext>
                  </a:extLst>
                </a:gridCol>
                <a:gridCol w="533438">
                  <a:extLst>
                    <a:ext uri="{9D8B030D-6E8A-4147-A177-3AD203B41FA5}">
                      <a16:colId xmlns:a16="http://schemas.microsoft.com/office/drawing/2014/main" val="20006"/>
                    </a:ext>
                  </a:extLst>
                </a:gridCol>
                <a:gridCol w="533438">
                  <a:extLst>
                    <a:ext uri="{9D8B030D-6E8A-4147-A177-3AD203B41FA5}">
                      <a16:colId xmlns:a16="http://schemas.microsoft.com/office/drawing/2014/main" val="20007"/>
                    </a:ext>
                  </a:extLst>
                </a:gridCol>
                <a:gridCol w="533438">
                  <a:extLst>
                    <a:ext uri="{9D8B030D-6E8A-4147-A177-3AD203B41FA5}">
                      <a16:colId xmlns:a16="http://schemas.microsoft.com/office/drawing/2014/main" val="20008"/>
                    </a:ext>
                  </a:extLst>
                </a:gridCol>
                <a:gridCol w="533438">
                  <a:extLst>
                    <a:ext uri="{9D8B030D-6E8A-4147-A177-3AD203B41FA5}">
                      <a16:colId xmlns:a16="http://schemas.microsoft.com/office/drawing/2014/main" val="20009"/>
                    </a:ext>
                  </a:extLst>
                </a:gridCol>
                <a:gridCol w="533438">
                  <a:extLst>
                    <a:ext uri="{9D8B030D-6E8A-4147-A177-3AD203B41FA5}">
                      <a16:colId xmlns:a16="http://schemas.microsoft.com/office/drawing/2014/main" val="3565643208"/>
                    </a:ext>
                  </a:extLst>
                </a:gridCol>
                <a:gridCol w="533438">
                  <a:extLst>
                    <a:ext uri="{9D8B030D-6E8A-4147-A177-3AD203B41FA5}">
                      <a16:colId xmlns:a16="http://schemas.microsoft.com/office/drawing/2014/main" val="2929108096"/>
                    </a:ext>
                  </a:extLst>
                </a:gridCol>
                <a:gridCol w="533438">
                  <a:extLst>
                    <a:ext uri="{9D8B030D-6E8A-4147-A177-3AD203B41FA5}">
                      <a16:colId xmlns:a16="http://schemas.microsoft.com/office/drawing/2014/main" val="4040845648"/>
                    </a:ext>
                  </a:extLst>
                </a:gridCol>
                <a:gridCol w="1594730">
                  <a:extLst>
                    <a:ext uri="{9D8B030D-6E8A-4147-A177-3AD203B41FA5}">
                      <a16:colId xmlns:a16="http://schemas.microsoft.com/office/drawing/2014/main" val="20010"/>
                    </a:ext>
                  </a:extLst>
                </a:gridCol>
              </a:tblGrid>
              <a:tr h="355174">
                <a:tc gridSpan="14">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 Injury Rates</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30 Jun 25)</a:t>
                      </a: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0A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7039">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tab pos="55563" algn="l"/>
                          <a:tab pos="174625"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tab pos="55563" algn="l"/>
                          <a:tab pos="174625"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CY14</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CY15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CY16</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CY17</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CY18</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CY19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CY25</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1"/>
                  </a:ext>
                </a:extLst>
              </a:tr>
              <a:tr h="243606">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DART</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0.7</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0.0</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243606">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TCIR</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2.4</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0.5</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163520">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559">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NAICS</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CY16</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5238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CY18</a:t>
                      </a:r>
                    </a:p>
                    <a:p>
                      <a:pPr marL="0" marR="0" lvl="0" indent="52388"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marL="63500" indent="-793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63500" marR="0" lvl="0" indent="-793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3-Year Average</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(CY21-CY23)    </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5"/>
                  </a:ext>
                </a:extLst>
              </a:tr>
              <a:tr h="24384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DART</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1.9</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53975" defTabSz="912813">
                        <a:spcBef>
                          <a:spcPct val="20000"/>
                        </a:spcBef>
                        <a:tabLst>
                          <a:tab pos="341313" algn="l"/>
                        </a:tabLst>
                        <a:defRPr sz="3000">
                          <a:solidFill>
                            <a:schemeClr val="tx1"/>
                          </a:solidFill>
                          <a:latin typeface="Times New Roman" panose="02020603050405020304" pitchFamily="18" charset="0"/>
                        </a:defRPr>
                      </a:lvl1pPr>
                      <a:lvl2pPr marL="742950" indent="-285750" defTabSz="912813">
                        <a:spcBef>
                          <a:spcPct val="20000"/>
                        </a:spcBef>
                        <a:tabLst>
                          <a:tab pos="341313" algn="l"/>
                        </a:tabLst>
                        <a:defRPr sz="2600">
                          <a:solidFill>
                            <a:schemeClr val="tx1"/>
                          </a:solidFill>
                          <a:latin typeface="Times New Roman" panose="02020603050405020304" pitchFamily="18" charset="0"/>
                        </a:defRPr>
                      </a:lvl2pPr>
                      <a:lvl3pPr marL="1143000" indent="-228600" defTabSz="912813">
                        <a:spcBef>
                          <a:spcPct val="20000"/>
                        </a:spcBef>
                        <a:tabLst>
                          <a:tab pos="341313" algn="l"/>
                        </a:tabLst>
                        <a:defRPr sz="2100">
                          <a:solidFill>
                            <a:schemeClr val="tx1"/>
                          </a:solidFill>
                          <a:latin typeface="Times New Roman" panose="02020603050405020304" pitchFamily="18" charset="0"/>
                        </a:defRPr>
                      </a:lvl3pPr>
                      <a:lvl4pPr marL="1600200" indent="-228600" defTabSz="912813">
                        <a:spcBef>
                          <a:spcPct val="20000"/>
                        </a:spcBef>
                        <a:tabLst>
                          <a:tab pos="341313" algn="l"/>
                        </a:tabLst>
                        <a:defRPr sz="1900">
                          <a:solidFill>
                            <a:schemeClr val="tx1"/>
                          </a:solidFill>
                          <a:latin typeface="Times New Roman" panose="02020603050405020304" pitchFamily="18" charset="0"/>
                        </a:defRPr>
                      </a:lvl4pPr>
                      <a:lvl5pPr marL="2057400" indent="-228600" defTabSz="912813">
                        <a:spcBef>
                          <a:spcPct val="20000"/>
                        </a:spcBef>
                        <a:tabLst>
                          <a:tab pos="341313" algn="l"/>
                        </a:tabLst>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9p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0.7</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24384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altLang="en-US" sz="5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TCIR</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3.8</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100" b="0" dirty="0">
                          <a:latin typeface="Arial" panose="020B0604020202020204" pitchFamily="34" charset="0"/>
                          <a:cs typeface="Arial" panose="020B0604020202020204"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100" dirty="0">
                          <a:latin typeface="Arial" panose="020B0604020202020204" pitchFamily="34" charset="0"/>
                          <a:cs typeface="Arial" panose="020B0604020202020204" pitchFamily="34" charset="0"/>
                        </a:rPr>
                        <a:t>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dirty="0">
                          <a:latin typeface="Arial" panose="020B0604020202020204" pitchFamily="34" charset="0"/>
                          <a:cs typeface="Arial" panose="020B0604020202020204" pitchFamily="34" charset="0"/>
                        </a:rPr>
                        <a:t>3.8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dirty="0">
                          <a:latin typeface="Arial" panose="020B060402020202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dirty="0">
                          <a:latin typeface="Arial" panose="020B0604020202020204" pitchFamily="34" charset="0"/>
                          <a:cs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endParaRPr lang="en-US" sz="1050" b="0" dirty="0">
                        <a:latin typeface="Arial" panose="020B060402020202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bl>
          </a:graphicData>
        </a:graphic>
      </p:graphicFrame>
      <p:graphicFrame>
        <p:nvGraphicFramePr>
          <p:cNvPr id="4" name="Chart 3">
            <a:extLst>
              <a:ext uri="{FF2B5EF4-FFF2-40B4-BE49-F238E27FC236}">
                <a16:creationId xmlns:a16="http://schemas.microsoft.com/office/drawing/2014/main" id="{00000000-0008-0000-0600-00008AA51300}"/>
              </a:ext>
            </a:extLst>
          </p:cNvPr>
          <p:cNvGraphicFramePr>
            <a:graphicFrameLocks/>
          </p:cNvGraphicFramePr>
          <p:nvPr>
            <p:extLst>
              <p:ext uri="{D42A27DB-BD31-4B8C-83A1-F6EECF244321}">
                <p14:modId xmlns:p14="http://schemas.microsoft.com/office/powerpoint/2010/main" val="261329228"/>
              </p:ext>
            </p:extLst>
          </p:nvPr>
        </p:nvGraphicFramePr>
        <p:xfrm>
          <a:off x="76206" y="870187"/>
          <a:ext cx="6237555" cy="3420020"/>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A953A900-8028-72F7-F7D8-3A602BD010AD}"/>
              </a:ext>
            </a:extLst>
          </p:cNvPr>
          <p:cNvSpPr>
            <a:spLocks noGrp="1"/>
          </p:cNvSpPr>
          <p:nvPr>
            <p:ph type="sldNum" sz="quarter" idx="12"/>
          </p:nvPr>
        </p:nvSpPr>
        <p:spPr>
          <a:xfrm>
            <a:off x="7008819" y="6539272"/>
            <a:ext cx="2057400" cy="365125"/>
          </a:xfrm>
        </p:spPr>
        <p:txBody>
          <a:bodyPr/>
          <a:lstStyle/>
          <a:p>
            <a:pPr>
              <a:defRPr/>
            </a:pPr>
            <a:fld id="{8C828E91-8EFF-4D2A-82BD-5CDD04A333EA}" type="slidenum">
              <a:rPr lang="en-US" smtClean="0"/>
              <a:pPr>
                <a:defRPr/>
              </a:pPr>
              <a:t>5</a:t>
            </a:fld>
            <a:endParaRPr lang="en-US"/>
          </a:p>
        </p:txBody>
      </p:sp>
    </p:spTree>
    <p:extLst>
      <p:ext uri="{BB962C8B-B14F-4D97-AF65-F5344CB8AC3E}">
        <p14:creationId xmlns:p14="http://schemas.microsoft.com/office/powerpoint/2010/main" val="309247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290640" y="352771"/>
            <a:ext cx="6562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Inspections</a:t>
            </a:r>
          </a:p>
        </p:txBody>
      </p:sp>
      <p:sp>
        <p:nvSpPr>
          <p:cNvPr id="197635" name="Rectangle 18"/>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6" name="Rectangle 19"/>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7" name="Rectangle 20"/>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8" name="Rectangle 21"/>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9" name="Rectangle 22"/>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0" name="Rectangle 23"/>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1" name="Rectangle 24"/>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2" name="Rectangle 25"/>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3" name="Rectangle 26"/>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4" name="Rectangle 27"/>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5" name="Rectangle 28"/>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6" name="Rectangle 29"/>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graphicFrame>
        <p:nvGraphicFramePr>
          <p:cNvPr id="3157360" name="Group 368"/>
          <p:cNvGraphicFramePr>
            <a:graphicFrameLocks noGrp="1"/>
          </p:cNvGraphicFramePr>
          <p:nvPr>
            <p:extLst>
              <p:ext uri="{D42A27DB-BD31-4B8C-83A1-F6EECF244321}">
                <p14:modId xmlns:p14="http://schemas.microsoft.com/office/powerpoint/2010/main" val="3309523282"/>
              </p:ext>
            </p:extLst>
          </p:nvPr>
        </p:nvGraphicFramePr>
        <p:xfrm>
          <a:off x="1290002" y="844088"/>
          <a:ext cx="6390300" cy="5576588"/>
        </p:xfrm>
        <a:graphic>
          <a:graphicData uri="http://schemas.openxmlformats.org/drawingml/2006/table">
            <a:tbl>
              <a:tblPr/>
              <a:tblGrid>
                <a:gridCol w="6390300">
                  <a:extLst>
                    <a:ext uri="{9D8B030D-6E8A-4147-A177-3AD203B41FA5}">
                      <a16:colId xmlns:a16="http://schemas.microsoft.com/office/drawing/2014/main" val="20000"/>
                    </a:ext>
                  </a:extLst>
                </a:gridCol>
              </a:tblGrid>
              <a:tr h="707669">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FY25 – 3rd </a:t>
                      </a:r>
                      <a:r>
                        <a:rPr kumimoji="0" lang="en-US" sz="2400" b="1" i="0" u="none" strike="noStrike" cap="none" normalizeH="0" baseline="0" dirty="0" err="1">
                          <a:ln>
                            <a:noFill/>
                          </a:ln>
                          <a:solidFill>
                            <a:schemeClr val="tx1"/>
                          </a:solidFill>
                          <a:effectLst/>
                          <a:latin typeface="Arial" charset="0"/>
                        </a:rPr>
                        <a:t>Qtr</a:t>
                      </a:r>
                      <a:endParaRPr kumimoji="0" lang="en-US" sz="2400" b="1" i="0" u="none" strike="noStrike" cap="none" normalizeH="0" baseline="0" dirty="0">
                        <a:ln>
                          <a:noFill/>
                        </a:ln>
                        <a:solidFill>
                          <a:schemeClr val="tx1"/>
                        </a:solidFill>
                        <a:effectLst/>
                        <a:latin typeface="Arial" charset="0"/>
                      </a:endParaRP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0"/>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CDC </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893485723"/>
                  </a:ext>
                </a:extLst>
              </a:tr>
              <a:tr h="552703">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I&amp;E</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LSD</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20733260"/>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DCMA</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87361815"/>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2</a:t>
                      </a:r>
                      <a:r>
                        <a:rPr kumimoji="0" lang="en-US" sz="1400" b="1" i="0" u="none" strike="noStrike" cap="none" normalizeH="0" baseline="30000" dirty="0">
                          <a:ln>
                            <a:noFill/>
                          </a:ln>
                          <a:solidFill>
                            <a:schemeClr val="tx1"/>
                          </a:solidFill>
                          <a:effectLst/>
                          <a:latin typeface="Arial" charset="0"/>
                        </a:rPr>
                        <a:t>nd</a:t>
                      </a:r>
                      <a:r>
                        <a:rPr kumimoji="0" lang="en-US" sz="1400" b="1" i="0" u="none" strike="noStrike" cap="none" normalizeH="0" baseline="0" dirty="0">
                          <a:ln>
                            <a:noFill/>
                          </a:ln>
                          <a:solidFill>
                            <a:schemeClr val="tx1"/>
                          </a:solidFill>
                          <a:effectLst/>
                          <a:latin typeface="Arial" charset="0"/>
                        </a:rPr>
                        <a:t> Force Storage Battalion </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23764811"/>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Det 2 Supply</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45954554"/>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DDAG</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8686258"/>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General Accounts</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83714032"/>
                  </a:ext>
                </a:extLst>
              </a:tr>
              <a:tr h="5395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rPr>
                        <a:t>MARCORSYSCOM</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28409286"/>
                  </a:ext>
                </a:extLst>
              </a:tr>
            </a:tbl>
          </a:graphicData>
        </a:graphic>
      </p:graphicFrame>
      <p:grpSp>
        <p:nvGrpSpPr>
          <p:cNvPr id="197661" name="Group 6"/>
          <p:cNvGrpSpPr>
            <a:grpSpLocks noChangeAspect="1"/>
          </p:cNvGrpSpPr>
          <p:nvPr/>
        </p:nvGrpSpPr>
        <p:grpSpPr bwMode="auto">
          <a:xfrm>
            <a:off x="8133171" y="77790"/>
            <a:ext cx="923519" cy="933699"/>
            <a:chOff x="8288338" y="87313"/>
            <a:chExt cx="768350" cy="776287"/>
          </a:xfrm>
        </p:grpSpPr>
        <p:pic>
          <p:nvPicPr>
            <p:cNvPr id="19766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6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662" name="Picture 20"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 y="1"/>
            <a:ext cx="1000535" cy="101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2B784A7-F2E5-6435-39B6-82807DEFEEC2}"/>
              </a:ext>
            </a:extLst>
          </p:cNvPr>
          <p:cNvSpPr>
            <a:spLocks noGrp="1"/>
          </p:cNvSpPr>
          <p:nvPr>
            <p:ph type="sldNum" sz="quarter" idx="12"/>
          </p:nvPr>
        </p:nvSpPr>
        <p:spPr>
          <a:xfrm>
            <a:off x="6999290" y="6530078"/>
            <a:ext cx="2057400" cy="365125"/>
          </a:xfrm>
        </p:spPr>
        <p:txBody>
          <a:bodyPr/>
          <a:lstStyle/>
          <a:p>
            <a:pPr>
              <a:defRPr/>
            </a:pPr>
            <a:fld id="{8C828E91-8EFF-4D2A-82BD-5CDD04A333EA}" type="slidenum">
              <a:rPr lang="en-US" smtClean="0"/>
              <a:pPr>
                <a:defRPr/>
              </a:pPr>
              <a:t>6</a:t>
            </a:fld>
            <a:endParaRPr lang="en-US" dirty="0"/>
          </a:p>
        </p:txBody>
      </p:sp>
    </p:spTree>
    <p:extLst>
      <p:ext uri="{BB962C8B-B14F-4D97-AF65-F5344CB8AC3E}">
        <p14:creationId xmlns:p14="http://schemas.microsoft.com/office/powerpoint/2010/main" val="325039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1026"/>
          <p:cNvSpPr txBox="1">
            <a:spLocks noChangeArrowheads="1"/>
          </p:cNvSpPr>
          <p:nvPr/>
        </p:nvSpPr>
        <p:spPr bwMode="auto">
          <a:xfrm>
            <a:off x="2118406" y="127000"/>
            <a:ext cx="49151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Arial" panose="020B0604020202020204" pitchFamily="34" charset="0"/>
                <a:cs typeface="Arial" panose="020B0604020202020204" pitchFamily="34" charset="0"/>
              </a:rPr>
              <a:t>FY21 - FY25 Inspection Findings</a:t>
            </a:r>
          </a:p>
          <a:p>
            <a:pPr algn="ctr" eaLnBrk="1" hangingPunct="1">
              <a:lnSpc>
                <a:spcPct val="100000"/>
              </a:lnSpc>
              <a:spcBef>
                <a:spcPct val="0"/>
              </a:spcBef>
              <a:buFontTx/>
              <a:buNone/>
            </a:pPr>
            <a:r>
              <a:rPr lang="en-US" altLang="en-US" sz="2000" b="1" dirty="0">
                <a:solidFill>
                  <a:srgbClr val="0000FF"/>
                </a:solidFill>
                <a:latin typeface="Arial" panose="020B0604020202020204" pitchFamily="34" charset="0"/>
                <a:cs typeface="Arial" panose="020B0604020202020204" pitchFamily="34" charset="0"/>
              </a:rPr>
              <a:t>(Includes All Organizations)</a:t>
            </a:r>
            <a:br>
              <a:rPr lang="en-US" altLang="en-US" sz="2000" b="1" dirty="0">
                <a:solidFill>
                  <a:srgbClr val="0000FF"/>
                </a:solidFill>
                <a:latin typeface="Arial" panose="020B0604020202020204" pitchFamily="34" charset="0"/>
                <a:cs typeface="Arial" panose="020B0604020202020204" pitchFamily="34" charset="0"/>
              </a:rPr>
            </a:br>
            <a:r>
              <a:rPr lang="en-US" altLang="en-US" sz="1200" b="1" dirty="0">
                <a:solidFill>
                  <a:srgbClr val="0000FF"/>
                </a:solidFill>
                <a:latin typeface="Arial" panose="020B0604020202020204" pitchFamily="34" charset="0"/>
                <a:cs typeface="Arial" panose="020B0604020202020204" pitchFamily="34" charset="0"/>
              </a:rPr>
              <a:t>as of 30 Jun 25</a:t>
            </a:r>
            <a:endParaRPr lang="en-US" altLang="en-US" sz="2000" b="1" dirty="0">
              <a:solidFill>
                <a:srgbClr val="0000FF"/>
              </a:solidFill>
              <a:latin typeface="Arial" panose="020B0604020202020204" pitchFamily="34" charset="0"/>
              <a:cs typeface="Arial" panose="020B0604020202020204" pitchFamily="34" charset="0"/>
            </a:endParaRPr>
          </a:p>
        </p:txBody>
      </p:sp>
      <p:graphicFrame>
        <p:nvGraphicFramePr>
          <p:cNvPr id="2" name="Object 1338"/>
          <p:cNvGraphicFramePr>
            <a:graphicFrameLocks noChangeAspect="1"/>
          </p:cNvGraphicFramePr>
          <p:nvPr>
            <p:extLst>
              <p:ext uri="{D42A27DB-BD31-4B8C-83A1-F6EECF244321}">
                <p14:modId xmlns:p14="http://schemas.microsoft.com/office/powerpoint/2010/main" val="3033242227"/>
              </p:ext>
            </p:extLst>
          </p:nvPr>
        </p:nvGraphicFramePr>
        <p:xfrm>
          <a:off x="260350" y="1089025"/>
          <a:ext cx="8683625" cy="542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77127" name="Group 1543"/>
          <p:cNvGraphicFramePr>
            <a:graphicFrameLocks noGrp="1"/>
          </p:cNvGraphicFramePr>
          <p:nvPr>
            <p:ph/>
            <p:extLst>
              <p:ext uri="{D42A27DB-BD31-4B8C-83A1-F6EECF244321}">
                <p14:modId xmlns:p14="http://schemas.microsoft.com/office/powerpoint/2010/main" val="474945009"/>
              </p:ext>
            </p:extLst>
          </p:nvPr>
        </p:nvGraphicFramePr>
        <p:xfrm>
          <a:off x="5458968" y="908226"/>
          <a:ext cx="3134700" cy="3369497"/>
        </p:xfrm>
        <a:graphic>
          <a:graphicData uri="http://schemas.openxmlformats.org/drawingml/2006/table">
            <a:tbl>
              <a:tblPr/>
              <a:tblGrid>
                <a:gridCol w="522450">
                  <a:extLst>
                    <a:ext uri="{9D8B030D-6E8A-4147-A177-3AD203B41FA5}">
                      <a16:colId xmlns:a16="http://schemas.microsoft.com/office/drawing/2014/main" val="20000"/>
                    </a:ext>
                  </a:extLst>
                </a:gridCol>
                <a:gridCol w="522450">
                  <a:extLst>
                    <a:ext uri="{9D8B030D-6E8A-4147-A177-3AD203B41FA5}">
                      <a16:colId xmlns:a16="http://schemas.microsoft.com/office/drawing/2014/main" val="20001"/>
                    </a:ext>
                  </a:extLst>
                </a:gridCol>
                <a:gridCol w="522450">
                  <a:extLst>
                    <a:ext uri="{9D8B030D-6E8A-4147-A177-3AD203B41FA5}">
                      <a16:colId xmlns:a16="http://schemas.microsoft.com/office/drawing/2014/main" val="20002"/>
                    </a:ext>
                  </a:extLst>
                </a:gridCol>
                <a:gridCol w="522450">
                  <a:extLst>
                    <a:ext uri="{9D8B030D-6E8A-4147-A177-3AD203B41FA5}">
                      <a16:colId xmlns:a16="http://schemas.microsoft.com/office/drawing/2014/main" val="20003"/>
                    </a:ext>
                  </a:extLst>
                </a:gridCol>
                <a:gridCol w="522450">
                  <a:extLst>
                    <a:ext uri="{9D8B030D-6E8A-4147-A177-3AD203B41FA5}">
                      <a16:colId xmlns:a16="http://schemas.microsoft.com/office/drawing/2014/main" val="20004"/>
                    </a:ext>
                  </a:extLst>
                </a:gridCol>
                <a:gridCol w="522450">
                  <a:extLst>
                    <a:ext uri="{9D8B030D-6E8A-4147-A177-3AD203B41FA5}">
                      <a16:colId xmlns:a16="http://schemas.microsoft.com/office/drawing/2014/main" val="20005"/>
                    </a:ext>
                  </a:extLst>
                </a:gridCol>
              </a:tblGrid>
              <a:tr h="505495">
                <a:tc gridSpan="6">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Arial Unicode MS" pitchFamily="34" charset="-128"/>
                          <a:cs typeface="Arial" charset="0"/>
                        </a:rPr>
                        <a:t>Risk Assessment Code</a:t>
                      </a:r>
                      <a:b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br>
                      <a: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t> for all findings </a:t>
                      </a:r>
                    </a:p>
                  </a:txBody>
                  <a:tcPr marL="91441" marR="91441"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0"/>
                  </a:ext>
                </a:extLst>
              </a:tr>
              <a:tr h="462605">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endParaRP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21</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25</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1"/>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1</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extLst>
                  <a:ext uri="{0D108BD9-81ED-4DB2-BD59-A6C34878D82A}">
                    <a16:rowId xmlns:a16="http://schemas.microsoft.com/office/drawing/2014/main" val="10002"/>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2</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4</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extLst>
                  <a:ext uri="{0D108BD9-81ED-4DB2-BD59-A6C34878D82A}">
                    <a16:rowId xmlns:a16="http://schemas.microsoft.com/office/drawing/2014/main" val="10003"/>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3</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9</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extLst>
                  <a:ext uri="{0D108BD9-81ED-4DB2-BD59-A6C34878D82A}">
                    <a16:rowId xmlns:a16="http://schemas.microsoft.com/office/drawing/2014/main" val="10004"/>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4</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174</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180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287</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173</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5</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72</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46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36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54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rgbClr val="FF0000"/>
                          </a:solidFill>
                          <a:effectLst/>
                          <a:latin typeface="Arial Unicode MS" pitchFamily="34" charset="-128"/>
                          <a:ea typeface="Arial Unicode MS" pitchFamily="34" charset="-128"/>
                          <a:cs typeface="Arial Unicode MS" pitchFamily="34" charset="-128"/>
                        </a:rPr>
                        <a:t>16</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6"/>
                  </a:ext>
                </a:extLst>
              </a:tr>
              <a:tr h="267747">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Total</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272</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238</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267</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355</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190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bl>
          </a:graphicData>
        </a:graphic>
      </p:graphicFrame>
      <p:sp>
        <p:nvSpPr>
          <p:cNvPr id="4" name="Slide Number Placeholder 3">
            <a:extLst>
              <a:ext uri="{FF2B5EF4-FFF2-40B4-BE49-F238E27FC236}">
                <a16:creationId xmlns:a16="http://schemas.microsoft.com/office/drawing/2014/main" id="{7EFF15CE-FBCA-E4F2-4DE8-F7D5165D83D1}"/>
              </a:ext>
            </a:extLst>
          </p:cNvPr>
          <p:cNvSpPr>
            <a:spLocks noGrp="1"/>
          </p:cNvSpPr>
          <p:nvPr>
            <p:ph type="sldNum" sz="quarter" idx="12"/>
          </p:nvPr>
        </p:nvSpPr>
        <p:spPr>
          <a:xfrm>
            <a:off x="6999288" y="6492875"/>
            <a:ext cx="2057400" cy="365125"/>
          </a:xfrm>
        </p:spPr>
        <p:txBody>
          <a:bodyPr/>
          <a:lstStyle/>
          <a:p>
            <a:pPr>
              <a:defRPr/>
            </a:pPr>
            <a:fld id="{5DB01942-6FAC-4CE9-A60D-792E9D2B206A}" type="slidenum">
              <a:rPr lang="en-US" smtClean="0"/>
              <a:pPr>
                <a:defRPr/>
              </a:pPr>
              <a:t>7</a:t>
            </a:fld>
            <a:endParaRPr lang="en-US" dirty="0"/>
          </a:p>
        </p:txBody>
      </p:sp>
      <p:grpSp>
        <p:nvGrpSpPr>
          <p:cNvPr id="199753" name="Group 6"/>
          <p:cNvGrpSpPr>
            <a:grpSpLocks noChangeAspect="1"/>
          </p:cNvGrpSpPr>
          <p:nvPr/>
        </p:nvGrpSpPr>
        <p:grpSpPr bwMode="auto">
          <a:xfrm>
            <a:off x="8313738" y="77788"/>
            <a:ext cx="742950" cy="750887"/>
            <a:chOff x="8288338" y="87313"/>
            <a:chExt cx="768350" cy="776287"/>
          </a:xfrm>
        </p:grpSpPr>
        <p:pic>
          <p:nvPicPr>
            <p:cNvPr id="199757"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58"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9754" name="Picture 9" descr="base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8" y="-1"/>
            <a:ext cx="828541" cy="83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382165B-803B-4AA4-B8B8-04AA19977072}"/>
              </a:ext>
            </a:extLst>
          </p:cNvPr>
          <p:cNvSpPr txBox="1"/>
          <p:nvPr/>
        </p:nvSpPr>
        <p:spPr>
          <a:xfrm rot="16200000">
            <a:off x="-877096" y="2953265"/>
            <a:ext cx="2071396" cy="307777"/>
          </a:xfrm>
          <a:prstGeom prst="rect">
            <a:avLst/>
          </a:prstGeom>
          <a:noFill/>
        </p:spPr>
        <p:txBody>
          <a:bodyPr wrap="square" rtlCol="0">
            <a:spAutoFit/>
          </a:bodyPr>
          <a:lstStyle/>
          <a:p>
            <a:pPr algn="ctr"/>
            <a:r>
              <a:rPr lang="en-US" sz="1400" dirty="0">
                <a:solidFill>
                  <a:schemeClr val="tx1"/>
                </a:solidFill>
              </a:rPr>
              <a:t># of Findings</a:t>
            </a:r>
          </a:p>
        </p:txBody>
      </p:sp>
    </p:spTree>
    <p:extLst>
      <p:ext uri="{BB962C8B-B14F-4D97-AF65-F5344CB8AC3E}">
        <p14:creationId xmlns:p14="http://schemas.microsoft.com/office/powerpoint/2010/main" val="870775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338"/>
          <p:cNvGraphicFramePr>
            <a:graphicFrameLocks noChangeAspect="1"/>
          </p:cNvGraphicFramePr>
          <p:nvPr>
            <p:extLst>
              <p:ext uri="{D42A27DB-BD31-4B8C-83A1-F6EECF244321}">
                <p14:modId xmlns:p14="http://schemas.microsoft.com/office/powerpoint/2010/main" val="3219279499"/>
              </p:ext>
            </p:extLst>
          </p:nvPr>
        </p:nvGraphicFramePr>
        <p:xfrm>
          <a:off x="369888" y="1085850"/>
          <a:ext cx="8462962" cy="5614988"/>
        </p:xfrm>
        <a:graphic>
          <a:graphicData uri="http://schemas.openxmlformats.org/drawingml/2006/chart">
            <c:chart xmlns:c="http://schemas.openxmlformats.org/drawingml/2006/chart" xmlns:r="http://schemas.openxmlformats.org/officeDocument/2006/relationships" r:id="rId3"/>
          </a:graphicData>
        </a:graphic>
      </p:graphicFrame>
      <p:sp>
        <p:nvSpPr>
          <p:cNvPr id="201730" name="Text Box 1026"/>
          <p:cNvSpPr txBox="1">
            <a:spLocks noChangeArrowheads="1"/>
          </p:cNvSpPr>
          <p:nvPr/>
        </p:nvSpPr>
        <p:spPr bwMode="auto">
          <a:xfrm>
            <a:off x="2123168" y="125413"/>
            <a:ext cx="49151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Arial" panose="020B0604020202020204" pitchFamily="34" charset="0"/>
                <a:cs typeface="Arial" panose="020B0604020202020204" pitchFamily="34" charset="0"/>
              </a:rPr>
              <a:t>FY21 - FY25 Inspection Findings</a:t>
            </a:r>
          </a:p>
          <a:p>
            <a:pPr algn="ctr" eaLnBrk="1" hangingPunct="1">
              <a:lnSpc>
                <a:spcPct val="100000"/>
              </a:lnSpc>
              <a:spcBef>
                <a:spcPct val="0"/>
              </a:spcBef>
              <a:buFontTx/>
              <a:buNone/>
            </a:pPr>
            <a:r>
              <a:rPr lang="en-US" altLang="en-US" sz="2000" b="1" dirty="0">
                <a:solidFill>
                  <a:srgbClr val="0000FF"/>
                </a:solidFill>
                <a:latin typeface="Arial" panose="020B0604020202020204" pitchFamily="34" charset="0"/>
                <a:cs typeface="Arial" panose="020B0604020202020204" pitchFamily="34" charset="0"/>
              </a:rPr>
              <a:t>MCLB Albany</a:t>
            </a:r>
            <a:br>
              <a:rPr lang="en-US" altLang="en-US" sz="2000" b="1" dirty="0">
                <a:solidFill>
                  <a:srgbClr val="0000FF"/>
                </a:solidFill>
                <a:latin typeface="Arial" panose="020B0604020202020204" pitchFamily="34" charset="0"/>
                <a:cs typeface="Arial" panose="020B0604020202020204" pitchFamily="34" charset="0"/>
              </a:rPr>
            </a:br>
            <a:r>
              <a:rPr lang="en-US" altLang="en-US" sz="1200" b="1" dirty="0">
                <a:solidFill>
                  <a:srgbClr val="0000FF"/>
                </a:solidFill>
                <a:latin typeface="Arial" panose="020B0604020202020204" pitchFamily="34" charset="0"/>
                <a:cs typeface="Arial" panose="020B0604020202020204" pitchFamily="34" charset="0"/>
              </a:rPr>
              <a:t>as of 30 Jun 25</a:t>
            </a:r>
          </a:p>
        </p:txBody>
      </p:sp>
      <p:grpSp>
        <p:nvGrpSpPr>
          <p:cNvPr id="201800" name="Group 6"/>
          <p:cNvGrpSpPr>
            <a:grpSpLocks noChangeAspect="1"/>
          </p:cNvGrpSpPr>
          <p:nvPr/>
        </p:nvGrpSpPr>
        <p:grpSpPr bwMode="auto">
          <a:xfrm>
            <a:off x="8313738" y="77788"/>
            <a:ext cx="742950" cy="750887"/>
            <a:chOff x="8288338" y="87313"/>
            <a:chExt cx="768350" cy="776287"/>
          </a:xfrm>
        </p:grpSpPr>
        <p:pic>
          <p:nvPicPr>
            <p:cNvPr id="201804"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805"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1801" name="Picture 9" descr="base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9" y="0"/>
            <a:ext cx="838066" cy="8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802" name="Oval 10"/>
          <p:cNvSpPr>
            <a:spLocks noChangeArrowheads="1"/>
          </p:cNvSpPr>
          <p:nvPr/>
        </p:nvSpPr>
        <p:spPr bwMode="auto">
          <a:xfrm flipV="1">
            <a:off x="2437160" y="5666457"/>
            <a:ext cx="132410" cy="105693"/>
          </a:xfrm>
          <a:prstGeom prst="ellipse">
            <a:avLst/>
          </a:prstGeom>
          <a:solidFill>
            <a:srgbClr val="C00000"/>
          </a:solidFill>
          <a:ln w="9525" algn="ctr">
            <a:solidFill>
              <a:srgbClr val="C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solidFill>
                <a:srgbClr val="000099"/>
              </a:solidFill>
              <a:latin typeface="Arial" panose="020B0604020202020204" pitchFamily="34" charset="0"/>
            </a:endParaRPr>
          </a:p>
        </p:txBody>
      </p:sp>
      <p:sp>
        <p:nvSpPr>
          <p:cNvPr id="2" name="TextBox 1">
            <a:extLst>
              <a:ext uri="{FF2B5EF4-FFF2-40B4-BE49-F238E27FC236}">
                <a16:creationId xmlns:a16="http://schemas.microsoft.com/office/drawing/2014/main" id="{75952B11-B7E8-4827-A48E-50091CF01D83}"/>
              </a:ext>
            </a:extLst>
          </p:cNvPr>
          <p:cNvSpPr txBox="1"/>
          <p:nvPr/>
        </p:nvSpPr>
        <p:spPr>
          <a:xfrm rot="16200000">
            <a:off x="-737131" y="3046575"/>
            <a:ext cx="2071396" cy="307777"/>
          </a:xfrm>
          <a:prstGeom prst="rect">
            <a:avLst/>
          </a:prstGeom>
          <a:noFill/>
        </p:spPr>
        <p:txBody>
          <a:bodyPr wrap="square" rtlCol="0">
            <a:spAutoFit/>
          </a:bodyPr>
          <a:lstStyle/>
          <a:p>
            <a:pPr algn="ctr"/>
            <a:r>
              <a:rPr lang="en-US" sz="1400" dirty="0">
                <a:solidFill>
                  <a:schemeClr val="tx1"/>
                </a:solidFill>
              </a:rPr>
              <a:t># of Findings</a:t>
            </a:r>
          </a:p>
        </p:txBody>
      </p:sp>
      <p:graphicFrame>
        <p:nvGraphicFramePr>
          <p:cNvPr id="12" name="Group 1543"/>
          <p:cNvGraphicFramePr>
            <a:graphicFrameLocks/>
          </p:cNvGraphicFramePr>
          <p:nvPr>
            <p:extLst>
              <p:ext uri="{D42A27DB-BD31-4B8C-83A1-F6EECF244321}">
                <p14:modId xmlns:p14="http://schemas.microsoft.com/office/powerpoint/2010/main" val="1810186915"/>
              </p:ext>
            </p:extLst>
          </p:nvPr>
        </p:nvGraphicFramePr>
        <p:xfrm>
          <a:off x="5376672" y="927503"/>
          <a:ext cx="3294279" cy="3338357"/>
        </p:xfrm>
        <a:graphic>
          <a:graphicData uri="http://schemas.openxmlformats.org/drawingml/2006/table">
            <a:tbl>
              <a:tblPr/>
              <a:tblGrid>
                <a:gridCol w="641669">
                  <a:extLst>
                    <a:ext uri="{9D8B030D-6E8A-4147-A177-3AD203B41FA5}">
                      <a16:colId xmlns:a16="http://schemas.microsoft.com/office/drawing/2014/main" val="20000"/>
                    </a:ext>
                  </a:extLst>
                </a:gridCol>
                <a:gridCol w="530522">
                  <a:extLst>
                    <a:ext uri="{9D8B030D-6E8A-4147-A177-3AD203B41FA5}">
                      <a16:colId xmlns:a16="http://schemas.microsoft.com/office/drawing/2014/main" val="20001"/>
                    </a:ext>
                  </a:extLst>
                </a:gridCol>
                <a:gridCol w="530522">
                  <a:extLst>
                    <a:ext uri="{9D8B030D-6E8A-4147-A177-3AD203B41FA5}">
                      <a16:colId xmlns:a16="http://schemas.microsoft.com/office/drawing/2014/main" val="20002"/>
                    </a:ext>
                  </a:extLst>
                </a:gridCol>
                <a:gridCol w="530522">
                  <a:extLst>
                    <a:ext uri="{9D8B030D-6E8A-4147-A177-3AD203B41FA5}">
                      <a16:colId xmlns:a16="http://schemas.microsoft.com/office/drawing/2014/main" val="20003"/>
                    </a:ext>
                  </a:extLst>
                </a:gridCol>
                <a:gridCol w="530522">
                  <a:extLst>
                    <a:ext uri="{9D8B030D-6E8A-4147-A177-3AD203B41FA5}">
                      <a16:colId xmlns:a16="http://schemas.microsoft.com/office/drawing/2014/main" val="20004"/>
                    </a:ext>
                  </a:extLst>
                </a:gridCol>
                <a:gridCol w="530522">
                  <a:extLst>
                    <a:ext uri="{9D8B030D-6E8A-4147-A177-3AD203B41FA5}">
                      <a16:colId xmlns:a16="http://schemas.microsoft.com/office/drawing/2014/main" val="20005"/>
                    </a:ext>
                  </a:extLst>
                </a:gridCol>
              </a:tblGrid>
              <a:tr h="534613">
                <a:tc gridSpan="6">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Arial Unicode MS" pitchFamily="34" charset="-128"/>
                          <a:cs typeface="Arial" charset="0"/>
                        </a:rPr>
                        <a:t>Risk Assessment Code</a:t>
                      </a:r>
                      <a:b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br>
                      <a: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t> for all findings </a:t>
                      </a:r>
                    </a:p>
                  </a:txBody>
                  <a:tcPr marL="91441" marR="91441"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0"/>
                  </a:ext>
                </a:extLst>
              </a:tr>
              <a:tr h="489253">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endParaRP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21</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59" marR="9145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25</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1"/>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1</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extLst>
                  <a:ext uri="{0D108BD9-81ED-4DB2-BD59-A6C34878D82A}">
                    <a16:rowId xmlns:a16="http://schemas.microsoft.com/office/drawing/2014/main" val="10002"/>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2</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4</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extLst>
                  <a:ext uri="{0D108BD9-81ED-4DB2-BD59-A6C34878D82A}">
                    <a16:rowId xmlns:a16="http://schemas.microsoft.com/office/drawing/2014/main" val="10003"/>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3</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16</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11</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extLst>
                  <a:ext uri="{0D108BD9-81ED-4DB2-BD59-A6C34878D82A}">
                    <a16:rowId xmlns:a16="http://schemas.microsoft.com/office/drawing/2014/main" val="10004"/>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4</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75</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110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75</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67</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5</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73</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43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60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rgbClr val="FF0000"/>
                          </a:solidFill>
                          <a:effectLst/>
                          <a:latin typeface="Arial Unicode MS" pitchFamily="34" charset="-128"/>
                          <a:ea typeface="Arial Unicode MS" pitchFamily="34" charset="-128"/>
                          <a:cs typeface="Arial Unicode MS" pitchFamily="34" charset="-128"/>
                        </a:rPr>
                        <a:t>15</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6"/>
                  </a:ext>
                </a:extLst>
              </a:tr>
              <a:tr h="283171">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Total</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168</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118</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139</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146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82</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242BF83E-86B5-6D68-7CB3-B2764305F670}"/>
              </a:ext>
            </a:extLst>
          </p:cNvPr>
          <p:cNvSpPr>
            <a:spLocks noGrp="1"/>
          </p:cNvSpPr>
          <p:nvPr>
            <p:ph type="sldNum" sz="quarter" idx="12"/>
          </p:nvPr>
        </p:nvSpPr>
        <p:spPr>
          <a:xfrm>
            <a:off x="7086600" y="6492875"/>
            <a:ext cx="2057400" cy="365125"/>
          </a:xfrm>
        </p:spPr>
        <p:txBody>
          <a:bodyPr/>
          <a:lstStyle/>
          <a:p>
            <a:pPr>
              <a:defRPr/>
            </a:pPr>
            <a:fld id="{5DB01942-6FAC-4CE9-A60D-792E9D2B206A}" type="slidenum">
              <a:rPr lang="en-US" smtClean="0"/>
              <a:pPr>
                <a:defRPr/>
              </a:pPr>
              <a:t>8</a:t>
            </a:fld>
            <a:endParaRPr lang="en-US" dirty="0"/>
          </a:p>
        </p:txBody>
      </p:sp>
    </p:spTree>
    <p:extLst>
      <p:ext uri="{BB962C8B-B14F-4D97-AF65-F5344CB8AC3E}">
        <p14:creationId xmlns:p14="http://schemas.microsoft.com/office/powerpoint/2010/main" val="32240454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7"/>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defRPr/>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14300" y="1206500"/>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300" b="1" dirty="0">
                <a:solidFill>
                  <a:srgbClr val="FF0000"/>
                </a:solidFill>
                <a:latin typeface="Arial" panose="020B0604020202020204" pitchFamily="34" charset="0"/>
                <a:cs typeface="Arial" panose="020B0604020202020204" pitchFamily="34" charset="0"/>
              </a:rPr>
              <a:t>1% </a:t>
            </a:r>
            <a:r>
              <a:rPr lang="en-US" altLang="en-US" sz="1300" b="1" dirty="0">
                <a:latin typeface="Arial" panose="020B0604020202020204" pitchFamily="34" charset="0"/>
                <a:cs typeface="Arial" panose="020B0604020202020204" pitchFamily="34" charset="0"/>
              </a:rPr>
              <a:t>or </a:t>
            </a:r>
            <a:r>
              <a:rPr lang="en-US" altLang="en-US" sz="1300" b="1" dirty="0">
                <a:solidFill>
                  <a:srgbClr val="FF0000"/>
                </a:solidFill>
                <a:latin typeface="Arial" panose="020B0604020202020204" pitchFamily="34" charset="0"/>
                <a:cs typeface="Arial" panose="020B0604020202020204" pitchFamily="34" charset="0"/>
              </a:rPr>
              <a:t>(1)</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(267)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FY23 were not documented as abated within 30 days.  </a:t>
            </a:r>
          </a:p>
          <a:p>
            <a:pPr defTabSz="457200">
              <a:lnSpc>
                <a:spcPct val="100000"/>
              </a:lnSpc>
              <a:spcBef>
                <a:spcPct val="0"/>
              </a:spcBef>
              <a:buNone/>
              <a:defRPr/>
            </a:pPr>
            <a:endParaRPr lang="en-US" altLang="en-US" sz="1000" b="1" dirty="0">
              <a:solidFill>
                <a:srgbClr val="000000"/>
              </a:solidFill>
              <a:latin typeface="Arial" panose="020B0604020202020204" pitchFamily="34" charset="0"/>
              <a:cs typeface="Arial" panose="020B0604020202020204" pitchFamily="34" charset="0"/>
            </a:endParaRPr>
          </a:p>
          <a:p>
            <a:pPr defTabSz="457200">
              <a:lnSpc>
                <a:spcPct val="100000"/>
              </a:lnSpc>
              <a:spcBef>
                <a:spcPct val="0"/>
              </a:spcBef>
              <a:buNone/>
              <a:defRPr/>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graphicFrame>
        <p:nvGraphicFramePr>
          <p:cNvPr id="3159200" name="Group 160"/>
          <p:cNvGraphicFramePr>
            <a:graphicFrameLocks noGrp="1"/>
          </p:cNvGraphicFramePr>
          <p:nvPr>
            <p:extLst>
              <p:ext uri="{D42A27DB-BD31-4B8C-83A1-F6EECF244321}">
                <p14:modId xmlns:p14="http://schemas.microsoft.com/office/powerpoint/2010/main" val="1563918587"/>
              </p:ext>
            </p:extLst>
          </p:nvPr>
        </p:nvGraphicFramePr>
        <p:xfrm>
          <a:off x="180977" y="2252670"/>
          <a:ext cx="3567113" cy="4003669"/>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1254266">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Open Findings as of</a:t>
                      </a:r>
                      <a:br>
                        <a:rPr kumimoji="0" lang="en-US" sz="1400" b="1" i="0" u="none" strike="noStrike" cap="none" normalizeH="0" baseline="0" dirty="0">
                          <a:ln>
                            <a:noFill/>
                          </a:ln>
                          <a:solidFill>
                            <a:schemeClr val="tx1"/>
                          </a:solidFill>
                          <a:effectLst/>
                          <a:latin typeface="Arial" charset="0"/>
                        </a:rPr>
                      </a:br>
                      <a:r>
                        <a:rPr kumimoji="0" lang="en-US" sz="1400" b="1" i="0" u="none" strike="noStrike" cap="none" normalizeH="0" baseline="0" dirty="0">
                          <a:ln>
                            <a:noFill/>
                          </a:ln>
                          <a:solidFill>
                            <a:schemeClr val="tx1"/>
                          </a:solidFill>
                          <a:effectLst/>
                          <a:latin typeface="Arial" charset="0"/>
                        </a:rPr>
                        <a:t>30 Jun 25</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7822">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I&amp;E</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75025257"/>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8"/>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
        <p:nvSpPr>
          <p:cNvPr id="48187" name="Text Box 70"/>
          <p:cNvSpPr txBox="1">
            <a:spLocks noChangeArrowheads="1"/>
          </p:cNvSpPr>
          <p:nvPr/>
        </p:nvSpPr>
        <p:spPr bwMode="auto">
          <a:xfrm>
            <a:off x="2653800" y="793750"/>
            <a:ext cx="3836400" cy="324719"/>
          </a:xfrm>
          <a:prstGeom prst="rect">
            <a:avLst/>
          </a:prstGeom>
          <a:solidFill>
            <a:schemeClr val="bg2">
              <a:lumMod val="20000"/>
              <a:lumOff val="80000"/>
            </a:schemeClr>
          </a:solidFill>
          <a:ln w="9525" algn="ctr">
            <a:solidFill>
              <a:schemeClr val="tx1"/>
            </a:solidFill>
            <a:miter lim="800000"/>
            <a:headEnd/>
            <a:tailEnd/>
          </a:ln>
        </p:spPr>
        <p:txBody>
          <a:bodyPr wrap="none" lIns="96661" tIns="48331" rIns="96661" bIns="48331">
            <a:spAutoFit/>
          </a:bodyPr>
          <a:lstStyle/>
          <a:p>
            <a:pPr marL="361942" indent="-361942" algn="ctr" defTabSz="966764">
              <a:lnSpc>
                <a:spcPct val="80000"/>
              </a:lnSpc>
              <a:spcBef>
                <a:spcPct val="50000"/>
              </a:spcBef>
              <a:defRPr/>
            </a:pPr>
            <a:r>
              <a:rPr lang="en-US" b="1" dirty="0">
                <a:solidFill>
                  <a:prstClr val="black"/>
                </a:solidFill>
                <a:latin typeface="Calibri" panose="020F0502020204030204"/>
                <a:cs typeface="Arial" panose="020B0604020202020204" pitchFamily="34" charset="0"/>
              </a:rPr>
              <a:t>FY23 Abatement Efficiency Index: 99%</a:t>
            </a:r>
          </a:p>
        </p:txBody>
      </p:sp>
      <p:sp>
        <p:nvSpPr>
          <p:cNvPr id="205873" name="TextBox 65"/>
          <p:cNvSpPr txBox="1">
            <a:spLocks noChangeArrowheads="1"/>
          </p:cNvSpPr>
          <p:nvPr/>
        </p:nvSpPr>
        <p:spPr bwMode="auto">
          <a:xfrm>
            <a:off x="198440"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90"/>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nvGraphicFramePr>
        <p:xfrm>
          <a:off x="3814377" y="2248779"/>
          <a:ext cx="4962073" cy="4007562"/>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DC4D587A-1D23-4A67-D796-6239E8B8A403}"/>
              </a:ext>
            </a:extLst>
          </p:cNvPr>
          <p:cNvSpPr>
            <a:spLocks noGrp="1"/>
          </p:cNvSpPr>
          <p:nvPr>
            <p:ph type="sldNum" sz="quarter" idx="12"/>
          </p:nvPr>
        </p:nvSpPr>
        <p:spPr>
          <a:xfrm>
            <a:off x="7086600" y="6492875"/>
            <a:ext cx="2057400" cy="365125"/>
          </a:xfrm>
        </p:spPr>
        <p:txBody>
          <a:bodyPr/>
          <a:lstStyle/>
          <a:p>
            <a:pPr>
              <a:defRPr/>
            </a:pPr>
            <a:fld id="{95520984-010B-4247-B1D3-C564C711A417}" type="slidenum">
              <a:rPr lang="en-US" smtClean="0"/>
              <a:pPr>
                <a:defRPr/>
              </a:pPr>
              <a:t>9</a:t>
            </a:fld>
            <a:endParaRPr lang="en-US" dirty="0"/>
          </a:p>
        </p:txBody>
      </p:sp>
    </p:spTree>
    <p:extLst>
      <p:ext uri="{BB962C8B-B14F-4D97-AF65-F5344CB8AC3E}">
        <p14:creationId xmlns:p14="http://schemas.microsoft.com/office/powerpoint/2010/main" val="3573449543"/>
      </p:ext>
    </p:extLst>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E80D201402F47AA878CC4CD2A3E60" ma:contentTypeVersion="19" ma:contentTypeDescription="Create a new document." ma:contentTypeScope="" ma:versionID="03b48f3ccefd962c4433747647c07c03">
  <xsd:schema xmlns:xsd="http://www.w3.org/2001/XMLSchema" xmlns:xs="http://www.w3.org/2001/XMLSchema" xmlns:p="http://schemas.microsoft.com/office/2006/metadata/properties" xmlns:ns1="http://schemas.microsoft.com/sharepoint/v3" xmlns:ns2="c1b19e01-524d-4430-b291-8d224f44fae5" xmlns:ns3="e644cd3d-c62b-4fba-bff0-c75161a4cec8" targetNamespace="http://schemas.microsoft.com/office/2006/metadata/properties" ma:root="true" ma:fieldsID="896e5d87963be7fa9725ac9821ff1c62" ns1:_="" ns2:_="" ns3:_="">
    <xsd:import namespace="http://schemas.microsoft.com/sharepoint/v3"/>
    <xsd:import namespace="c1b19e01-524d-4430-b291-8d224f44fae5"/>
    <xsd:import namespace="e644cd3d-c62b-4fba-bff0-c75161a4cec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b19e01-524d-4430-b291-8d224f44f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44cd3d-c62b-4fba-bff0-c75161a4ce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40bd05d-6a02-43ec-a480-9ea5cb7e0352}" ma:internalName="TaxCatchAll" ma:showField="CatchAllData" ma:web="e644cd3d-c62b-4fba-bff0-c75161a4cec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1b19e01-524d-4430-b291-8d224f44fae5">
      <Terms xmlns="http://schemas.microsoft.com/office/infopath/2007/PartnerControls"/>
    </lcf76f155ced4ddcb4097134ff3c332f>
    <_ip_UnifiedCompliancePolicyProperties xmlns="http://schemas.microsoft.com/sharepoint/v3" xsi:nil="true"/>
    <TaxCatchAll xmlns="e644cd3d-c62b-4fba-bff0-c75161a4cec8" xsi:nil="true"/>
  </documentManagement>
</p:properties>
</file>

<file path=customXml/itemProps1.xml><?xml version="1.0" encoding="utf-8"?>
<ds:datastoreItem xmlns:ds="http://schemas.openxmlformats.org/officeDocument/2006/customXml" ds:itemID="{53718837-169D-4D05-BEA8-794172028F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b19e01-524d-4430-b291-8d224f44fae5"/>
    <ds:schemaRef ds:uri="e644cd3d-c62b-4fba-bff0-c75161a4c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120FB6-6F1A-4E0A-8AC4-2D92470EAFA8}">
  <ds:schemaRefs>
    <ds:schemaRef ds:uri="http://schemas.microsoft.com/sharepoint/v3/contenttype/forms"/>
  </ds:schemaRefs>
</ds:datastoreItem>
</file>

<file path=customXml/itemProps3.xml><?xml version="1.0" encoding="utf-8"?>
<ds:datastoreItem xmlns:ds="http://schemas.openxmlformats.org/officeDocument/2006/customXml" ds:itemID="{9E75EB14-B224-48E8-BB98-49439207140D}">
  <ds:schemaRefs>
    <ds:schemaRef ds:uri="http://schemas.microsoft.com/office/2006/metadata/properties"/>
    <ds:schemaRef ds:uri="http://schemas.microsoft.com/sharepoint/v3"/>
    <ds:schemaRef ds:uri="http://purl.org/dc/elements/1.1/"/>
    <ds:schemaRef ds:uri="http://purl.org/dc/terms/"/>
    <ds:schemaRef ds:uri="e644cd3d-c62b-4fba-bff0-c75161a4cec8"/>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c1b19e01-524d-4430-b291-8d224f44fae5"/>
    <ds:schemaRef ds:uri="http://purl.org/dc/dcmitype/"/>
  </ds:schemaRefs>
</ds:datastoreItem>
</file>

<file path=docMetadata/LabelInfo.xml><?xml version="1.0" encoding="utf-8"?>
<clbl:labelList xmlns:clbl="http://schemas.microsoft.com/office/2020/mipLabelMetadata">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Office Theme</Template>
  <TotalTime>1893</TotalTime>
  <Words>8173</Words>
  <Application>Microsoft Office PowerPoint</Application>
  <PresentationFormat>On-screen Show (4:3)</PresentationFormat>
  <Paragraphs>1495</Paragraphs>
  <Slides>48</Slides>
  <Notes>44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62" baseType="lpstr">
      <vt:lpstr>SimSun</vt:lpstr>
      <vt:lpstr>Aptos</vt:lpstr>
      <vt:lpstr>Aptos Display</vt:lpstr>
      <vt:lpstr>Arial</vt:lpstr>
      <vt:lpstr>Arial Black</vt:lpstr>
      <vt:lpstr>Arial Unicode MS</vt:lpstr>
      <vt:lpstr>Calibri</vt:lpstr>
      <vt:lpstr>Calibri Light</vt:lpstr>
      <vt:lpstr>Tahoma</vt:lpstr>
      <vt:lpstr>Times New Roman</vt:lpstr>
      <vt:lpstr>Wingdings</vt:lpstr>
      <vt:lpstr>Office Theme</vt:lpstr>
      <vt:lpstr>1_Office Theme</vt:lpstr>
      <vt:lpstr>Worksheet</vt:lpstr>
      <vt:lpstr>PowerPoint Presentation</vt:lpstr>
      <vt:lpstr>Emergency Evacuation   Coffman Hall Evacuation Routes</vt:lpstr>
      <vt:lpstr>PowerPoint Presentation</vt:lpstr>
      <vt:lpstr>Performance Metrics as of 30 Jun 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Safety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ALCOHOL/URINALYSIS SCREENING PROGRAM FY25 3rd QUARTER TESTING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Best CIV Rashode L</dc:creator>
  <cp:lastModifiedBy>Hendrix CIV Whitney J</cp:lastModifiedBy>
  <cp:revision>4</cp:revision>
  <cp:lastPrinted>2025-08-06T11:56:10Z</cp:lastPrinted>
  <dcterms:created xsi:type="dcterms:W3CDTF">2025-07-16T13:56:19Z</dcterms:created>
  <dcterms:modified xsi:type="dcterms:W3CDTF">2026-01-28T18:50:30Z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0x0101001DAE80D201402F47AA878CC4CD2A3E60</vt:lpwstr>
  </property>
  <property fmtid="{D5CDD505-2E9C-101B-9397-08002B2CF9AE}" pid="3" name="ClassificationContentMarkingFooterLocations">
    <vt:lpwstr>Office Theme:8\1_Office Theme:8</vt:lpwstr>
  </property>
  <property fmtid="{D5CDD505-2E9C-101B-9397-08002B2CF9AE}" pid="4" name="ClassificationContentMarkingFooterText">
    <vt:lpwstr>DISTRIBUTION: DoD COMMUNITY ONLY</vt:lpwstr>
  </property>
  <property fmtid="{D5CDD505-2E9C-101B-9397-08002B2CF9AE}" pid="5" name="MediaServiceImageTags">
    <vt:lpwstr/>
  </property>
</Properties>
</file>