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6"/>
  </p:notesMasterIdLst>
  <p:sldIdLst>
    <p:sldId id="268" r:id="rId2"/>
    <p:sldId id="269" r:id="rId3"/>
    <p:sldId id="264" r:id="rId4"/>
    <p:sldId id="263" r:id="rId5"/>
    <p:sldId id="265" r:id="rId6"/>
    <p:sldId id="257" r:id="rId7"/>
    <p:sldId id="260" r:id="rId8"/>
    <p:sldId id="275" r:id="rId9"/>
    <p:sldId id="259" r:id="rId10"/>
    <p:sldId id="266" r:id="rId11"/>
    <p:sldId id="267" r:id="rId12"/>
    <p:sldId id="273" r:id="rId13"/>
    <p:sldId id="274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41" autoAdjust="0"/>
  </p:normalViewPr>
  <p:slideViewPr>
    <p:cSldViewPr>
      <p:cViewPr varScale="1">
        <p:scale>
          <a:sx n="41" d="100"/>
          <a:sy n="41" d="100"/>
        </p:scale>
        <p:origin x="112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66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B3CAEFD3-6DDA-4B9D-8361-1FE1BF449B40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2300" tIns="46150" rIns="92300" bIns="461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5"/>
            <a:ext cx="2971800" cy="45720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5"/>
            <a:ext cx="2971800" cy="457200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4CD54CCE-3B5E-4493-8DB9-49242599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0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54CCE-3B5E-4493-8DB9-492425999E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73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9976A-893E-4F24-863C-B54D43E4041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78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9445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54CCE-3B5E-4493-8DB9-49242599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4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4297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concludes</a:t>
            </a:r>
            <a:r>
              <a:rPr lang="en-US" baseline="0" dirty="0" smtClean="0"/>
              <a:t> our portion.  Please feel free to contact any member of the LER team for assistance in any of the areas mentioned. 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54CCE-3B5E-4493-8DB9-49242599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3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54CCE-3B5E-4493-8DB9-49242599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3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2D4F8-D480-4527-A80F-F09C58F6F000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170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DDC1D3-3FF2-42CA-AC7C-CE8C1F5E6DE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7431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2B88E-2C5D-4275-859C-6E4627DD4C8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9146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54CCE-3B5E-4493-8DB9-492425999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65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26BCDB-B1A3-4019-9ED1-E5095012879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709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1AE40-2ED4-40C3-9D0F-25AC9D3FFE2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357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64F389-DCE2-4E3F-BCD7-74523696420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628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5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41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5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i="1"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defRPr/>
            </a:pPr>
            <a:r>
              <a:rPr lang="en-US"/>
              <a:t>&lt;#&gt;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8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263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0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2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81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602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141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fficerSe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98425"/>
            <a:ext cx="96837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1600200" y="1447800"/>
            <a:ext cx="6781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_HQMC_LER_PTGZ@usmc.mi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SMB_HQMC_Staffing@usmc.mil" TargetMode="External"/><Relationship Id="rId4" Type="http://schemas.openxmlformats.org/officeDocument/2006/relationships/hyperlink" Target="mailto:smb_hqmc_emas_quan@usmc.mi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vilianbenefits.hroc.navy.mi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Labor and Employee Relations</a:t>
            </a:r>
            <a:r>
              <a:rPr sz="2000" dirty="0"/>
              <a:t/>
            </a:r>
            <a:br>
              <a:rPr sz="2000" dirty="0"/>
            </a:br>
            <a:endParaRPr sz="2000" dirty="0"/>
          </a:p>
        </p:txBody>
      </p:sp>
      <p:sp>
        <p:nvSpPr>
          <p:cNvPr id="3" name="Rectangle 2"/>
          <p:cNvSpPr/>
          <p:nvPr/>
        </p:nvSpPr>
        <p:spPr>
          <a:xfrm>
            <a:off x="1219200" y="993062"/>
            <a:ext cx="73864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Human Resources &amp; Organizational Management Branch (HROM)</a:t>
            </a:r>
          </a:p>
        </p:txBody>
      </p:sp>
    </p:spTree>
    <p:extLst>
      <p:ext uri="{BB962C8B-B14F-4D97-AF65-F5344CB8AC3E}">
        <p14:creationId xmlns:p14="http://schemas.microsoft.com/office/powerpoint/2010/main" val="21742223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60120"/>
          </a:xfrm>
        </p:spPr>
        <p:txBody>
          <a:bodyPr/>
          <a:lstStyle/>
          <a:p>
            <a:pPr eaLnBrk="1" hangingPunct="1"/>
            <a:r>
              <a:rPr lang="en-US" dirty="0" smtClean="0"/>
              <a:t>Injury Compensation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/>
              <a:t>Federal Employees Compensation Act (FECA)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Provides benefits to employees for disability due to injury or disease sustained in the performance of duty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Office of Worker’s Compensation at the Department of Labor makes all decisions regarding entitlement to FECA 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Payments to dependents if injury or disease causes death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637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457200"/>
          <a:lstStyle/>
          <a:p>
            <a:pPr algn="ctr" eaLnBrk="1" hangingPunct="1"/>
            <a:r>
              <a:rPr lang="en-US" sz="3600" b="1" dirty="0" smtClean="0"/>
              <a:t> </a:t>
            </a:r>
            <a:r>
              <a:rPr lang="en-US" sz="4000" dirty="0" smtClean="0"/>
              <a:t>Civilian Employee Assistance </a:t>
            </a:r>
            <a:br>
              <a:rPr lang="en-US" sz="4000" dirty="0" smtClean="0"/>
            </a:br>
            <a:r>
              <a:rPr lang="en-US" sz="4000" dirty="0" smtClean="0"/>
              <a:t>Program (CEAP)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Assistance to employees and their families who have:</a:t>
            </a:r>
          </a:p>
          <a:p>
            <a:pPr lvl="1" eaLnBrk="1" hangingPunct="1"/>
            <a:r>
              <a:rPr lang="en-US" sz="2400" dirty="0" smtClean="0"/>
              <a:t>Alcohol or drug problems </a:t>
            </a:r>
          </a:p>
          <a:p>
            <a:pPr lvl="1" eaLnBrk="1" hangingPunct="1"/>
            <a:r>
              <a:rPr lang="en-US" sz="2400" dirty="0" smtClean="0"/>
              <a:t>Financial problems</a:t>
            </a:r>
          </a:p>
          <a:p>
            <a:pPr lvl="1" eaLnBrk="1" hangingPunct="1"/>
            <a:r>
              <a:rPr lang="en-US" sz="2400" dirty="0" smtClean="0"/>
              <a:t>Legal problems</a:t>
            </a:r>
          </a:p>
          <a:p>
            <a:pPr lvl="1" eaLnBrk="1" hangingPunct="1"/>
            <a:r>
              <a:rPr lang="en-US" sz="2400" dirty="0" smtClean="0"/>
              <a:t>Elder care</a:t>
            </a:r>
          </a:p>
          <a:p>
            <a:pPr lvl="1"/>
            <a:r>
              <a:rPr lang="en-US" sz="2400" dirty="0"/>
              <a:t>Personal or family problems which have, or may have, an adverse effect on job performance or adherence to acceptable standards of conduct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558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r>
              <a:rPr lang="en-US" dirty="0" smtClean="0"/>
              <a:t>Your Performance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supervisor should meet with you to discuss your performance standards.</a:t>
            </a:r>
          </a:p>
          <a:p>
            <a:endParaRPr lang="en-US" dirty="0"/>
          </a:p>
          <a:p>
            <a:r>
              <a:rPr lang="en-US" dirty="0" smtClean="0"/>
              <a:t>Time limits to be on new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4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Contact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6300" y="1616112"/>
            <a:ext cx="7391400" cy="36009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Labor &amp; Employee Relations (Pentagon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)</a:t>
            </a:r>
            <a:endParaRPr lang="en-US" sz="22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 lvl="0"/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Room 2C253</a:t>
            </a:r>
            <a:b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</a:b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Email: </a:t>
            </a:r>
            <a:r>
              <a:rPr lang="en-US" sz="2400" u="sng" dirty="0">
                <a:solidFill>
                  <a:srgbClr val="DAEDEF">
                    <a:lumMod val="50000"/>
                  </a:srgbClr>
                </a:solidFill>
              </a:rPr>
              <a:t>SMB</a:t>
            </a:r>
            <a:r>
              <a:rPr lang="en-US" sz="2400" u="sng" dirty="0">
                <a:solidFill>
                  <a:srgbClr val="000000"/>
                </a:solidFill>
                <a:hlinkClick r:id="rId3"/>
              </a:rPr>
              <a:t>_HQMC_LER_PTGZ@usmc.mil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endParaRPr lang="en-US" sz="2200" dirty="0">
              <a:latin typeface="+mn-lt"/>
            </a:endParaRPr>
          </a:p>
          <a:p>
            <a:pPr>
              <a:defRPr/>
            </a:pP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Phone</a:t>
            </a:r>
            <a:r>
              <a:rPr lang="en-US" sz="2200" dirty="0">
                <a:solidFill>
                  <a:prstClr val="black"/>
                </a:solidFill>
                <a:latin typeface="Calibri"/>
                <a:cs typeface="Arial" charset="0"/>
              </a:rPr>
              <a:t>: 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(571) 256-9538</a:t>
            </a:r>
            <a:endParaRPr lang="en-US" sz="22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Labor &amp; </a:t>
            </a:r>
            <a:r>
              <a:rPr lang="en-US" sz="2200" smtClean="0">
                <a:solidFill>
                  <a:prstClr val="black"/>
                </a:solidFill>
                <a:latin typeface="Calibri"/>
                <a:cs typeface="Arial" charset="0"/>
              </a:rPr>
              <a:t>Employee Relations 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(Quantico)</a:t>
            </a:r>
            <a:endParaRPr lang="en-US" sz="22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Building 2004, 1</a:t>
            </a:r>
            <a:r>
              <a:rPr lang="en-US" sz="2200" baseline="30000" dirty="0" smtClean="0">
                <a:solidFill>
                  <a:prstClr val="black"/>
                </a:solidFill>
                <a:latin typeface="Calibri"/>
                <a:cs typeface="Arial" charset="0"/>
              </a:rPr>
              <a:t>st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 Deck</a:t>
            </a:r>
          </a:p>
          <a:p>
            <a:pPr>
              <a:defRPr/>
            </a:pP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Email</a:t>
            </a:r>
            <a:r>
              <a:rPr lang="en-US" sz="2200" dirty="0">
                <a:solidFill>
                  <a:prstClr val="black"/>
                </a:solidFill>
                <a:latin typeface="Calibri"/>
                <a:cs typeface="Arial" charset="0"/>
              </a:rPr>
              <a:t>: </a:t>
            </a:r>
            <a:r>
              <a:rPr lang="en-US" sz="2400" u="sng" dirty="0">
                <a:hlinkClick r:id="rId4"/>
              </a:rPr>
              <a:t>smb_hqmc_emas_quan@usmc.mil</a:t>
            </a:r>
            <a:r>
              <a:rPr lang="en-US" sz="2200" u="sng" dirty="0" smtClean="0">
                <a:hlinkClick r:id="rId5"/>
              </a:rPr>
              <a:t> </a:t>
            </a:r>
            <a:endParaRPr lang="en-US" sz="2200" u="sng" dirty="0" smtClean="0"/>
          </a:p>
          <a:p>
            <a:pPr>
              <a:defRPr/>
            </a:pP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Phone</a:t>
            </a:r>
            <a:r>
              <a:rPr lang="en-US" sz="2200" dirty="0">
                <a:solidFill>
                  <a:prstClr val="black"/>
                </a:solidFill>
                <a:latin typeface="Calibri"/>
                <a:cs typeface="Arial" charset="0"/>
              </a:rPr>
              <a:t>: </a:t>
            </a:r>
            <a:r>
              <a:rPr lang="en-US" sz="2200" dirty="0" smtClean="0">
                <a:solidFill>
                  <a:prstClr val="black"/>
                </a:solidFill>
                <a:latin typeface="Calibri"/>
                <a:cs typeface="Arial" charset="0"/>
              </a:rPr>
              <a:t>(703) 784-3793</a:t>
            </a:r>
            <a:endParaRPr lang="en-US" sz="2200" dirty="0">
              <a:solidFill>
                <a:prstClr val="black"/>
              </a:solidFill>
              <a:latin typeface="Calibri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fr-FR" sz="2400" dirty="0">
                <a:solidFill>
                  <a:prstClr val="black"/>
                </a:solidFill>
                <a:latin typeface="Calibri"/>
                <a:cs typeface="Arial" charset="0"/>
              </a:rPr>
              <a:t/>
            </a:r>
            <a:br>
              <a:rPr lang="fr-FR" sz="2400" dirty="0">
                <a:solidFill>
                  <a:prstClr val="black"/>
                </a:solidFill>
                <a:latin typeface="Calibri"/>
                <a:cs typeface="Arial" charset="0"/>
              </a:rPr>
            </a:br>
            <a:endParaRPr lang="en-US" sz="2400" dirty="0">
              <a:solidFill>
                <a:srgbClr val="0070C0"/>
              </a:solidFill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Questions</a:t>
            </a:r>
            <a:endParaRPr sz="44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793" y="1600200"/>
            <a:ext cx="5656414" cy="4525963"/>
          </a:xfrm>
        </p:spPr>
      </p:pic>
    </p:spTree>
    <p:extLst>
      <p:ext uri="{BB962C8B-B14F-4D97-AF65-F5344CB8AC3E}">
        <p14:creationId xmlns:p14="http://schemas.microsoft.com/office/powerpoint/2010/main" val="14017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/>
              <a:t>What we do 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Employee Relations</a:t>
            </a:r>
          </a:p>
          <a:p>
            <a:pPr lvl="1"/>
            <a:r>
              <a:rPr lang="en-US" dirty="0" smtClean="0"/>
              <a:t>Awards</a:t>
            </a:r>
          </a:p>
          <a:p>
            <a:pPr lvl="1"/>
            <a:r>
              <a:rPr lang="en-US" dirty="0" smtClean="0"/>
              <a:t>Discipline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Work Schedules</a:t>
            </a:r>
          </a:p>
          <a:p>
            <a:pPr lvl="1"/>
            <a:r>
              <a:rPr lang="en-US" dirty="0" smtClean="0"/>
              <a:t>Unemployment Compensation</a:t>
            </a:r>
          </a:p>
          <a:p>
            <a:pPr lvl="1"/>
            <a:r>
              <a:rPr lang="en-US" dirty="0" smtClean="0"/>
              <a:t>Workman’s Compensation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Labor Relations</a:t>
            </a:r>
          </a:p>
          <a:p>
            <a:pPr lvl="1"/>
            <a:r>
              <a:rPr lang="en-US" dirty="0" smtClean="0"/>
              <a:t>Grievances</a:t>
            </a: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009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Standards of Conduct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7735888" cy="28590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All employees expected to adhere to acceptable standards of conduct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Some things are obvious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Follow proper orders of your supervisor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Don’t sleep on duty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Arrive at work on time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Other things are not so obvious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Policy on use of government equipment for personal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Rules on using a government vehicle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266248" name="Rectangle 8"/>
          <p:cNvSpPr>
            <a:spLocks noChangeArrowheads="1"/>
          </p:cNvSpPr>
          <p:nvPr/>
        </p:nvSpPr>
        <p:spPr bwMode="auto">
          <a:xfrm>
            <a:off x="1066800" y="5105400"/>
            <a:ext cx="5410200" cy="1219200"/>
          </a:xfrm>
          <a:prstGeom prst="rect">
            <a:avLst/>
          </a:prstGeom>
          <a:solidFill>
            <a:srgbClr val="FFFFFF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0000"/>
                </a:solidFill>
              </a:rPr>
              <a:t>CHECK WITH YOUR SUPERVISOR WHENEVER </a:t>
            </a:r>
          </a:p>
          <a:p>
            <a:pPr algn="ctr"/>
            <a:r>
              <a:rPr lang="en-US" b="1">
                <a:solidFill>
                  <a:srgbClr val="CC0000"/>
                </a:solidFill>
              </a:rPr>
              <a:t>YOU DO NOT KNOW OR UNDERSTAND </a:t>
            </a:r>
          </a:p>
          <a:p>
            <a:pPr algn="ctr"/>
            <a:r>
              <a:rPr lang="en-US" b="1">
                <a:solidFill>
                  <a:srgbClr val="CC0000"/>
                </a:solidFill>
              </a:rPr>
              <a:t>A WORKPLACE RULE OR POLICY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963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0FCC35FE-416D-4792-A580-89EB389A02C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5800"/>
            <a:ext cx="8229600" cy="731520"/>
          </a:xfrm>
        </p:spPr>
        <p:txBody>
          <a:bodyPr/>
          <a:lstStyle/>
          <a:p>
            <a:pPr eaLnBrk="1" hangingPunct="1"/>
            <a:r>
              <a:rPr lang="en-US" dirty="0" smtClean="0"/>
              <a:t>Drug-Free Workplace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Policy: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dirty="0" smtClean="0"/>
              <a:t>Eliminate illegal use of drugs by civilians by: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Required random testing of employees in certain positions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Test-Designated Positions (TDPs)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Safe </a:t>
            </a:r>
            <a:r>
              <a:rPr lang="en-US" dirty="0" err="1" smtClean="0"/>
              <a:t>Harbour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/>
              <a:t>Testing of any civilian based on “reasonable suspicion” of illegal drug use or unsafe </a:t>
            </a:r>
            <a:r>
              <a:rPr lang="en-US" dirty="0" smtClean="0"/>
              <a:t>practices/accidents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Medical Marijuana </a:t>
            </a:r>
          </a:p>
          <a:p>
            <a:pPr lvl="2" eaLnBrk="1" hangingPunct="1">
              <a:lnSpc>
                <a:spcPct val="90000"/>
              </a:lnSpc>
              <a:buSzPct val="125000"/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 flipV="1">
            <a:off x="6019800" y="2438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 lIns="457200"/>
          <a:lstStyle/>
          <a:p>
            <a:pPr algn="ctr" eaLnBrk="1" hangingPunct="1"/>
            <a:r>
              <a:rPr lang="en-US" sz="4000" dirty="0" smtClean="0"/>
              <a:t>Are You in a Bargaining Unit?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MCB Quantico Only</a:t>
            </a:r>
          </a:p>
          <a:p>
            <a:pPr eaLnBrk="1" hangingPunct="1"/>
            <a:r>
              <a:rPr lang="en-US" sz="2800" dirty="0" smtClean="0"/>
              <a:t>Check with Human Resources</a:t>
            </a:r>
          </a:p>
          <a:p>
            <a:pPr eaLnBrk="1" hangingPunct="1"/>
            <a:r>
              <a:rPr lang="en-US" sz="2800" dirty="0" smtClean="0"/>
              <a:t>Check your SF-50 (Notification of Personnel Action)</a:t>
            </a:r>
          </a:p>
          <a:p>
            <a:pPr lvl="1" eaLnBrk="1" hangingPunct="1"/>
            <a:r>
              <a:rPr lang="en-US" sz="2400" dirty="0" smtClean="0"/>
              <a:t>If block 37 shows any number other than  “8888” or a “7777” you are in the bargaining unit</a:t>
            </a:r>
          </a:p>
          <a:p>
            <a:pPr eaLnBrk="1" hangingPunct="1"/>
            <a:r>
              <a:rPr lang="en-US" sz="2800" dirty="0" smtClean="0"/>
              <a:t>If you are a supervisor, a management official, a confidential employee,  or an employee engaged in intelligence or investigative work you are excluded from the bargaining unit</a:t>
            </a:r>
          </a:p>
        </p:txBody>
      </p:sp>
    </p:spTree>
    <p:extLst>
      <p:ext uri="{BB962C8B-B14F-4D97-AF65-F5344CB8AC3E}">
        <p14:creationId xmlns:p14="http://schemas.microsoft.com/office/powerpoint/2010/main" val="3517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5541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Work Schedule, Telework </a:t>
            </a:r>
            <a:br>
              <a:rPr lang="en-US" sz="2800" dirty="0" smtClean="0"/>
            </a:br>
            <a:r>
              <a:rPr lang="en-US" sz="2800" dirty="0" smtClean="0"/>
              <a:t>and Weather Emergencies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Work schedule options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Straight 8’s, Alternative Work Schedules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Telework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Must have written agreement on file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Must complete training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Weather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OPM “app”  - Pentagon only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Text and email  - Quantico MCB only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57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Federal Benefits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2400" dirty="0" smtClean="0"/>
              <a:t>Federal Employee’s Health Benefits (FEHB)</a:t>
            </a:r>
          </a:p>
          <a:p>
            <a:pPr eaLnBrk="1" hangingPunct="1"/>
            <a:r>
              <a:rPr lang="en-US" sz="2400" dirty="0" smtClean="0"/>
              <a:t>Federal Employee’s Dental and Vision Insurance Program (FEDVIP)</a:t>
            </a:r>
          </a:p>
          <a:p>
            <a:pPr eaLnBrk="1" hangingPunct="1"/>
            <a:r>
              <a:rPr lang="en-US" sz="2400" dirty="0" smtClean="0"/>
              <a:t>Flexible Spending Account (FSA)</a:t>
            </a:r>
          </a:p>
          <a:p>
            <a:pPr eaLnBrk="1" hangingPunct="1"/>
            <a:r>
              <a:rPr lang="en-US" sz="2400" dirty="0" smtClean="0"/>
              <a:t>Federal Employee’s Group Life Insurance (FEGLI)</a:t>
            </a:r>
          </a:p>
          <a:p>
            <a:pPr eaLnBrk="1" hangingPunct="1"/>
            <a:r>
              <a:rPr lang="en-US" sz="2400" dirty="0" smtClean="0"/>
              <a:t>Federal Long Term Care Insurance (FLTC) </a:t>
            </a:r>
          </a:p>
          <a:p>
            <a:pPr eaLnBrk="1" hangingPunct="1"/>
            <a:r>
              <a:rPr lang="en-US" sz="2400" dirty="0" smtClean="0"/>
              <a:t>Thrift Savings Plan (TSP) and TSP Catch-up</a:t>
            </a:r>
          </a:p>
          <a:p>
            <a:pPr eaLnBrk="1" hangingPunct="1"/>
            <a:r>
              <a:rPr lang="en-US" sz="2400" dirty="0"/>
              <a:t>Retirement </a:t>
            </a:r>
            <a:r>
              <a:rPr lang="en-US" sz="2400" dirty="0" smtClean="0"/>
              <a:t>Plans:</a:t>
            </a:r>
          </a:p>
          <a:p>
            <a:pPr lvl="1" eaLnBrk="1" hangingPunct="1"/>
            <a:r>
              <a:rPr lang="en-US" sz="1800" dirty="0" smtClean="0"/>
              <a:t>Civil Service Retirement System (CSRS/CSRS Offset)</a:t>
            </a:r>
          </a:p>
          <a:p>
            <a:pPr lvl="1" eaLnBrk="1" hangingPunct="1"/>
            <a:r>
              <a:rPr lang="en-US" sz="1800" dirty="0" smtClean="0"/>
              <a:t>Federal Employee Retirement System (FERS)</a:t>
            </a:r>
          </a:p>
          <a:p>
            <a:pPr eaLnBrk="1" hangingPunct="1"/>
            <a:r>
              <a:rPr lang="en-US" sz="2400" dirty="0" smtClean="0"/>
              <a:t>Military </a:t>
            </a:r>
            <a:r>
              <a:rPr lang="en-US" sz="2400" dirty="0"/>
              <a:t>Buyback  </a:t>
            </a:r>
            <a:endParaRPr lang="en-US" sz="2400" dirty="0" smtClean="0"/>
          </a:p>
          <a:p>
            <a:pPr eaLnBrk="1" hangingPunct="1">
              <a:buFontTx/>
              <a:buChar char="•"/>
            </a:pPr>
            <a:endParaRPr lang="en-US" sz="28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812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 dirty="0" smtClean="0"/>
              <a:t>Civilian Benefits</a:t>
            </a:r>
            <a:br>
              <a:rPr lang="en-US" dirty="0" smtClean="0"/>
            </a:br>
            <a:r>
              <a:rPr lang="en-US" dirty="0" smtClean="0"/>
              <a:t>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smtClean="0"/>
              <a:t>GRB Platform</a:t>
            </a:r>
          </a:p>
          <a:p>
            <a:r>
              <a:rPr lang="en-US" dirty="0" smtClean="0"/>
              <a:t>Online from government computer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https://www.civilianbenefits.hroc.navy.mil</a:t>
            </a:r>
            <a:r>
              <a:rPr lang="en-US" dirty="0" smtClean="0"/>
              <a:t>/</a:t>
            </a:r>
          </a:p>
          <a:p>
            <a:r>
              <a:rPr lang="en-US" dirty="0" smtClean="0"/>
              <a:t>Phone – </a:t>
            </a:r>
          </a:p>
          <a:p>
            <a:pPr lvl="1"/>
            <a:r>
              <a:rPr lang="en-US" dirty="0" smtClean="0"/>
              <a:t>1-888-320-2917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Program is administered by the Office of Civilian Human Resources (OCHR), but we can help!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42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lIns="914400" rIns="914400"/>
          <a:lstStyle/>
          <a:p>
            <a:pPr eaLnBrk="1" hangingPunct="1"/>
            <a:r>
              <a:rPr lang="en-US" sz="4000" dirty="0" smtClean="0"/>
              <a:t>Leave Policies and Procedures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General rules</a:t>
            </a:r>
          </a:p>
          <a:p>
            <a:pPr lvl="1" eaLnBrk="1" hangingPunct="1"/>
            <a:r>
              <a:rPr lang="en-US" sz="2400" dirty="0" smtClean="0"/>
              <a:t>You should schedule leave in advance</a:t>
            </a:r>
          </a:p>
          <a:p>
            <a:pPr lvl="1" eaLnBrk="1" hangingPunct="1"/>
            <a:r>
              <a:rPr lang="en-US" sz="2400" dirty="0" smtClean="0"/>
              <a:t>Unscheduled leave should be limited to emergency situations only</a:t>
            </a:r>
          </a:p>
          <a:p>
            <a:pPr eaLnBrk="1" hangingPunct="1"/>
            <a:r>
              <a:rPr lang="en-US" sz="2800" dirty="0" smtClean="0"/>
              <a:t>Unscheduled leave</a:t>
            </a:r>
          </a:p>
          <a:p>
            <a:pPr lvl="1" eaLnBrk="1" hangingPunct="1"/>
            <a:r>
              <a:rPr lang="en-US" sz="2400" dirty="0" smtClean="0"/>
              <a:t>Time limits for reporting unscheduled absences</a:t>
            </a:r>
          </a:p>
          <a:p>
            <a:pPr eaLnBrk="1" hangingPunct="1"/>
            <a:r>
              <a:rPr lang="en-US" sz="2800" dirty="0" smtClean="0"/>
              <a:t>Supervisor has authority to approve/disapprove</a:t>
            </a:r>
          </a:p>
          <a:p>
            <a:pPr lvl="1" eaLnBrk="1" hangingPunct="1"/>
            <a:r>
              <a:rPr lang="en-US" sz="2400" dirty="0" smtClean="0"/>
              <a:t>Within certain limitations</a:t>
            </a:r>
          </a:p>
        </p:txBody>
      </p:sp>
    </p:spTree>
    <p:extLst>
      <p:ext uri="{BB962C8B-B14F-4D97-AF65-F5344CB8AC3E}">
        <p14:creationId xmlns:p14="http://schemas.microsoft.com/office/powerpoint/2010/main" val="12988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H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ARH Template</Template>
  <TotalTime>818</TotalTime>
  <Words>574</Words>
  <Application>Microsoft Office PowerPoint</Application>
  <PresentationFormat>On-screen Show (4:3)</PresentationFormat>
  <Paragraphs>123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ARH Template</vt:lpstr>
      <vt:lpstr>Labor and Employee Relations </vt:lpstr>
      <vt:lpstr>What we do ….</vt:lpstr>
      <vt:lpstr>Standards of Conduct</vt:lpstr>
      <vt:lpstr>Drug-Free Workplace</vt:lpstr>
      <vt:lpstr>Are You in a Bargaining Unit? </vt:lpstr>
      <vt:lpstr>Work Schedule, Telework  and Weather Emergencies</vt:lpstr>
      <vt:lpstr>Federal Benefits</vt:lpstr>
      <vt:lpstr>Civilian Benefits  Information </vt:lpstr>
      <vt:lpstr>Leave Policies and Procedures</vt:lpstr>
      <vt:lpstr>Injury Compensation</vt:lpstr>
      <vt:lpstr> Civilian Employee Assistance  Program (CEAP)</vt:lpstr>
      <vt:lpstr>Your Performance System</vt:lpstr>
      <vt:lpstr>Contact Information</vt:lpstr>
      <vt:lpstr>Questions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 CIV H Les</dc:creator>
  <cp:lastModifiedBy>Melendez CIV Christine</cp:lastModifiedBy>
  <cp:revision>65</cp:revision>
  <cp:lastPrinted>2019-07-22T12:26:24Z</cp:lastPrinted>
  <dcterms:created xsi:type="dcterms:W3CDTF">2014-10-29T19:01:18Z</dcterms:created>
  <dcterms:modified xsi:type="dcterms:W3CDTF">2020-04-06T17:17:16Z</dcterms:modified>
</cp:coreProperties>
</file>