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35" r:id="rId4"/>
    <p:sldMasterId id="2147483984" r:id="rId5"/>
    <p:sldMasterId id="2147484020" r:id="rId6"/>
  </p:sldMasterIdLst>
  <p:notesMasterIdLst>
    <p:notesMasterId r:id="rId33"/>
  </p:notesMasterIdLst>
  <p:handoutMasterIdLst>
    <p:handoutMasterId r:id="rId34"/>
  </p:handoutMasterIdLst>
  <p:sldIdLst>
    <p:sldId id="630" r:id="rId7"/>
    <p:sldId id="723" r:id="rId8"/>
    <p:sldId id="749" r:id="rId9"/>
    <p:sldId id="750" r:id="rId10"/>
    <p:sldId id="787" r:id="rId11"/>
    <p:sldId id="788" r:id="rId12"/>
    <p:sldId id="791" r:id="rId13"/>
    <p:sldId id="789" r:id="rId14"/>
    <p:sldId id="790" r:id="rId15"/>
    <p:sldId id="754" r:id="rId16"/>
    <p:sldId id="755" r:id="rId17"/>
    <p:sldId id="795" r:id="rId18"/>
    <p:sldId id="756" r:id="rId19"/>
    <p:sldId id="796" r:id="rId20"/>
    <p:sldId id="760" r:id="rId21"/>
    <p:sldId id="793" r:id="rId22"/>
    <p:sldId id="797" r:id="rId23"/>
    <p:sldId id="767" r:id="rId24"/>
    <p:sldId id="769" r:id="rId25"/>
    <p:sldId id="770" r:id="rId26"/>
    <p:sldId id="798" r:id="rId27"/>
    <p:sldId id="682" r:id="rId28"/>
    <p:sldId id="785" r:id="rId29"/>
    <p:sldId id="794" r:id="rId30"/>
    <p:sldId id="776" r:id="rId31"/>
    <p:sldId id="799" r:id="rId32"/>
  </p:sldIdLst>
  <p:sldSz cx="9144000" cy="6858000" type="screen4x3"/>
  <p:notesSz cx="7010400" cy="92964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ctr"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ctr"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ctr"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ctr"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000066"/>
    <a:srgbClr val="33CCCC"/>
    <a:srgbClr val="9933FF"/>
    <a:srgbClr val="FF00FF"/>
    <a:srgbClr val="FF6600"/>
    <a:srgbClr val="FF33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425" autoAdjust="0"/>
    <p:restoredTop sz="61954" autoAdjust="0"/>
  </p:normalViewPr>
  <p:slideViewPr>
    <p:cSldViewPr>
      <p:cViewPr varScale="1">
        <p:scale>
          <a:sx n="53" d="100"/>
          <a:sy n="53" d="100"/>
        </p:scale>
        <p:origin x="-180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0" d="100"/>
        <a:sy n="180" d="100"/>
      </p:scale>
      <p:origin x="0" y="0"/>
    </p:cViewPr>
  </p:sorterViewPr>
  <p:notesViewPr>
    <p:cSldViewPr>
      <p:cViewPr varScale="1">
        <p:scale>
          <a:sx n="86" d="100"/>
          <a:sy n="86" d="100"/>
        </p:scale>
        <p:origin x="-308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8898" name="Rectangle 1026"/>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2288" tIns="46144" rIns="92288" bIns="46144" numCol="1" anchor="t" anchorCtr="0" compatLnSpc="1">
            <a:prstTxWarp prst="textNoShape">
              <a:avLst/>
            </a:prstTxWarp>
          </a:bodyPr>
          <a:lstStyle>
            <a:lvl1pPr algn="l">
              <a:defRPr sz="1200">
                <a:cs typeface="+mn-cs"/>
              </a:defRPr>
            </a:lvl1pPr>
          </a:lstStyle>
          <a:p>
            <a:pPr>
              <a:defRPr/>
            </a:pPr>
            <a:endParaRPr lang="en-US" dirty="0"/>
          </a:p>
        </p:txBody>
      </p:sp>
      <p:sp>
        <p:nvSpPr>
          <p:cNvPr id="208899" name="Rectangle 1027"/>
          <p:cNvSpPr>
            <a:spLocks noGrp="1" noChangeArrowheads="1"/>
          </p:cNvSpPr>
          <p:nvPr>
            <p:ph type="dt" sz="quarter" idx="1"/>
          </p:nvPr>
        </p:nvSpPr>
        <p:spPr bwMode="auto">
          <a:xfrm>
            <a:off x="3972562" y="0"/>
            <a:ext cx="3037840" cy="465138"/>
          </a:xfrm>
          <a:prstGeom prst="rect">
            <a:avLst/>
          </a:prstGeom>
          <a:noFill/>
          <a:ln w="9525">
            <a:noFill/>
            <a:miter lim="800000"/>
            <a:headEnd/>
            <a:tailEnd/>
          </a:ln>
          <a:effectLst/>
        </p:spPr>
        <p:txBody>
          <a:bodyPr vert="horz" wrap="square" lIns="92288" tIns="46144" rIns="92288" bIns="46144" numCol="1" anchor="t" anchorCtr="0" compatLnSpc="1">
            <a:prstTxWarp prst="textNoShape">
              <a:avLst/>
            </a:prstTxWarp>
          </a:bodyPr>
          <a:lstStyle>
            <a:lvl1pPr algn="r">
              <a:defRPr sz="1200">
                <a:cs typeface="+mn-cs"/>
              </a:defRPr>
            </a:lvl1pPr>
          </a:lstStyle>
          <a:p>
            <a:pPr>
              <a:defRPr/>
            </a:pPr>
            <a:endParaRPr lang="en-US" dirty="0"/>
          </a:p>
        </p:txBody>
      </p:sp>
      <p:sp>
        <p:nvSpPr>
          <p:cNvPr id="208900" name="Rectangle 1028"/>
          <p:cNvSpPr>
            <a:spLocks noGrp="1" noChangeArrowheads="1"/>
          </p:cNvSpPr>
          <p:nvPr>
            <p:ph type="ftr" sz="quarter" idx="2"/>
          </p:nvPr>
        </p:nvSpPr>
        <p:spPr bwMode="auto">
          <a:xfrm>
            <a:off x="0" y="8831263"/>
            <a:ext cx="3037840" cy="465137"/>
          </a:xfrm>
          <a:prstGeom prst="rect">
            <a:avLst/>
          </a:prstGeom>
          <a:noFill/>
          <a:ln w="9525">
            <a:noFill/>
            <a:miter lim="800000"/>
            <a:headEnd/>
            <a:tailEnd/>
          </a:ln>
          <a:effectLst/>
        </p:spPr>
        <p:txBody>
          <a:bodyPr vert="horz" wrap="square" lIns="92288" tIns="46144" rIns="92288" bIns="46144" numCol="1" anchor="b" anchorCtr="0" compatLnSpc="1">
            <a:prstTxWarp prst="textNoShape">
              <a:avLst/>
            </a:prstTxWarp>
          </a:bodyPr>
          <a:lstStyle>
            <a:lvl1pPr algn="l">
              <a:defRPr sz="1200">
                <a:cs typeface="+mn-cs"/>
              </a:defRPr>
            </a:lvl1pPr>
          </a:lstStyle>
          <a:p>
            <a:pPr>
              <a:defRPr/>
            </a:pPr>
            <a:endParaRPr lang="en-US" dirty="0"/>
          </a:p>
        </p:txBody>
      </p:sp>
      <p:sp>
        <p:nvSpPr>
          <p:cNvPr id="208901" name="Rectangle 1029"/>
          <p:cNvSpPr>
            <a:spLocks noGrp="1" noChangeArrowheads="1"/>
          </p:cNvSpPr>
          <p:nvPr>
            <p:ph type="sldNum" sz="quarter" idx="3"/>
          </p:nvPr>
        </p:nvSpPr>
        <p:spPr bwMode="auto">
          <a:xfrm>
            <a:off x="3972562" y="8831263"/>
            <a:ext cx="3037840" cy="465137"/>
          </a:xfrm>
          <a:prstGeom prst="rect">
            <a:avLst/>
          </a:prstGeom>
          <a:noFill/>
          <a:ln w="9525">
            <a:noFill/>
            <a:miter lim="800000"/>
            <a:headEnd/>
            <a:tailEnd/>
          </a:ln>
          <a:effectLst/>
        </p:spPr>
        <p:txBody>
          <a:bodyPr vert="horz" wrap="square" lIns="92288" tIns="46144" rIns="92288" bIns="46144" numCol="1" anchor="b" anchorCtr="0" compatLnSpc="1">
            <a:prstTxWarp prst="textNoShape">
              <a:avLst/>
            </a:prstTxWarp>
          </a:bodyPr>
          <a:lstStyle>
            <a:lvl1pPr algn="r">
              <a:defRPr sz="1200">
                <a:cs typeface="+mn-cs"/>
              </a:defRPr>
            </a:lvl1pPr>
          </a:lstStyle>
          <a:p>
            <a:pPr>
              <a:defRPr/>
            </a:pPr>
            <a:fld id="{C88A1030-41B6-4AAF-857E-3AFC99B344FA}" type="slidenum">
              <a:rPr lang="en-US"/>
              <a:pPr>
                <a:defRPr/>
              </a:pPr>
              <a:t>‹#›</a:t>
            </a:fld>
            <a:endParaRPr lang="en-US" dirty="0"/>
          </a:p>
        </p:txBody>
      </p:sp>
    </p:spTree>
    <p:extLst>
      <p:ext uri="{BB962C8B-B14F-4D97-AF65-F5344CB8AC3E}">
        <p14:creationId xmlns:p14="http://schemas.microsoft.com/office/powerpoint/2010/main" val="2752431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2288" tIns="46144" rIns="92288" bIns="46144" numCol="1" anchor="t" anchorCtr="0" compatLnSpc="1">
            <a:prstTxWarp prst="textNoShape">
              <a:avLst/>
            </a:prstTxWarp>
          </a:bodyPr>
          <a:lstStyle>
            <a:lvl1pPr algn="l" eaLnBrk="0" hangingPunct="0">
              <a:defRPr sz="1200">
                <a:cs typeface="+mn-cs"/>
              </a:defRPr>
            </a:lvl1pPr>
          </a:lstStyle>
          <a:p>
            <a:pPr>
              <a:defRPr/>
            </a:pPr>
            <a:endParaRPr lang="en-US" dirty="0"/>
          </a:p>
        </p:txBody>
      </p:sp>
      <p:sp>
        <p:nvSpPr>
          <p:cNvPr id="23555" name="Rectangle 3"/>
          <p:cNvSpPr>
            <a:spLocks noGrp="1" noChangeArrowheads="1"/>
          </p:cNvSpPr>
          <p:nvPr>
            <p:ph type="dt" idx="1"/>
          </p:nvPr>
        </p:nvSpPr>
        <p:spPr bwMode="auto">
          <a:xfrm>
            <a:off x="3972562" y="0"/>
            <a:ext cx="3037840" cy="465138"/>
          </a:xfrm>
          <a:prstGeom prst="rect">
            <a:avLst/>
          </a:prstGeom>
          <a:noFill/>
          <a:ln w="9525">
            <a:noFill/>
            <a:miter lim="800000"/>
            <a:headEnd/>
            <a:tailEnd/>
          </a:ln>
          <a:effectLst/>
        </p:spPr>
        <p:txBody>
          <a:bodyPr vert="horz" wrap="square" lIns="92288" tIns="46144" rIns="92288" bIns="46144" numCol="1" anchor="t" anchorCtr="0" compatLnSpc="1">
            <a:prstTxWarp prst="textNoShape">
              <a:avLst/>
            </a:prstTxWarp>
          </a:bodyPr>
          <a:lstStyle>
            <a:lvl1pPr algn="r" eaLnBrk="0" hangingPunct="0">
              <a:defRPr sz="1200">
                <a:cs typeface="+mn-cs"/>
              </a:defRPr>
            </a:lvl1pPr>
          </a:lstStyle>
          <a:p>
            <a:pPr>
              <a:defRPr/>
            </a:pPr>
            <a:endParaRPr lang="en-US" dirty="0"/>
          </a:p>
        </p:txBody>
      </p:sp>
      <p:sp>
        <p:nvSpPr>
          <p:cNvPr id="297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934722" y="4416427"/>
            <a:ext cx="5140960" cy="4183063"/>
          </a:xfrm>
          <a:prstGeom prst="rect">
            <a:avLst/>
          </a:prstGeom>
          <a:noFill/>
          <a:ln w="9525">
            <a:noFill/>
            <a:miter lim="800000"/>
            <a:headEnd/>
            <a:tailEnd/>
          </a:ln>
          <a:effectLst/>
        </p:spPr>
        <p:txBody>
          <a:bodyPr vert="horz" wrap="square" lIns="92288" tIns="46144" rIns="92288" bIns="4614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8831263"/>
            <a:ext cx="3037840" cy="465137"/>
          </a:xfrm>
          <a:prstGeom prst="rect">
            <a:avLst/>
          </a:prstGeom>
          <a:noFill/>
          <a:ln w="9525">
            <a:noFill/>
            <a:miter lim="800000"/>
            <a:headEnd/>
            <a:tailEnd/>
          </a:ln>
          <a:effectLst/>
        </p:spPr>
        <p:txBody>
          <a:bodyPr vert="horz" wrap="square" lIns="92288" tIns="46144" rIns="92288" bIns="46144" numCol="1" anchor="b" anchorCtr="0" compatLnSpc="1">
            <a:prstTxWarp prst="textNoShape">
              <a:avLst/>
            </a:prstTxWarp>
          </a:bodyPr>
          <a:lstStyle>
            <a:lvl1pPr algn="l" eaLnBrk="0" hangingPunct="0">
              <a:defRPr sz="1200">
                <a:cs typeface="+mn-cs"/>
              </a:defRPr>
            </a:lvl1pPr>
          </a:lstStyle>
          <a:p>
            <a:pPr>
              <a:defRPr/>
            </a:pPr>
            <a:endParaRPr lang="en-US" dirty="0"/>
          </a:p>
        </p:txBody>
      </p:sp>
      <p:sp>
        <p:nvSpPr>
          <p:cNvPr id="23559" name="Rectangle 7"/>
          <p:cNvSpPr>
            <a:spLocks noGrp="1" noChangeArrowheads="1"/>
          </p:cNvSpPr>
          <p:nvPr>
            <p:ph type="sldNum" sz="quarter" idx="5"/>
          </p:nvPr>
        </p:nvSpPr>
        <p:spPr bwMode="auto">
          <a:xfrm>
            <a:off x="3972562" y="8831263"/>
            <a:ext cx="3037840" cy="465137"/>
          </a:xfrm>
          <a:prstGeom prst="rect">
            <a:avLst/>
          </a:prstGeom>
          <a:noFill/>
          <a:ln w="9525">
            <a:noFill/>
            <a:miter lim="800000"/>
            <a:headEnd/>
            <a:tailEnd/>
          </a:ln>
          <a:effectLst/>
        </p:spPr>
        <p:txBody>
          <a:bodyPr vert="horz" wrap="square" lIns="92288" tIns="46144" rIns="92288" bIns="46144" numCol="1" anchor="b" anchorCtr="0" compatLnSpc="1">
            <a:prstTxWarp prst="textNoShape">
              <a:avLst/>
            </a:prstTxWarp>
          </a:bodyPr>
          <a:lstStyle>
            <a:lvl1pPr algn="r" eaLnBrk="0" hangingPunct="0">
              <a:defRPr sz="1200">
                <a:cs typeface="+mn-cs"/>
              </a:defRPr>
            </a:lvl1pPr>
          </a:lstStyle>
          <a:p>
            <a:pPr>
              <a:defRPr/>
            </a:pPr>
            <a:fld id="{6E2718D6-C09A-4FDD-AB7A-38D6F72F8DC8}" type="slidenum">
              <a:rPr lang="en-US"/>
              <a:pPr>
                <a:defRPr/>
              </a:pPr>
              <a:t>‹#›</a:t>
            </a:fld>
            <a:endParaRPr lang="en-US" dirty="0"/>
          </a:p>
        </p:txBody>
      </p:sp>
    </p:spTree>
    <p:extLst>
      <p:ext uri="{BB962C8B-B14F-4D97-AF65-F5344CB8AC3E}">
        <p14:creationId xmlns:p14="http://schemas.microsoft.com/office/powerpoint/2010/main" val="15939452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2718D6-C09A-4FDD-AB7A-38D6F72F8DC8}" type="slidenum">
              <a:rPr lang="en-US" smtClean="0"/>
              <a:pPr>
                <a:defRPr/>
              </a:pPr>
              <a:t>1</a:t>
            </a:fld>
            <a:endParaRPr lang="en-US" dirty="0"/>
          </a:p>
        </p:txBody>
      </p:sp>
    </p:spTree>
    <p:extLst>
      <p:ext uri="{BB962C8B-B14F-4D97-AF65-F5344CB8AC3E}">
        <p14:creationId xmlns:p14="http://schemas.microsoft.com/office/powerpoint/2010/main" val="2520019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often hear clients telling us to "find a way to get to 'yes,'" or asking, "This is how we've been running this event for 10 years so why is it a problem now?" If there is legal way to get to "yes," or to keep longstanding processes in place, it can and should be done. But, if there is not a way to get to "yes," providing a "no" answer helps protect government employees from ethical violations. </a:t>
            </a:r>
            <a:br>
              <a:rPr lang="en-US" dirty="0"/>
            </a:br>
            <a:endParaRPr lang="en-US" dirty="0" smtClean="0"/>
          </a:p>
          <a:p>
            <a:r>
              <a:rPr lang="en-US" dirty="0" smtClean="0"/>
              <a:t>For </a:t>
            </a:r>
            <a:r>
              <a:rPr lang="en-US" dirty="0"/>
              <a:t>example, two DOD employees were caught claiming overpayment for official travel after claiming hotel reimbursement for a night they were actually on a plane to Germany, and reimbursement for a night they returned home to sleep in their own beds. </a:t>
            </a:r>
            <a:br>
              <a:rPr lang="en-US" dirty="0"/>
            </a:br>
            <a:r>
              <a:rPr lang="en-US" dirty="0"/>
              <a:t/>
            </a:r>
            <a:br>
              <a:rPr lang="en-US" dirty="0"/>
            </a:br>
            <a:r>
              <a:rPr lang="en-US" dirty="0"/>
              <a:t>Other public servants visited tourist attractions on the government's dime, drove 500 miles in a government rental car and claimed reimbursement for fuel costs, lodging and per diem. </a:t>
            </a:r>
            <a:br>
              <a:rPr lang="en-US" dirty="0"/>
            </a:br>
            <a:r>
              <a:rPr lang="en-US" dirty="0"/>
              <a:t/>
            </a:r>
            <a:br>
              <a:rPr lang="en-US" dirty="0"/>
            </a:br>
            <a:r>
              <a:rPr lang="en-US" dirty="0"/>
              <a:t>Cheating on travel vouchers in a premeditated manner is clearly criminal, but some ethical violations are just as obvious -- and it's these that deserve more attention. </a:t>
            </a:r>
            <a:br>
              <a:rPr lang="en-US" dirty="0"/>
            </a:br>
            <a:r>
              <a:rPr lang="en-US" dirty="0"/>
              <a:t/>
            </a:r>
            <a:br>
              <a:rPr lang="en-US" dirty="0"/>
            </a:br>
            <a:r>
              <a:rPr lang="en-US" dirty="0"/>
              <a:t>Public service is a public trust, requiring employees to place loyalty to the Constitution and law and ethical principles above private gain. Private gain is interpreted broadly and covers an array of activities. </a:t>
            </a:r>
            <a:br>
              <a:rPr lang="en-US" dirty="0"/>
            </a:br>
            <a:endParaRPr lang="en-US" dirty="0"/>
          </a:p>
        </p:txBody>
      </p:sp>
      <p:sp>
        <p:nvSpPr>
          <p:cNvPr id="4" name="Slide Number Placeholder 3"/>
          <p:cNvSpPr>
            <a:spLocks noGrp="1"/>
          </p:cNvSpPr>
          <p:nvPr>
            <p:ph type="sldNum" sz="quarter" idx="10"/>
          </p:nvPr>
        </p:nvSpPr>
        <p:spPr/>
        <p:txBody>
          <a:bodyPr/>
          <a:lstStyle/>
          <a:p>
            <a:pPr>
              <a:defRPr/>
            </a:pPr>
            <a:fld id="{6E2718D6-C09A-4FDD-AB7A-38D6F72F8DC8}" type="slidenum">
              <a:rPr lang="en-US" smtClean="0"/>
              <a:pPr>
                <a:defRPr/>
              </a:pPr>
              <a:t>10</a:t>
            </a:fld>
            <a:endParaRPr lang="en-US" dirty="0"/>
          </a:p>
        </p:txBody>
      </p:sp>
    </p:spTree>
    <p:extLst>
      <p:ext uri="{BB962C8B-B14F-4D97-AF65-F5344CB8AC3E}">
        <p14:creationId xmlns:p14="http://schemas.microsoft.com/office/powerpoint/2010/main" val="905170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cs typeface="Times New Roman" pitchFamily="18" charset="0"/>
            </a:endParaRPr>
          </a:p>
        </p:txBody>
      </p:sp>
      <p:sp>
        <p:nvSpPr>
          <p:cNvPr id="4" name="Slide Number Placeholder 3"/>
          <p:cNvSpPr>
            <a:spLocks noGrp="1"/>
          </p:cNvSpPr>
          <p:nvPr>
            <p:ph type="sldNum" sz="quarter" idx="10"/>
          </p:nvPr>
        </p:nvSpPr>
        <p:spPr/>
        <p:txBody>
          <a:bodyPr/>
          <a:lstStyle/>
          <a:p>
            <a:pPr>
              <a:defRPr/>
            </a:pPr>
            <a:fld id="{6E2718D6-C09A-4FDD-AB7A-38D6F72F8DC8}" type="slidenum">
              <a:rPr lang="en-US" smtClean="0"/>
              <a:pPr>
                <a:defRPr/>
              </a:pPr>
              <a:t>11</a:t>
            </a:fld>
            <a:endParaRPr lang="en-US" dirty="0"/>
          </a:p>
        </p:txBody>
      </p:sp>
    </p:spTree>
    <p:extLst>
      <p:ext uri="{BB962C8B-B14F-4D97-AF65-F5344CB8AC3E}">
        <p14:creationId xmlns:p14="http://schemas.microsoft.com/office/powerpoint/2010/main" val="14289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2718D6-C09A-4FDD-AB7A-38D6F72F8DC8}" type="slidenum">
              <a:rPr lang="en-US" smtClean="0"/>
              <a:pPr>
                <a:defRPr/>
              </a:pPr>
              <a:t>12</a:t>
            </a:fld>
            <a:endParaRPr lang="en-US" dirty="0"/>
          </a:p>
        </p:txBody>
      </p:sp>
    </p:spTree>
    <p:extLst>
      <p:ext uri="{BB962C8B-B14F-4D97-AF65-F5344CB8AC3E}">
        <p14:creationId xmlns:p14="http://schemas.microsoft.com/office/powerpoint/2010/main" val="3021463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6650" y="4416427"/>
            <a:ext cx="5689032" cy="4569248"/>
          </a:xfrm>
        </p:spPr>
        <p:txBody>
          <a:bodyPr/>
          <a:lstStyle/>
          <a:p>
            <a:r>
              <a:rPr lang="en-US" dirty="0" smtClean="0"/>
              <a:t>This is the main reason we have OGE 450 is ensure there are no conflicts or issues arising from the financial holdings of the relevant parties. </a:t>
            </a:r>
            <a:endParaRPr lang="en-US" dirty="0"/>
          </a:p>
        </p:txBody>
      </p:sp>
      <p:sp>
        <p:nvSpPr>
          <p:cNvPr id="4" name="Slide Number Placeholder 3"/>
          <p:cNvSpPr>
            <a:spLocks noGrp="1"/>
          </p:cNvSpPr>
          <p:nvPr>
            <p:ph type="sldNum" sz="quarter" idx="10"/>
          </p:nvPr>
        </p:nvSpPr>
        <p:spPr/>
        <p:txBody>
          <a:bodyPr/>
          <a:lstStyle/>
          <a:p>
            <a:pPr>
              <a:defRPr/>
            </a:pPr>
            <a:fld id="{6E2718D6-C09A-4FDD-AB7A-38D6F72F8DC8}" type="slidenum">
              <a:rPr lang="en-US" smtClean="0"/>
              <a:pPr>
                <a:defRPr/>
              </a:pPr>
              <a:t>13</a:t>
            </a:fld>
            <a:endParaRPr lang="en-US" dirty="0"/>
          </a:p>
        </p:txBody>
      </p:sp>
    </p:spTree>
    <p:extLst>
      <p:ext uri="{BB962C8B-B14F-4D97-AF65-F5344CB8AC3E}">
        <p14:creationId xmlns:p14="http://schemas.microsoft.com/office/powerpoint/2010/main" val="4215746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2718D6-C09A-4FDD-AB7A-38D6F72F8DC8}" type="slidenum">
              <a:rPr lang="en-US" smtClean="0"/>
              <a:pPr>
                <a:defRPr/>
              </a:pPr>
              <a:t>14</a:t>
            </a:fld>
            <a:endParaRPr lang="en-US" dirty="0"/>
          </a:p>
        </p:txBody>
      </p:sp>
    </p:spTree>
    <p:extLst>
      <p:ext uri="{BB962C8B-B14F-4D97-AF65-F5344CB8AC3E}">
        <p14:creationId xmlns:p14="http://schemas.microsoft.com/office/powerpoint/2010/main" val="105188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290513"/>
            <a:ext cx="3081337" cy="2311400"/>
          </a:xfrm>
        </p:spPr>
      </p:sp>
      <p:sp>
        <p:nvSpPr>
          <p:cNvPr id="3" name="Notes Placeholder 2"/>
          <p:cNvSpPr>
            <a:spLocks noGrp="1"/>
          </p:cNvSpPr>
          <p:nvPr>
            <p:ph type="body" idx="1"/>
          </p:nvPr>
        </p:nvSpPr>
        <p:spPr>
          <a:xfrm>
            <a:off x="245366" y="2765679"/>
            <a:ext cx="6484620" cy="4183380"/>
          </a:xfrm>
        </p:spPr>
        <p:txBody>
          <a:bodyPr>
            <a:noAutofit/>
          </a:bodyPr>
          <a:lstStyle/>
          <a:p>
            <a:r>
              <a:rPr lang="en-US" sz="1000" dirty="0"/>
              <a:t>The Joint Ethics Regulation and 5 CFR 2635 prohibit members from soliciting or accepting a gift from a prohibited source or because of the member's official position. </a:t>
            </a:r>
          </a:p>
          <a:p>
            <a:pPr>
              <a:buFont typeface="Arial" pitchFamily="34" charset="0"/>
              <a:buChar char="•"/>
            </a:pPr>
            <a:r>
              <a:rPr lang="en-US" sz="1000" dirty="0"/>
              <a:t> A prohibited source is any person who: (1) is seeking official action by the employee's agency; (2) does business or seeks to do business with the employee's agency; (3) conducts activities regulated by the employee's agency; or (4) has interests that may be substantially affected by performance or nonperformance of the employee's official duties. </a:t>
            </a:r>
          </a:p>
          <a:p>
            <a:pPr>
              <a:buFont typeface="Arial" pitchFamily="34" charset="0"/>
              <a:buChar char="•"/>
            </a:pPr>
            <a:r>
              <a:rPr lang="en-US" sz="1000" dirty="0"/>
              <a:t> A federal employee may accept a gift when the market value is $20.00 or less. Even though acceptance of a gift may be permitted, it is never inappropriate and frequently prudent for an employee to decline a gift offered by a prohibited source or because of his official position.</a:t>
            </a:r>
          </a:p>
          <a:p>
            <a:pPr>
              <a:buFont typeface="Arial" pitchFamily="34" charset="0"/>
              <a:buChar char="•"/>
            </a:pPr>
            <a:endParaRPr lang="en-US" sz="1000" dirty="0"/>
          </a:p>
          <a:p>
            <a:pPr defTabSz="903986">
              <a:defRPr/>
            </a:pPr>
            <a:r>
              <a:rPr lang="en-US" sz="1000" i="1" dirty="0"/>
              <a:t>Gift Exception -- $20/50 De Minimus Rule</a:t>
            </a:r>
          </a:p>
          <a:p>
            <a:pPr>
              <a:buFont typeface="Wingdings 2" pitchFamily="18" charset="2"/>
              <a:buNone/>
              <a:defRPr/>
            </a:pPr>
            <a:r>
              <a:rPr lang="en-US" sz="1000" b="1" dirty="0"/>
              <a:t>For gifts that exceed $20 your options are:</a:t>
            </a:r>
          </a:p>
          <a:p>
            <a:pPr>
              <a:buFontTx/>
              <a:buChar char="-"/>
              <a:defRPr/>
            </a:pPr>
            <a:r>
              <a:rPr lang="en-US" sz="1000" b="1" dirty="0"/>
              <a:t>Decline the Gift</a:t>
            </a:r>
          </a:p>
          <a:p>
            <a:pPr defTabSz="905435">
              <a:buFontTx/>
              <a:buChar char="-"/>
              <a:defRPr/>
            </a:pPr>
            <a:r>
              <a:rPr lang="en-US" sz="1000" b="1" dirty="0"/>
              <a:t>Non-severable gift—pay fair market value for entire gift.  </a:t>
            </a:r>
            <a:r>
              <a:rPr lang="en-US" sz="1000" b="1" i="1" dirty="0"/>
              <a:t>E.g., If lunch with a contractor is worth $28, you pay the full $28.  </a:t>
            </a:r>
            <a:endParaRPr lang="en-US" sz="1000" b="1" dirty="0"/>
          </a:p>
          <a:p>
            <a:pPr>
              <a:buFontTx/>
              <a:buChar char="-"/>
              <a:defRPr/>
            </a:pPr>
            <a:r>
              <a:rPr lang="en-US" sz="1000" b="1" dirty="0"/>
              <a:t>Severable gift—accept a portion worth no more than $20</a:t>
            </a:r>
          </a:p>
          <a:p>
            <a:pPr>
              <a:buFontTx/>
              <a:buChar char="-"/>
              <a:defRPr/>
            </a:pPr>
            <a:r>
              <a:rPr lang="en-US" sz="1000" b="1" dirty="0"/>
              <a:t>Food—if it will spoil, share it with the office</a:t>
            </a:r>
          </a:p>
          <a:p>
            <a:pPr>
              <a:buFontTx/>
              <a:buChar char="-"/>
              <a:defRPr/>
            </a:pPr>
            <a:r>
              <a:rPr lang="en-US" sz="1000" b="1" dirty="0"/>
              <a:t>Return the gift promptly at gov’t expense</a:t>
            </a:r>
          </a:p>
          <a:p>
            <a:pPr defTabSz="903986">
              <a:defRPr/>
            </a:pPr>
            <a:endParaRPr lang="en-US" sz="1000" i="1" dirty="0"/>
          </a:p>
          <a:p>
            <a:pPr defTabSz="903986">
              <a:defRPr/>
            </a:pPr>
            <a:r>
              <a:rPr lang="en-US" sz="1000" i="1" dirty="0"/>
              <a:t>Gift Exception – Friends &amp; Family Rule</a:t>
            </a:r>
          </a:p>
          <a:p>
            <a:pPr marL="117707" indent="-9416">
              <a:defRPr/>
            </a:pPr>
            <a:r>
              <a:rPr lang="en-US" sz="1000" dirty="0"/>
              <a:t>You MAY accept a gift where circumstances make clear that the gift is motivated by family relationship/personal friendship rather than your official position </a:t>
            </a:r>
            <a:r>
              <a:rPr lang="en-US" sz="1000" i="1" dirty="0"/>
              <a:t>[e.g., holiday gift from brother who works for a prohibited source].</a:t>
            </a:r>
          </a:p>
          <a:p>
            <a:pPr>
              <a:buSzPct val="100000"/>
              <a:buFont typeface="Arial" charset="0"/>
              <a:buChar char="•"/>
              <a:defRPr/>
            </a:pPr>
            <a:r>
              <a:rPr lang="en-US" sz="1000" dirty="0"/>
              <a:t>Factors to consider include:</a:t>
            </a:r>
          </a:p>
          <a:p>
            <a:pPr lvl="1">
              <a:buSzPct val="100000"/>
              <a:buFont typeface="Arial" charset="0"/>
              <a:buChar char="•"/>
              <a:defRPr/>
            </a:pPr>
            <a:r>
              <a:rPr lang="en-US" sz="1000" dirty="0"/>
              <a:t>The history of the relationship and</a:t>
            </a:r>
          </a:p>
          <a:p>
            <a:pPr lvl="1">
              <a:buSzPct val="100000"/>
              <a:buFont typeface="Arial" charset="0"/>
              <a:buChar char="•"/>
              <a:defRPr/>
            </a:pPr>
            <a:r>
              <a:rPr lang="en-US" sz="1000" dirty="0"/>
              <a:t>Whether your friend or family member personally paid for the gift (no expensing to employer) </a:t>
            </a:r>
          </a:p>
          <a:p>
            <a:pPr marL="117707" lvl="1">
              <a:buSzPct val="100000"/>
              <a:buFont typeface="Arial" charset="0"/>
              <a:buChar char="•"/>
              <a:defRPr/>
            </a:pPr>
            <a:r>
              <a:rPr lang="en-US" sz="1000" dirty="0"/>
              <a:t>    There is no limit to the value of the gift</a:t>
            </a:r>
          </a:p>
          <a:p>
            <a:endParaRPr lang="en-US" sz="1000" dirty="0"/>
          </a:p>
          <a:p>
            <a:pPr eaLnBrk="1" hangingPunct="1">
              <a:lnSpc>
                <a:spcPct val="90000"/>
              </a:lnSpc>
              <a:spcBef>
                <a:spcPct val="0"/>
              </a:spcBef>
              <a:buFontTx/>
              <a:buNone/>
            </a:pPr>
            <a:r>
              <a:rPr lang="en-US" sz="1000" u="sng" dirty="0"/>
              <a:t>Common Examples of </a:t>
            </a:r>
            <a:r>
              <a:rPr lang="en-US" sz="1000" i="1" u="sng" dirty="0"/>
              <a:t>Acceptable</a:t>
            </a:r>
            <a:r>
              <a:rPr lang="en-US" sz="1000" u="sng" dirty="0"/>
              <a:t> Gifts</a:t>
            </a:r>
            <a:r>
              <a:rPr lang="en-US" sz="1000" dirty="0"/>
              <a:t>:</a:t>
            </a:r>
          </a:p>
          <a:p>
            <a:pPr eaLnBrk="1" hangingPunct="1">
              <a:lnSpc>
                <a:spcPct val="90000"/>
              </a:lnSpc>
              <a:spcBef>
                <a:spcPct val="0"/>
              </a:spcBef>
            </a:pPr>
            <a:r>
              <a:rPr lang="en-US" sz="1000" dirty="0"/>
              <a:t>Unsolicited gifts from a prohibited source worth $20 or less/source/occasion ($50 max per year)—never cash.</a:t>
            </a:r>
          </a:p>
          <a:p>
            <a:pPr eaLnBrk="1" hangingPunct="1">
              <a:lnSpc>
                <a:spcPct val="90000"/>
              </a:lnSpc>
              <a:spcBef>
                <a:spcPct val="0"/>
              </a:spcBef>
            </a:pPr>
            <a:r>
              <a:rPr lang="en-US" sz="1000" dirty="0"/>
              <a:t>Gifts based on personal relationship (family/friend)</a:t>
            </a:r>
          </a:p>
          <a:p>
            <a:pPr eaLnBrk="1" hangingPunct="1">
              <a:lnSpc>
                <a:spcPct val="90000"/>
              </a:lnSpc>
              <a:spcBef>
                <a:spcPct val="0"/>
              </a:spcBef>
            </a:pPr>
            <a:r>
              <a:rPr lang="en-US" sz="1000" dirty="0"/>
              <a:t>Based solely on your spouse’s employment</a:t>
            </a:r>
          </a:p>
          <a:p>
            <a:pPr>
              <a:spcBef>
                <a:spcPct val="0"/>
              </a:spcBef>
            </a:pPr>
            <a:r>
              <a:rPr lang="en-US" sz="1000" dirty="0"/>
              <a:t>Social invitations from other than prohibited sources</a:t>
            </a:r>
          </a:p>
          <a:p>
            <a:pPr>
              <a:spcBef>
                <a:spcPct val="0"/>
              </a:spcBef>
            </a:pPr>
            <a:r>
              <a:rPr lang="en-US" sz="1000" dirty="0"/>
              <a:t>Gifts from Foreign Governments ($375.00 limit)</a:t>
            </a:r>
          </a:p>
          <a:p>
            <a:pPr>
              <a:spcBef>
                <a:spcPct val="0"/>
              </a:spcBef>
            </a:pPr>
            <a:r>
              <a:rPr lang="en-US" sz="1000" dirty="0"/>
              <a:t>“Widely Attended Gatherings”</a:t>
            </a:r>
          </a:p>
          <a:p>
            <a:pPr>
              <a:spcBef>
                <a:spcPct val="0"/>
              </a:spcBef>
            </a:pPr>
            <a:r>
              <a:rPr lang="en-US" sz="1000" dirty="0"/>
              <a:t>Free attendance based on official speaking engagement [(g)(1)]</a:t>
            </a:r>
          </a:p>
          <a:p>
            <a:pPr eaLnBrk="1" hangingPunct="1">
              <a:lnSpc>
                <a:spcPct val="90000"/>
              </a:lnSpc>
              <a:spcBef>
                <a:spcPct val="0"/>
              </a:spcBef>
              <a:buNone/>
            </a:pPr>
            <a:endParaRPr lang="en-US" sz="1000" dirty="0"/>
          </a:p>
          <a:p>
            <a:pPr>
              <a:buFont typeface="Arial" pitchFamily="34" charset="0"/>
              <a:buChar char="•"/>
            </a:pPr>
            <a:endParaRPr lang="en-US" sz="1000" dirty="0"/>
          </a:p>
          <a:p>
            <a:pPr>
              <a:buFont typeface="Arial" pitchFamily="34" charset="0"/>
              <a:buChar char="•"/>
            </a:pPr>
            <a:endParaRPr lang="en-US" sz="1000" dirty="0"/>
          </a:p>
          <a:p>
            <a:endParaRPr lang="en-US" sz="1000" dirty="0"/>
          </a:p>
          <a:p>
            <a:endParaRPr lang="en-US" sz="1000" dirty="0"/>
          </a:p>
        </p:txBody>
      </p:sp>
      <p:sp>
        <p:nvSpPr>
          <p:cNvPr id="4" name="Slide Number Placeholder 3"/>
          <p:cNvSpPr>
            <a:spLocks noGrp="1"/>
          </p:cNvSpPr>
          <p:nvPr>
            <p:ph type="sldNum" sz="quarter" idx="10"/>
          </p:nvPr>
        </p:nvSpPr>
        <p:spPr/>
        <p:txBody>
          <a:bodyPr/>
          <a:lstStyle/>
          <a:p>
            <a:fld id="{3CEBBAE5-D51D-2B4A-9F3B-B8C18CB7C84C}"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2718D6-C09A-4FDD-AB7A-38D6F72F8DC8}" type="slidenum">
              <a:rPr lang="en-US" smtClean="0"/>
              <a:pPr>
                <a:defRPr/>
              </a:pPr>
              <a:t>16</a:t>
            </a:fld>
            <a:endParaRPr lang="en-US" dirty="0"/>
          </a:p>
        </p:txBody>
      </p:sp>
    </p:spTree>
    <p:extLst>
      <p:ext uri="{BB962C8B-B14F-4D97-AF65-F5344CB8AC3E}">
        <p14:creationId xmlns:p14="http://schemas.microsoft.com/office/powerpoint/2010/main" val="4048320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2718D6-C09A-4FDD-AB7A-38D6F72F8DC8}" type="slidenum">
              <a:rPr lang="en-US" smtClean="0"/>
              <a:pPr>
                <a:defRPr/>
              </a:pPr>
              <a:t>17</a:t>
            </a:fld>
            <a:endParaRPr lang="en-US" dirty="0"/>
          </a:p>
        </p:txBody>
      </p:sp>
    </p:spTree>
    <p:extLst>
      <p:ext uri="{BB962C8B-B14F-4D97-AF65-F5344CB8AC3E}">
        <p14:creationId xmlns:p14="http://schemas.microsoft.com/office/powerpoint/2010/main" val="2763291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a:p>
          <a:p>
            <a:r>
              <a:rPr lang="en-US" sz="1000" dirty="0"/>
              <a:t>Note: special treatment for certain NFEs (statutory).  Examples: Boy Scouts of America (</a:t>
            </a:r>
            <a:r>
              <a:rPr lang="en-US" sz="1000" i="1" dirty="0"/>
              <a:t>see</a:t>
            </a:r>
            <a:r>
              <a:rPr lang="en-US" sz="1000" dirty="0"/>
              <a:t> 10 U.S.C sec. 2554), Navy-Marine Corps Relief Society, American Red Cross (</a:t>
            </a:r>
            <a:r>
              <a:rPr lang="en-US" sz="1000" i="1" dirty="0"/>
              <a:t>see </a:t>
            </a:r>
            <a:r>
              <a:rPr lang="en-US" sz="1000" dirty="0"/>
              <a:t>10 USC sec 2552).</a:t>
            </a:r>
          </a:p>
          <a:p>
            <a:endParaRPr lang="en-US" sz="1000" dirty="0"/>
          </a:p>
          <a:p>
            <a:r>
              <a:rPr lang="en-US" sz="1000" dirty="0"/>
              <a:t>Note: Special rule coming soon for treatment of non-profit MSOs/VSOs re: access to installations.</a:t>
            </a:r>
          </a:p>
          <a:p>
            <a:r>
              <a:rPr lang="en-US" sz="1000" dirty="0"/>
              <a:t> </a:t>
            </a:r>
          </a:p>
          <a:p>
            <a:pPr algn="r"/>
            <a:r>
              <a:rPr lang="en-US" sz="1000" u="sng" dirty="0"/>
              <a:t>Illustrative example</a:t>
            </a:r>
            <a:r>
              <a:rPr lang="en-US" sz="1000" dirty="0"/>
              <a:t>-</a:t>
            </a:r>
          </a:p>
          <a:p>
            <a:r>
              <a:rPr lang="en-US" sz="1000" dirty="0"/>
              <a:t>A Pentagon chaplain arranged for the “Christian Embassy,” a non-political, multi-denominational ministry, to record a promotional video in the Pentagon.  The video included interviews of four GOs and two SESs.  They were videoed in the Pentagon at recognizable locations.  The four GOs appeared in uniform and displayed their ranks as they discussed their Christian faith.</a:t>
            </a:r>
          </a:p>
          <a:p>
            <a:endParaRPr lang="en-US" sz="1000" dirty="0"/>
          </a:p>
          <a:p>
            <a:r>
              <a:rPr lang="en-US" sz="1000" dirty="0"/>
              <a:t>Rule:  Endorsement of a non-Federal entity, event, product, service, or enterprise may be neither stated nor implied by DoD or DoD employees in their official capacities.  Titles, positions, or organization names may not be used to suggest official endorsement or preferential treatment of any non-Federal entity.</a:t>
            </a:r>
          </a:p>
          <a:p>
            <a:endParaRPr lang="en-US" dirty="0"/>
          </a:p>
        </p:txBody>
      </p:sp>
      <p:sp>
        <p:nvSpPr>
          <p:cNvPr id="4" name="Slide Number Placeholder 3"/>
          <p:cNvSpPr>
            <a:spLocks noGrp="1"/>
          </p:cNvSpPr>
          <p:nvPr>
            <p:ph type="sldNum" sz="quarter" idx="10"/>
          </p:nvPr>
        </p:nvSpPr>
        <p:spPr/>
        <p:txBody>
          <a:bodyPr/>
          <a:lstStyle/>
          <a:p>
            <a:fld id="{CC0E5336-4C6F-4377-9153-8FF829357103}"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lvl="1" indent="-501448"/>
            <a:r>
              <a:rPr lang="en-US" sz="1000" b="1" dirty="0">
                <a:solidFill>
                  <a:srgbClr val="C00000"/>
                </a:solidFill>
              </a:rPr>
              <a:t>7 Factor test to determine limited logistical support: </a:t>
            </a:r>
          </a:p>
          <a:p>
            <a:pPr marL="236261" lvl="1"/>
            <a:r>
              <a:rPr lang="en-US" sz="1000" b="1" dirty="0"/>
              <a:t>(1) Support does not interfere with official duties or detract from readiness; </a:t>
            </a:r>
          </a:p>
          <a:p>
            <a:pPr marL="236261" lvl="1"/>
            <a:r>
              <a:rPr lang="en-US" sz="1000" b="1" dirty="0"/>
              <a:t>(2) Serves DoD community relations, DoD PA interest or military training;</a:t>
            </a:r>
          </a:p>
          <a:p>
            <a:pPr marL="236261" lvl="1"/>
            <a:r>
              <a:rPr lang="en-US" sz="1000" b="1" dirty="0"/>
              <a:t>(3) It is appropriate to associate DoD with the event; </a:t>
            </a:r>
          </a:p>
          <a:p>
            <a:pPr marL="236261" lvl="1"/>
            <a:r>
              <a:rPr lang="en-US" sz="1000" b="1" dirty="0"/>
              <a:t>(4) The event is of interest and benefit to the local civilian community; </a:t>
            </a:r>
          </a:p>
          <a:p>
            <a:pPr marL="236261" lvl="1"/>
            <a:r>
              <a:rPr lang="en-US" sz="1000" b="1" dirty="0"/>
              <a:t>(5) The command is willing to provide same support to comparable events;</a:t>
            </a:r>
          </a:p>
          <a:p>
            <a:pPr marL="236261" lvl="1"/>
            <a:r>
              <a:rPr lang="en-US" sz="1000" b="1" dirty="0"/>
              <a:t>(6) The use is not restricted by other statutes; and</a:t>
            </a:r>
            <a:endParaRPr lang="en-US" sz="1000" b="1" i="1" dirty="0"/>
          </a:p>
          <a:p>
            <a:pPr marL="236261" lvl="1"/>
            <a:r>
              <a:rPr lang="en-US" sz="1000" b="1" dirty="0"/>
              <a:t>(7) No admission fee (beyond what will cover the reasonable costs of sponsoring the event) is charged for the event.</a:t>
            </a:r>
            <a:endParaRPr lang="en-US" sz="1000" dirty="0">
              <a:solidFill>
                <a:srgbClr val="C00000"/>
              </a:solidFill>
            </a:endParaRPr>
          </a:p>
          <a:p>
            <a:endParaRPr lang="en-US" sz="1000" dirty="0"/>
          </a:p>
          <a:p>
            <a:endParaRPr lang="en-US" sz="1000" dirty="0"/>
          </a:p>
          <a:p>
            <a:r>
              <a:rPr lang="en-US" sz="1000" dirty="0"/>
              <a:t>Brief on Trademark and Licensing Office’s initiatives and CMC’s direction to push forward on the phased approach of regulating Marine Corps associated non-profits and charities using grading system of Charity Watch. Need to protect the Marine Corps brand. </a:t>
            </a:r>
          </a:p>
          <a:p>
            <a:endParaRPr lang="en-US" sz="1000" dirty="0"/>
          </a:p>
          <a:p>
            <a:r>
              <a:rPr lang="en-US" sz="1000" u="sng" dirty="0"/>
              <a:t>Illustrative example</a:t>
            </a:r>
            <a:r>
              <a:rPr lang="en-US" sz="1000" dirty="0"/>
              <a:t>-</a:t>
            </a:r>
          </a:p>
          <a:p>
            <a:r>
              <a:rPr lang="en-US" sz="1000" dirty="0"/>
              <a:t>A Pentagon chaplain arranged for the “Christian Embassy,” a non-political, multi-denominational ministry, to record a promotional video in the Pentagon.  The video included interviews of four GOs and two SESs.  They were videoed in the Pentagon at recognizable locations.  The four GOs appeared in uniform and displayed their ranks as they discussed their Christian faith.</a:t>
            </a:r>
          </a:p>
          <a:p>
            <a:endParaRPr lang="en-US" sz="1000" dirty="0"/>
          </a:p>
          <a:p>
            <a:r>
              <a:rPr lang="en-US" sz="1000" dirty="0"/>
              <a:t>Rule:  Endorsement of a non-Federal entity, event, product, service, or enterprise may be neither stated nor implied by DoD or DoD employees in their official capacities.  Titles, positions, or organization names may not be used to suggest official endorsement or preferential treatment of any non-Federal entity.</a:t>
            </a:r>
          </a:p>
          <a:p>
            <a:endParaRPr lang="en-US" sz="1000" dirty="0"/>
          </a:p>
          <a:p>
            <a:endParaRPr lang="en-US" sz="1000" dirty="0"/>
          </a:p>
          <a:p>
            <a:endParaRPr lang="en-US" sz="1000" dirty="0"/>
          </a:p>
          <a:p>
            <a:r>
              <a:rPr lang="en-US" sz="1000" dirty="0"/>
              <a:t>Note: special rules for military bands.</a:t>
            </a:r>
          </a:p>
          <a:p>
            <a:endParaRPr lang="en-US" sz="1000" dirty="0"/>
          </a:p>
          <a:p>
            <a:r>
              <a:rPr lang="en-US" sz="1000" dirty="0"/>
              <a:t>A military band or choral group is NOT “logistical support” and is not generally available to support NFE events per DoD public affairs policy (DoDD 5410.18, para. 4.2.4.2)</a:t>
            </a:r>
          </a:p>
          <a:p>
            <a:endParaRPr lang="en-US" sz="1000" dirty="0"/>
          </a:p>
          <a:p>
            <a:r>
              <a:rPr lang="en-US" sz="1000" dirty="0"/>
              <a:t>A military band in uniform conveys a “strong visual appearance” of DoD endorsement of the NFE</a:t>
            </a:r>
          </a:p>
          <a:p>
            <a:endParaRPr lang="en-US" sz="1000" dirty="0"/>
          </a:p>
          <a:p>
            <a:r>
              <a:rPr lang="en-US" sz="1000" dirty="0"/>
              <a:t>When in DoD interest, may be provided for ceremonial support of NFE events that are NOT FUNDRAISERS (otherwise may perform short patriotic openers)</a:t>
            </a:r>
            <a:endParaRPr lang="en-US" sz="1000" dirty="0">
              <a:solidFill>
                <a:srgbClr val="C00000"/>
              </a:solidFill>
            </a:endParaRPr>
          </a:p>
          <a:p>
            <a:endParaRPr lang="en-US" dirty="0"/>
          </a:p>
        </p:txBody>
      </p:sp>
      <p:sp>
        <p:nvSpPr>
          <p:cNvPr id="4" name="Slide Number Placeholder 3"/>
          <p:cNvSpPr>
            <a:spLocks noGrp="1"/>
          </p:cNvSpPr>
          <p:nvPr>
            <p:ph type="sldNum" sz="quarter" idx="10"/>
          </p:nvPr>
        </p:nvSpPr>
        <p:spPr/>
        <p:txBody>
          <a:bodyPr/>
          <a:lstStyle/>
          <a:p>
            <a:fld id="{CC0E5336-4C6F-4377-9153-8FF829357103}"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2718D6-C09A-4FDD-AB7A-38D6F72F8DC8}" type="slidenum">
              <a:rPr lang="en-US" smtClean="0"/>
              <a:pPr>
                <a:defRPr/>
              </a:pPr>
              <a:t>2</a:t>
            </a:fld>
            <a:endParaRPr lang="en-US" dirty="0"/>
          </a:p>
        </p:txBody>
      </p:sp>
    </p:spTree>
    <p:extLst>
      <p:ext uri="{BB962C8B-B14F-4D97-AF65-F5344CB8AC3E}">
        <p14:creationId xmlns:p14="http://schemas.microsoft.com/office/powerpoint/2010/main" val="2537811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Appropriate forum for dissemination of the information (Agency Determination)</a:t>
            </a:r>
          </a:p>
          <a:p>
            <a:pPr lvl="1"/>
            <a:r>
              <a:rPr lang="en-US" dirty="0" smtClean="0"/>
              <a:t>Cannot request donations or other support</a:t>
            </a:r>
          </a:p>
          <a:p>
            <a:pPr lvl="1"/>
            <a:r>
              <a:rPr lang="en-US" dirty="0" smtClean="0"/>
              <a:t>Cannot endorse the NFE’s activities</a:t>
            </a:r>
          </a:p>
          <a:p>
            <a:pPr lvl="1"/>
            <a:r>
              <a:rPr lang="en-US" dirty="0" smtClean="0"/>
              <a:t>Cannot be used as a draw, but speaker’s name may be mentioned in literature advertising the event</a:t>
            </a:r>
          </a:p>
          <a:p>
            <a:pPr lvl="1"/>
            <a:r>
              <a:rPr lang="en-US" dirty="0" smtClean="0"/>
              <a:t>Speaker attends in an official capacity</a:t>
            </a:r>
          </a:p>
          <a:p>
            <a:pPr lvl="1"/>
            <a:r>
              <a:rPr lang="en-US" dirty="0" smtClean="0"/>
              <a:t>Many “CMC Rep Events” fall under this category</a:t>
            </a:r>
          </a:p>
          <a:p>
            <a:pPr lvl="1"/>
            <a:endParaRPr lang="en-US" dirty="0" smtClean="0"/>
          </a:p>
          <a:p>
            <a:r>
              <a:rPr lang="en-US" dirty="0" smtClean="0"/>
              <a:t>Personal Capacity</a:t>
            </a:r>
          </a:p>
          <a:p>
            <a:pPr lvl="1"/>
            <a:r>
              <a:rPr lang="en-US" dirty="0" smtClean="0"/>
              <a:t>Purely personal, unofficial, off duty, volunteer efforts in civilian clothes that support fundraising outside the Federal Government workplace are not prohibited.</a:t>
            </a:r>
          </a:p>
          <a:p>
            <a:pPr lvl="1"/>
            <a:r>
              <a:rPr lang="en-US" dirty="0" smtClean="0"/>
              <a:t>Efforts </a:t>
            </a:r>
            <a:r>
              <a:rPr lang="en-US" b="1" dirty="0" smtClean="0">
                <a:solidFill>
                  <a:srgbClr val="FF0000"/>
                </a:solidFill>
                <a:effectLst>
                  <a:outerShdw blurRad="38100" dist="38100" dir="2700000" algn="tl">
                    <a:srgbClr val="C0C0C0"/>
                  </a:outerShdw>
                </a:effectLst>
              </a:rPr>
              <a:t>cannot</a:t>
            </a:r>
            <a:r>
              <a:rPr lang="en-US" dirty="0" smtClean="0"/>
              <a:t> imply DOD endorsement</a:t>
            </a:r>
          </a:p>
          <a:p>
            <a:pPr lvl="0"/>
            <a:endParaRPr lang="en-US" baseline="0" dirty="0" smtClean="0"/>
          </a:p>
          <a:p>
            <a:pPr marL="169804" indent="-169804">
              <a:buFont typeface="Arial" charset="0"/>
              <a:buChar char="•"/>
            </a:pPr>
            <a:r>
              <a:rPr lang="en-US" baseline="0" dirty="0" smtClean="0"/>
              <a:t>After a GO is tasked with attending a CMC Rep event, the GO should contact CL/SJA(JCA) to review any gift offers and ensure they are documented appropriately.  Some gifts of free admission will trigger financial disclosure reporting requirements.</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CC0E5336-4C6F-4377-9153-8FF829357103}"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2718D6-C09A-4FDD-AB7A-38D6F72F8DC8}" type="slidenum">
              <a:rPr lang="en-US" smtClean="0"/>
              <a:pPr>
                <a:defRPr/>
              </a:pPr>
              <a:t>21</a:t>
            </a:fld>
            <a:endParaRPr lang="en-US" dirty="0"/>
          </a:p>
        </p:txBody>
      </p:sp>
    </p:spTree>
    <p:extLst>
      <p:ext uri="{BB962C8B-B14F-4D97-AF65-F5344CB8AC3E}">
        <p14:creationId xmlns:p14="http://schemas.microsoft.com/office/powerpoint/2010/main" val="3908607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0E5336-4C6F-4377-9153-8FF829357103}"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0E5336-4C6F-4377-9153-8FF829357103}"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2718D6-C09A-4FDD-AB7A-38D6F72F8DC8}" type="slidenum">
              <a:rPr lang="en-US" smtClean="0"/>
              <a:pPr>
                <a:defRPr/>
              </a:pPr>
              <a:t>24</a:t>
            </a:fld>
            <a:endParaRPr lang="en-US" dirty="0"/>
          </a:p>
        </p:txBody>
      </p:sp>
    </p:spTree>
    <p:extLst>
      <p:ext uri="{BB962C8B-B14F-4D97-AF65-F5344CB8AC3E}">
        <p14:creationId xmlns:p14="http://schemas.microsoft.com/office/powerpoint/2010/main" val="7453095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05190">
              <a:defRPr/>
            </a:pPr>
            <a:r>
              <a:rPr lang="en-US" dirty="0" smtClean="0"/>
              <a:t>We have entered a period of increased scrutiny.  The missteps of a few have cast doubt on senior leadership across all branches of the force.  I feel compelled to remind all of you that our most important obligation is to the Constitution and the stewardship of the public trust.  We must guard this trust jealously through right action. Marines built and maintained the trust and good will of our fellow Americans.  We must never squander it.  Every one of us is human and subject to human frailty - but we must guard against weakness on a daily basis.  When public trust is lost, our reputation, our legacy, and the very fabric of our Corps is damaged.  </a:t>
            </a:r>
          </a:p>
          <a:p>
            <a:pPr defTabSz="905190">
              <a:defRPr/>
            </a:pPr>
            <a:endParaRPr lang="en-US" dirty="0" smtClean="0"/>
          </a:p>
          <a:p>
            <a:r>
              <a:rPr lang="en-US" dirty="0" smtClean="0"/>
              <a:t>A recent Marine Corps Times piece, titled “Guilty or not- scandals wreak havoc,” highlights these vulnerabilities. These vulnerabilities are negative media attention, lost public confidence, decreased political support, reduced funding, and decreased autonomy.  </a:t>
            </a:r>
          </a:p>
          <a:p>
            <a:endParaRPr lang="en-US" dirty="0" smtClean="0"/>
          </a:p>
          <a:p>
            <a:r>
              <a:rPr lang="en-US" dirty="0" smtClean="0"/>
              <a:t>The Marine Corps always has been and continues to be America’s premiere warfighting organization.  We need our Marines to be consummate professionals both on and off the battle field.  The conduct of Marines is a direct reflection of their leadership, and Marine Corps leadership is both firm and fair.  We expect more from our Marines than our sister services and it shows in America’s love for their Marine Corps. This is our strength.</a:t>
            </a:r>
          </a:p>
          <a:p>
            <a:endParaRPr lang="en-US" dirty="0" smtClean="0"/>
          </a:p>
          <a:p>
            <a:r>
              <a:rPr lang="en-US" dirty="0" smtClean="0"/>
              <a:t>All General</a:t>
            </a:r>
            <a:r>
              <a:rPr lang="en-US" baseline="0" dirty="0" smtClean="0"/>
              <a:t> Officers attend BGSOC or equivalent and despite making huge contributions to the nation’s security, they leave under a cloud.</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C0E5336-4C6F-4377-9153-8FF829357103}"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2718D6-C09A-4FDD-AB7A-38D6F72F8DC8}" type="slidenum">
              <a:rPr lang="en-US" smtClean="0"/>
              <a:pPr>
                <a:defRPr/>
              </a:pPr>
              <a:t>26</a:t>
            </a:fld>
            <a:endParaRPr lang="en-US" dirty="0"/>
          </a:p>
        </p:txBody>
      </p:sp>
    </p:spTree>
    <p:extLst>
      <p:ext uri="{BB962C8B-B14F-4D97-AF65-F5344CB8AC3E}">
        <p14:creationId xmlns:p14="http://schemas.microsoft.com/office/powerpoint/2010/main" val="2399548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OGE regulations concerning content of annual ethics training.  The citation is 5 CFR 2638.704(b):</a:t>
            </a:r>
          </a:p>
          <a:p>
            <a:r>
              <a:rPr lang="en-US" dirty="0"/>
              <a:t> </a:t>
            </a:r>
          </a:p>
          <a:p>
            <a:r>
              <a:rPr lang="en-US" dirty="0"/>
              <a:t>§2638.704   Annual ethics training for public filers.</a:t>
            </a:r>
          </a:p>
          <a:p>
            <a:r>
              <a:rPr lang="en-US" dirty="0"/>
              <a:t> </a:t>
            </a:r>
          </a:p>
          <a:p>
            <a:r>
              <a:rPr lang="en-US" dirty="0"/>
              <a:t>(b) Content of training. Agencies are encouraged to vary the content of verbal training from year to year but the training must include, at least, a review of: </a:t>
            </a:r>
          </a:p>
          <a:p>
            <a:r>
              <a:rPr lang="en-US" dirty="0"/>
              <a:t> </a:t>
            </a:r>
          </a:p>
          <a:p>
            <a:r>
              <a:rPr lang="en-US" dirty="0"/>
              <a:t>(1) The Principles; </a:t>
            </a:r>
          </a:p>
          <a:p>
            <a:r>
              <a:rPr lang="en-US" dirty="0"/>
              <a:t> </a:t>
            </a:r>
          </a:p>
          <a:p>
            <a:r>
              <a:rPr lang="en-US" dirty="0"/>
              <a:t>(2) The Standards; </a:t>
            </a:r>
          </a:p>
          <a:p>
            <a:r>
              <a:rPr lang="en-US" dirty="0"/>
              <a:t> </a:t>
            </a:r>
          </a:p>
          <a:p>
            <a:r>
              <a:rPr lang="en-US" dirty="0"/>
              <a:t>(3) Any agency supplemental standards; </a:t>
            </a:r>
          </a:p>
          <a:p>
            <a:r>
              <a:rPr lang="en-US" dirty="0"/>
              <a:t> </a:t>
            </a:r>
          </a:p>
          <a:p>
            <a:r>
              <a:rPr lang="en-US" dirty="0"/>
              <a:t>(4) The Federal conflict of interest statutes; and </a:t>
            </a:r>
          </a:p>
          <a:p>
            <a:r>
              <a:rPr lang="en-US" dirty="0"/>
              <a:t> </a:t>
            </a:r>
          </a:p>
          <a:p>
            <a:r>
              <a:rPr lang="en-US" dirty="0"/>
              <a:t>(5) The names, titles, and office addresses and telephone numbers of the designated agency ethics official and other agency ethics officials available to advise the employee on ethics issues. </a:t>
            </a:r>
          </a:p>
          <a:p>
            <a:endParaRPr lang="en-US" dirty="0"/>
          </a:p>
        </p:txBody>
      </p:sp>
      <p:sp>
        <p:nvSpPr>
          <p:cNvPr id="4" name="Slide Number Placeholder 3"/>
          <p:cNvSpPr>
            <a:spLocks noGrp="1"/>
          </p:cNvSpPr>
          <p:nvPr>
            <p:ph type="sldNum" sz="quarter" idx="10"/>
          </p:nvPr>
        </p:nvSpPr>
        <p:spPr/>
        <p:txBody>
          <a:bodyPr/>
          <a:lstStyle/>
          <a:p>
            <a:pPr>
              <a:defRPr/>
            </a:pPr>
            <a:fld id="{6E2718D6-C09A-4FDD-AB7A-38D6F72F8DC8}" type="slidenum">
              <a:rPr lang="en-US" smtClean="0"/>
              <a:pPr>
                <a:defRPr/>
              </a:pPr>
              <a:t>3</a:t>
            </a:fld>
            <a:endParaRPr lang="en-US" dirty="0"/>
          </a:p>
        </p:txBody>
      </p:sp>
    </p:spTree>
    <p:extLst>
      <p:ext uri="{BB962C8B-B14F-4D97-AF65-F5344CB8AC3E}">
        <p14:creationId xmlns:p14="http://schemas.microsoft.com/office/powerpoint/2010/main" val="1103879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829">
              <a:defRPr/>
            </a:pPr>
            <a:r>
              <a:rPr lang="en-US" dirty="0" smtClean="0"/>
              <a:t>201 -So what is a bribe? – The offering giving receiving or soliciting of something of value for the purpose of influencing the action of an official in the discharge of his</a:t>
            </a:r>
            <a:r>
              <a:rPr lang="en-US" baseline="0" dirty="0" smtClean="0"/>
              <a:t> or her public or legal duties. This a general blanket prohibition against accepting a bribe. Broadly defines class who may not seek or give a bribe “public official” is just about anyone you can imagine -  </a:t>
            </a:r>
            <a:endParaRPr lang="en-US" dirty="0" smtClean="0"/>
          </a:p>
          <a:p>
            <a:pPr defTabSz="912829">
              <a:defRPr/>
            </a:pPr>
            <a:endParaRPr lang="en-US" dirty="0" smtClean="0"/>
          </a:p>
          <a:p>
            <a:pPr marL="228234" indent="-228234">
              <a:buAutoNum type="alphaLcParenBoth"/>
            </a:pPr>
            <a:r>
              <a:rPr lang="en-US" dirty="0" smtClean="0"/>
              <a:t>For the purpose of this section— </a:t>
            </a:r>
          </a:p>
          <a:p>
            <a:r>
              <a:rPr lang="en-US" dirty="0" smtClean="0"/>
              <a:t>	(1) the term “public official” means Member of Congress, Delegate, or Resident Commissioner, either before or after such official has qualified, or an officer or employee or person acting for or on behalf of the United States, or any department, agency or branch of Government thereof, including the District of Columbia, in any official function, under or by authority of any such department, agency, or branch of Government, or a juror; </a:t>
            </a:r>
          </a:p>
          <a:p>
            <a:r>
              <a:rPr lang="en-US" dirty="0" smtClean="0"/>
              <a:t>	(2) the term “person who has been selected to be a public official” means any person who has been nominated or appointed to be a public official, or has been officially informed that such person will be so nominated or appointed; and </a:t>
            </a:r>
          </a:p>
          <a:p>
            <a:r>
              <a:rPr lang="en-US" dirty="0" smtClean="0"/>
              <a:t>	(3) the term “official act” means any decision or action on any question, matter, cause, suit, proceeding or controversy, which may at any time be pending, or which may by law be brought before any public official, in such official’s official capacity, or in such official’s place of trust or profit. </a:t>
            </a:r>
          </a:p>
          <a:p>
            <a:endParaRPr lang="en-US" dirty="0" smtClean="0"/>
          </a:p>
        </p:txBody>
      </p:sp>
      <p:sp>
        <p:nvSpPr>
          <p:cNvPr id="4" name="Slide Number Placeholder 3"/>
          <p:cNvSpPr>
            <a:spLocks noGrp="1"/>
          </p:cNvSpPr>
          <p:nvPr>
            <p:ph type="sldNum" sz="quarter" idx="10"/>
          </p:nvPr>
        </p:nvSpPr>
        <p:spPr/>
        <p:txBody>
          <a:bodyPr/>
          <a:lstStyle/>
          <a:p>
            <a:pPr>
              <a:defRPr/>
            </a:pPr>
            <a:fld id="{6E2718D6-C09A-4FDD-AB7A-38D6F72F8DC8}"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3421628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2718D6-C09A-4FDD-AB7A-38D6F72F8DC8}" type="slidenum">
              <a:rPr lang="en-US" smtClean="0"/>
              <a:pPr>
                <a:defRPr/>
              </a:pPr>
              <a:t>5</a:t>
            </a:fld>
            <a:endParaRPr lang="en-US" dirty="0"/>
          </a:p>
        </p:txBody>
      </p:sp>
    </p:spTree>
    <p:extLst>
      <p:ext uri="{BB962C8B-B14F-4D97-AF65-F5344CB8AC3E}">
        <p14:creationId xmlns:p14="http://schemas.microsoft.com/office/powerpoint/2010/main" val="1127610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2718D6-C09A-4FDD-AB7A-38D6F72F8DC8}" type="slidenum">
              <a:rPr lang="en-US" smtClean="0"/>
              <a:pPr>
                <a:defRPr/>
              </a:pPr>
              <a:t>6</a:t>
            </a:fld>
            <a:endParaRPr lang="en-US" dirty="0"/>
          </a:p>
        </p:txBody>
      </p:sp>
    </p:spTree>
    <p:extLst>
      <p:ext uri="{BB962C8B-B14F-4D97-AF65-F5344CB8AC3E}">
        <p14:creationId xmlns:p14="http://schemas.microsoft.com/office/powerpoint/2010/main" val="3046116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2718D6-C09A-4FDD-AB7A-38D6F72F8DC8}" type="slidenum">
              <a:rPr lang="en-US" smtClean="0"/>
              <a:pPr>
                <a:defRPr/>
              </a:pPr>
              <a:t>7</a:t>
            </a:fld>
            <a:endParaRPr lang="en-US" dirty="0"/>
          </a:p>
        </p:txBody>
      </p:sp>
    </p:spTree>
    <p:extLst>
      <p:ext uri="{BB962C8B-B14F-4D97-AF65-F5344CB8AC3E}">
        <p14:creationId xmlns:p14="http://schemas.microsoft.com/office/powerpoint/2010/main" val="2567608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2718D6-C09A-4FDD-AB7A-38D6F72F8DC8}" type="slidenum">
              <a:rPr lang="en-US" smtClean="0"/>
              <a:pPr>
                <a:defRPr/>
              </a:pPr>
              <a:t>8</a:t>
            </a:fld>
            <a:endParaRPr lang="en-US" dirty="0"/>
          </a:p>
        </p:txBody>
      </p:sp>
    </p:spTree>
    <p:extLst>
      <p:ext uri="{BB962C8B-B14F-4D97-AF65-F5344CB8AC3E}">
        <p14:creationId xmlns:p14="http://schemas.microsoft.com/office/powerpoint/2010/main" val="380157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2718D6-C09A-4FDD-AB7A-38D6F72F8DC8}" type="slidenum">
              <a:rPr lang="en-US" smtClean="0"/>
              <a:pPr>
                <a:defRPr/>
              </a:pPr>
              <a:t>9</a:t>
            </a:fld>
            <a:endParaRPr lang="en-US" dirty="0"/>
          </a:p>
        </p:txBody>
      </p:sp>
    </p:spTree>
    <p:extLst>
      <p:ext uri="{BB962C8B-B14F-4D97-AF65-F5344CB8AC3E}">
        <p14:creationId xmlns:p14="http://schemas.microsoft.com/office/powerpoint/2010/main" val="1737518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0E3317-790F-4795-A3F6-A21423168A31}" type="datetime1">
              <a:rPr lang="en-US" smtClean="0">
                <a:solidFill>
                  <a:prstClr val="black">
                    <a:tint val="75000"/>
                  </a:prstClr>
                </a:solidFill>
              </a:rPr>
              <a:pPr/>
              <a:t>12/17/2014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EE9684-3D89-471D-9918-A17BEDA274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8393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705DB4-BB9D-4225-94F5-DEE992D94E81}" type="datetime1">
              <a:rPr lang="en-US" smtClean="0">
                <a:solidFill>
                  <a:prstClr val="black">
                    <a:tint val="75000"/>
                  </a:prstClr>
                </a:solidFill>
              </a:rPr>
              <a:pPr/>
              <a:t>12/17/2014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EE9684-3D89-471D-9918-A17BEDA274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9865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17E20-9FDD-4B9C-8F67-23546AA4AC27}" type="datetime1">
              <a:rPr lang="en-US" smtClean="0">
                <a:solidFill>
                  <a:prstClr val="black">
                    <a:tint val="75000"/>
                  </a:prstClr>
                </a:solidFill>
              </a:rPr>
              <a:pPr/>
              <a:t>12/17/2014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EE9684-3D89-471D-9918-A17BEDA274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09049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0E3317-790F-4795-A3F6-A21423168A31}" type="datetime1">
              <a:rPr lang="en-US" smtClean="0">
                <a:solidFill>
                  <a:prstClr val="black">
                    <a:tint val="75000"/>
                  </a:prstClr>
                </a:solidFill>
              </a:rPr>
              <a:pPr/>
              <a:t>12/17/2014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EE9684-3D89-471D-9918-A17BEDA274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8752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B2108E-3E69-48E5-B271-FD511D213BA4}" type="datetime1">
              <a:rPr lang="en-US" smtClean="0">
                <a:solidFill>
                  <a:prstClr val="black">
                    <a:tint val="75000"/>
                  </a:prstClr>
                </a:solidFill>
              </a:rPr>
              <a:pPr/>
              <a:t>12/17/2014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EE9684-3D89-471D-9918-A17BEDA274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93238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3FF26F-EBDD-4ED0-91AC-8B840A4D2E83}" type="datetime1">
              <a:rPr lang="en-US" smtClean="0">
                <a:solidFill>
                  <a:prstClr val="black">
                    <a:tint val="75000"/>
                  </a:prstClr>
                </a:solidFill>
              </a:rPr>
              <a:pPr/>
              <a:t>12/17/2014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EE9684-3D89-471D-9918-A17BEDA274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5271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80EAE7-7E9A-4C1A-B9E8-36DAE371DC7E}" type="datetime1">
              <a:rPr lang="en-US" smtClean="0">
                <a:solidFill>
                  <a:prstClr val="black">
                    <a:tint val="75000"/>
                  </a:prstClr>
                </a:solidFill>
              </a:rPr>
              <a:pPr/>
              <a:t>12/17/2014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BEE9684-3D89-471D-9918-A17BEDA274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6724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9734FF-7331-4C14-AD17-19AAEA1D8A2E}" type="datetime1">
              <a:rPr lang="en-US" smtClean="0">
                <a:solidFill>
                  <a:prstClr val="black">
                    <a:tint val="75000"/>
                  </a:prstClr>
                </a:solidFill>
              </a:rPr>
              <a:pPr/>
              <a:t>12/17/2014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BEE9684-3D89-471D-9918-A17BEDA274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3243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F11D9E-5187-4ACD-BC93-C9356C4A12F6}" type="datetime1">
              <a:rPr lang="en-US" smtClean="0">
                <a:solidFill>
                  <a:prstClr val="black">
                    <a:tint val="75000"/>
                  </a:prstClr>
                </a:solidFill>
              </a:rPr>
              <a:pPr/>
              <a:t>12/17/2014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BEE9684-3D89-471D-9918-A17BEDA274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9878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360DFB-B2B1-4D74-97C1-CE8E142A2611}" type="datetime1">
              <a:rPr lang="en-US" smtClean="0">
                <a:solidFill>
                  <a:prstClr val="black">
                    <a:tint val="75000"/>
                  </a:prstClr>
                </a:solidFill>
              </a:rPr>
              <a:pPr/>
              <a:t>12/17/2014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BEE9684-3D89-471D-9918-A17BEDA274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65635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FFFE0E-EAF1-4BD1-BF27-F7C823FE49F7}" type="datetime1">
              <a:rPr lang="en-US" smtClean="0">
                <a:solidFill>
                  <a:prstClr val="black">
                    <a:tint val="75000"/>
                  </a:prstClr>
                </a:solidFill>
              </a:rPr>
              <a:pPr/>
              <a:t>12/17/2014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BEE9684-3D89-471D-9918-A17BEDA274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4846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B2108E-3E69-48E5-B271-FD511D213BA4}" type="datetime1">
              <a:rPr lang="en-US" smtClean="0">
                <a:solidFill>
                  <a:prstClr val="black">
                    <a:tint val="75000"/>
                  </a:prstClr>
                </a:solidFill>
              </a:rPr>
              <a:pPr/>
              <a:t>12/17/2014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EE9684-3D89-471D-9918-A17BEDA274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36763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8F28E7-02CF-4F63-A587-74ED6834E69D}" type="datetime1">
              <a:rPr lang="en-US" smtClean="0">
                <a:solidFill>
                  <a:prstClr val="black">
                    <a:tint val="75000"/>
                  </a:prstClr>
                </a:solidFill>
              </a:rPr>
              <a:pPr/>
              <a:t>12/17/2014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BEE9684-3D89-471D-9918-A17BEDA274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9509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705DB4-BB9D-4225-94F5-DEE992D94E81}" type="datetime1">
              <a:rPr lang="en-US" smtClean="0">
                <a:solidFill>
                  <a:prstClr val="black">
                    <a:tint val="75000"/>
                  </a:prstClr>
                </a:solidFill>
              </a:rPr>
              <a:pPr/>
              <a:t>12/17/2014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EE9684-3D89-471D-9918-A17BEDA274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7022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17E20-9FDD-4B9C-8F67-23546AA4AC27}" type="datetime1">
              <a:rPr lang="en-US" smtClean="0">
                <a:solidFill>
                  <a:prstClr val="black">
                    <a:tint val="75000"/>
                  </a:prstClr>
                </a:solidFill>
              </a:rPr>
              <a:pPr/>
              <a:t>12/17/2014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EE9684-3D89-471D-9918-A17BEDA274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425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5FFBE2E-1966-4E59-A3AA-AC9BADCC9021}" type="datetime1">
              <a:rPr lang="en-US" smtClean="0">
                <a:solidFill>
                  <a:srgbClr val="000000"/>
                </a:solidFill>
              </a:rPr>
              <a:pPr/>
              <a:t>12/17/2014</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dirty="0">
                <a:solidFill>
                  <a:srgbClr val="000000"/>
                </a:solidFill>
              </a:rPr>
              <a:t>Source: JAR</a:t>
            </a:r>
          </a:p>
        </p:txBody>
      </p:sp>
      <p:sp>
        <p:nvSpPr>
          <p:cNvPr id="6" name="Slide Number Placeholder 5"/>
          <p:cNvSpPr>
            <a:spLocks noGrp="1"/>
          </p:cNvSpPr>
          <p:nvPr>
            <p:ph type="sldNum" sz="quarter" idx="12"/>
          </p:nvPr>
        </p:nvSpPr>
        <p:spPr/>
        <p:txBody>
          <a:bodyPr/>
          <a:lstStyle>
            <a:lvl1pPr>
              <a:defRPr/>
            </a:lvl1pPr>
          </a:lstStyle>
          <a:p>
            <a:fld id="{F15360A9-AECD-4E8D-9123-9C94FF49317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028068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647C3A0-78FC-4C8D-A81F-0B2F077F9126}" type="datetime1">
              <a:rPr lang="en-US" smtClean="0">
                <a:solidFill>
                  <a:srgbClr val="000000"/>
                </a:solidFill>
              </a:rPr>
              <a:pPr/>
              <a:t>12/17/2014</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dirty="0">
                <a:solidFill>
                  <a:srgbClr val="000000"/>
                </a:solidFill>
              </a:rPr>
              <a:t>Source: JAR</a:t>
            </a:r>
          </a:p>
        </p:txBody>
      </p:sp>
      <p:sp>
        <p:nvSpPr>
          <p:cNvPr id="6" name="Slide Number Placeholder 5"/>
          <p:cNvSpPr>
            <a:spLocks noGrp="1"/>
          </p:cNvSpPr>
          <p:nvPr>
            <p:ph type="sldNum" sz="quarter" idx="12"/>
          </p:nvPr>
        </p:nvSpPr>
        <p:spPr/>
        <p:txBody>
          <a:bodyPr/>
          <a:lstStyle>
            <a:lvl1pPr>
              <a:defRPr/>
            </a:lvl1pPr>
          </a:lstStyle>
          <a:p>
            <a:fld id="{7F3DD06E-AAB1-4D9B-8307-35670E40483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14005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1880570-CF17-476E-8AB7-BF24973ACBDB}" type="datetime1">
              <a:rPr lang="en-US" smtClean="0">
                <a:solidFill>
                  <a:srgbClr val="000000"/>
                </a:solidFill>
              </a:rPr>
              <a:pPr/>
              <a:t>12/17/2014</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dirty="0">
                <a:solidFill>
                  <a:srgbClr val="000000"/>
                </a:solidFill>
              </a:rPr>
              <a:t>Source: JAR</a:t>
            </a:r>
          </a:p>
        </p:txBody>
      </p:sp>
      <p:sp>
        <p:nvSpPr>
          <p:cNvPr id="6" name="Slide Number Placeholder 5"/>
          <p:cNvSpPr>
            <a:spLocks noGrp="1"/>
          </p:cNvSpPr>
          <p:nvPr>
            <p:ph type="sldNum" sz="quarter" idx="12"/>
          </p:nvPr>
        </p:nvSpPr>
        <p:spPr/>
        <p:txBody>
          <a:bodyPr/>
          <a:lstStyle>
            <a:lvl1pPr>
              <a:defRPr/>
            </a:lvl1pPr>
          </a:lstStyle>
          <a:p>
            <a:fld id="{54ABB861-0584-445C-A96A-CB992FA06CD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216559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60E31041-416C-4D5A-A86A-34B2815C45F3}" type="datetime1">
              <a:rPr lang="en-US" smtClean="0">
                <a:solidFill>
                  <a:srgbClr val="000000"/>
                </a:solidFill>
              </a:rPr>
              <a:pPr/>
              <a:t>12/17/2014</a:t>
            </a:fld>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dirty="0">
                <a:solidFill>
                  <a:srgbClr val="000000"/>
                </a:solidFill>
              </a:rPr>
              <a:t>Source: JAR</a:t>
            </a:r>
          </a:p>
        </p:txBody>
      </p:sp>
      <p:sp>
        <p:nvSpPr>
          <p:cNvPr id="7" name="Slide Number Placeholder 6"/>
          <p:cNvSpPr>
            <a:spLocks noGrp="1"/>
          </p:cNvSpPr>
          <p:nvPr>
            <p:ph type="sldNum" sz="quarter" idx="12"/>
          </p:nvPr>
        </p:nvSpPr>
        <p:spPr/>
        <p:txBody>
          <a:bodyPr/>
          <a:lstStyle>
            <a:lvl1pPr>
              <a:defRPr/>
            </a:lvl1pPr>
          </a:lstStyle>
          <a:p>
            <a:fld id="{BD98ED7D-03D0-481A-9DF3-19E16034BF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911004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6EDE705F-16B5-4BD9-B24C-39AB95AEF77B}" type="datetime1">
              <a:rPr lang="en-US" smtClean="0">
                <a:solidFill>
                  <a:srgbClr val="000000"/>
                </a:solidFill>
              </a:rPr>
              <a:pPr/>
              <a:t>12/17/2014</a:t>
            </a:fld>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en-US" dirty="0">
                <a:solidFill>
                  <a:srgbClr val="000000"/>
                </a:solidFill>
              </a:rPr>
              <a:t>Source: JAR</a:t>
            </a:r>
          </a:p>
        </p:txBody>
      </p:sp>
      <p:sp>
        <p:nvSpPr>
          <p:cNvPr id="9" name="Slide Number Placeholder 8"/>
          <p:cNvSpPr>
            <a:spLocks noGrp="1"/>
          </p:cNvSpPr>
          <p:nvPr>
            <p:ph type="sldNum" sz="quarter" idx="12"/>
          </p:nvPr>
        </p:nvSpPr>
        <p:spPr/>
        <p:txBody>
          <a:bodyPr/>
          <a:lstStyle>
            <a:lvl1pPr>
              <a:defRPr/>
            </a:lvl1pPr>
          </a:lstStyle>
          <a:p>
            <a:fld id="{AB23D35D-51BE-411B-87EB-80896721DBB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466830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268F5387-02EB-44FA-8F97-D48ACF4460D2}" type="datetime1">
              <a:rPr lang="en-US" smtClean="0">
                <a:solidFill>
                  <a:srgbClr val="000000"/>
                </a:solidFill>
              </a:rPr>
              <a:pPr/>
              <a:t>12/17/2014</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dirty="0">
                <a:solidFill>
                  <a:srgbClr val="000000"/>
                </a:solidFill>
              </a:rPr>
              <a:t>Source: JAR</a:t>
            </a:r>
          </a:p>
        </p:txBody>
      </p:sp>
      <p:sp>
        <p:nvSpPr>
          <p:cNvPr id="5" name="Slide Number Placeholder 4"/>
          <p:cNvSpPr>
            <a:spLocks noGrp="1"/>
          </p:cNvSpPr>
          <p:nvPr>
            <p:ph type="sldNum" sz="quarter" idx="12"/>
          </p:nvPr>
        </p:nvSpPr>
        <p:spPr/>
        <p:txBody>
          <a:bodyPr/>
          <a:lstStyle>
            <a:lvl1pPr>
              <a:defRPr/>
            </a:lvl1pPr>
          </a:lstStyle>
          <a:p>
            <a:fld id="{0438E8CF-B77F-419C-BFE8-7D5FDD6DD74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80573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D77EA67-1F05-4650-900F-7253CE7AF595}" type="datetime1">
              <a:rPr lang="en-US" smtClean="0">
                <a:solidFill>
                  <a:srgbClr val="000000"/>
                </a:solidFill>
              </a:rPr>
              <a:pPr/>
              <a:t>12/17/2014</a:t>
            </a:fld>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dirty="0">
                <a:solidFill>
                  <a:srgbClr val="000000"/>
                </a:solidFill>
              </a:rPr>
              <a:t>Source: JAR</a:t>
            </a:r>
          </a:p>
        </p:txBody>
      </p:sp>
      <p:sp>
        <p:nvSpPr>
          <p:cNvPr id="4" name="Slide Number Placeholder 3"/>
          <p:cNvSpPr>
            <a:spLocks noGrp="1"/>
          </p:cNvSpPr>
          <p:nvPr>
            <p:ph type="sldNum" sz="quarter" idx="12"/>
          </p:nvPr>
        </p:nvSpPr>
        <p:spPr/>
        <p:txBody>
          <a:bodyPr/>
          <a:lstStyle>
            <a:lvl1pPr>
              <a:defRPr/>
            </a:lvl1pPr>
          </a:lstStyle>
          <a:p>
            <a:fld id="{B4E98EC8-4638-4EBA-8459-12D9782AAAB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64685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3FF26F-EBDD-4ED0-91AC-8B840A4D2E83}" type="datetime1">
              <a:rPr lang="en-US" smtClean="0">
                <a:solidFill>
                  <a:prstClr val="black">
                    <a:tint val="75000"/>
                  </a:prstClr>
                </a:solidFill>
              </a:rPr>
              <a:pPr/>
              <a:t>12/17/2014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EE9684-3D89-471D-9918-A17BEDA274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02222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A6FA532-88AF-4AD5-A2CB-0E6E069085C6}" type="datetime1">
              <a:rPr lang="en-US" smtClean="0">
                <a:solidFill>
                  <a:srgbClr val="000000"/>
                </a:solidFill>
              </a:rPr>
              <a:pPr/>
              <a:t>12/17/2014</a:t>
            </a:fld>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dirty="0">
                <a:solidFill>
                  <a:srgbClr val="000000"/>
                </a:solidFill>
              </a:rPr>
              <a:t>Source: JAR</a:t>
            </a:r>
          </a:p>
        </p:txBody>
      </p:sp>
      <p:sp>
        <p:nvSpPr>
          <p:cNvPr id="7" name="Slide Number Placeholder 6"/>
          <p:cNvSpPr>
            <a:spLocks noGrp="1"/>
          </p:cNvSpPr>
          <p:nvPr>
            <p:ph type="sldNum" sz="quarter" idx="12"/>
          </p:nvPr>
        </p:nvSpPr>
        <p:spPr/>
        <p:txBody>
          <a:bodyPr/>
          <a:lstStyle>
            <a:lvl1pPr>
              <a:defRPr/>
            </a:lvl1pPr>
          </a:lstStyle>
          <a:p>
            <a:fld id="{6D2929C0-C6C1-4B89-A65C-D7FFAE6885B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381075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CAA21E8-0137-493C-9FCB-5407695E811E}" type="datetime1">
              <a:rPr lang="en-US" smtClean="0">
                <a:solidFill>
                  <a:srgbClr val="000000"/>
                </a:solidFill>
              </a:rPr>
              <a:pPr/>
              <a:t>12/17/2014</a:t>
            </a:fld>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dirty="0">
                <a:solidFill>
                  <a:srgbClr val="000000"/>
                </a:solidFill>
              </a:rPr>
              <a:t>Source: JAR</a:t>
            </a:r>
          </a:p>
        </p:txBody>
      </p:sp>
      <p:sp>
        <p:nvSpPr>
          <p:cNvPr id="7" name="Slide Number Placeholder 6"/>
          <p:cNvSpPr>
            <a:spLocks noGrp="1"/>
          </p:cNvSpPr>
          <p:nvPr>
            <p:ph type="sldNum" sz="quarter" idx="12"/>
          </p:nvPr>
        </p:nvSpPr>
        <p:spPr/>
        <p:txBody>
          <a:bodyPr/>
          <a:lstStyle>
            <a:lvl1pPr>
              <a:defRPr/>
            </a:lvl1pPr>
          </a:lstStyle>
          <a:p>
            <a:fld id="{9305E74F-AC35-4E9E-BAB6-10BC731F982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05163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8CFBDDA-DAE0-4274-9A29-65B4BCA00FD7}" type="datetime1">
              <a:rPr lang="en-US" smtClean="0">
                <a:solidFill>
                  <a:srgbClr val="000000"/>
                </a:solidFill>
              </a:rPr>
              <a:pPr/>
              <a:t>12/17/2014</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dirty="0">
                <a:solidFill>
                  <a:srgbClr val="000000"/>
                </a:solidFill>
              </a:rPr>
              <a:t>Source: JAR</a:t>
            </a:r>
          </a:p>
        </p:txBody>
      </p:sp>
      <p:sp>
        <p:nvSpPr>
          <p:cNvPr id="6" name="Slide Number Placeholder 5"/>
          <p:cNvSpPr>
            <a:spLocks noGrp="1"/>
          </p:cNvSpPr>
          <p:nvPr>
            <p:ph type="sldNum" sz="quarter" idx="12"/>
          </p:nvPr>
        </p:nvSpPr>
        <p:spPr/>
        <p:txBody>
          <a:bodyPr/>
          <a:lstStyle>
            <a:lvl1pPr>
              <a:defRPr/>
            </a:lvl1pPr>
          </a:lstStyle>
          <a:p>
            <a:fld id="{337B588D-DD2E-4ACE-8CC4-A6D453B829E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615801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68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68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09232D9-1DA9-49CC-B81F-71A8108A0D94}" type="datetime1">
              <a:rPr lang="en-US" smtClean="0">
                <a:solidFill>
                  <a:srgbClr val="000000"/>
                </a:solidFill>
              </a:rPr>
              <a:pPr/>
              <a:t>12/17/2014</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dirty="0">
                <a:solidFill>
                  <a:srgbClr val="000000"/>
                </a:solidFill>
              </a:rPr>
              <a:t>Source: JAR</a:t>
            </a:r>
          </a:p>
        </p:txBody>
      </p:sp>
      <p:sp>
        <p:nvSpPr>
          <p:cNvPr id="6" name="Slide Number Placeholder 5"/>
          <p:cNvSpPr>
            <a:spLocks noGrp="1"/>
          </p:cNvSpPr>
          <p:nvPr>
            <p:ph type="sldNum" sz="quarter" idx="12"/>
          </p:nvPr>
        </p:nvSpPr>
        <p:spPr/>
        <p:txBody>
          <a:bodyPr/>
          <a:lstStyle>
            <a:lvl1pPr>
              <a:defRPr/>
            </a:lvl1pPr>
          </a:lstStyle>
          <a:p>
            <a:fld id="{542C1769-3360-48B6-8313-FB7D3730BB1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859857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61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886200" y="6245225"/>
            <a:ext cx="2133600" cy="476250"/>
          </a:xfrm>
        </p:spPr>
        <p:txBody>
          <a:bodyPr/>
          <a:lstStyle>
            <a:lvl1pPr>
              <a:defRPr/>
            </a:lvl1pPr>
          </a:lstStyle>
          <a:p>
            <a:fld id="{3318A59F-A0DB-4254-9BAA-5115BFEC7393}" type="datetime1">
              <a:rPr lang="en-US" smtClean="0">
                <a:solidFill>
                  <a:srgbClr val="000000"/>
                </a:solidFill>
              </a:rPr>
              <a:pPr/>
              <a:t>12/17/2014</a:t>
            </a:fld>
            <a:endParaRPr lang="en-US" dirty="0">
              <a:solidFill>
                <a:srgbClr val="000000"/>
              </a:solidFill>
            </a:endParaRPr>
          </a:p>
        </p:txBody>
      </p:sp>
      <p:sp>
        <p:nvSpPr>
          <p:cNvPr id="6" name="Footer Placeholder 5"/>
          <p:cNvSpPr>
            <a:spLocks noGrp="1"/>
          </p:cNvSpPr>
          <p:nvPr>
            <p:ph type="ftr" sz="quarter" idx="11"/>
          </p:nvPr>
        </p:nvSpPr>
        <p:spPr>
          <a:xfrm>
            <a:off x="457200" y="6245225"/>
            <a:ext cx="2895600" cy="476250"/>
          </a:xfrm>
        </p:spPr>
        <p:txBody>
          <a:bodyPr/>
          <a:lstStyle>
            <a:lvl1pPr>
              <a:defRPr/>
            </a:lvl1pPr>
          </a:lstStyle>
          <a:p>
            <a:r>
              <a:rPr lang="en-US" dirty="0">
                <a:solidFill>
                  <a:srgbClr val="000000"/>
                </a:solidFill>
              </a:rPr>
              <a:t>Source: JAR</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C3223D7-F349-4B85-B33C-0264D44D482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315891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dirty="0"/>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B6524807-916A-4992-A156-D399A08DEA59}" type="datetime1">
              <a:rPr lang="en-US" smtClean="0">
                <a:solidFill>
                  <a:srgbClr val="000000"/>
                </a:solidFill>
              </a:rPr>
              <a:pPr/>
              <a:t>12/17/2014</a:t>
            </a:fld>
            <a:endParaRPr lang="en-US" dirty="0">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dirty="0" smtClean="0">
                <a:solidFill>
                  <a:srgbClr val="000000"/>
                </a:solidFill>
              </a:rPr>
              <a:t>Source: JAR</a:t>
            </a:r>
            <a:endParaRPr lang="en-US" dirty="0">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9394983-BBF2-453F-88D9-D9D52B5CCE7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38126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80EAE7-7E9A-4C1A-B9E8-36DAE371DC7E}" type="datetime1">
              <a:rPr lang="en-US" smtClean="0">
                <a:solidFill>
                  <a:prstClr val="black">
                    <a:tint val="75000"/>
                  </a:prstClr>
                </a:solidFill>
              </a:rPr>
              <a:pPr/>
              <a:t>12/17/2014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BEE9684-3D89-471D-9918-A17BEDA274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5324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9734FF-7331-4C14-AD17-19AAEA1D8A2E}" type="datetime1">
              <a:rPr lang="en-US" smtClean="0">
                <a:solidFill>
                  <a:prstClr val="black">
                    <a:tint val="75000"/>
                  </a:prstClr>
                </a:solidFill>
              </a:rPr>
              <a:pPr/>
              <a:t>12/17/2014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BEE9684-3D89-471D-9918-A17BEDA274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0233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F11D9E-5187-4ACD-BC93-C9356C4A12F6}" type="datetime1">
              <a:rPr lang="en-US" smtClean="0">
                <a:solidFill>
                  <a:prstClr val="black">
                    <a:tint val="75000"/>
                  </a:prstClr>
                </a:solidFill>
              </a:rPr>
              <a:pPr/>
              <a:t>12/17/2014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BEE9684-3D89-471D-9918-A17BEDA274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2527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360DFB-B2B1-4D74-97C1-CE8E142A2611}" type="datetime1">
              <a:rPr lang="en-US" smtClean="0">
                <a:solidFill>
                  <a:prstClr val="black">
                    <a:tint val="75000"/>
                  </a:prstClr>
                </a:solidFill>
              </a:rPr>
              <a:pPr/>
              <a:t>12/17/2014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BEE9684-3D89-471D-9918-A17BEDA274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3515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FFFE0E-EAF1-4BD1-BF27-F7C823FE49F7}" type="datetime1">
              <a:rPr lang="en-US" smtClean="0">
                <a:solidFill>
                  <a:prstClr val="black">
                    <a:tint val="75000"/>
                  </a:prstClr>
                </a:solidFill>
              </a:rPr>
              <a:pPr/>
              <a:t>12/17/2014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BEE9684-3D89-471D-9918-A17BEDA274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8001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8F28E7-02CF-4F63-A587-74ED6834E69D}" type="datetime1">
              <a:rPr lang="en-US" smtClean="0">
                <a:solidFill>
                  <a:prstClr val="black">
                    <a:tint val="75000"/>
                  </a:prstClr>
                </a:solidFill>
              </a:rPr>
              <a:pPr/>
              <a:t>12/17/2014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BEE9684-3D89-471D-9918-A17BEDA274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9019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2718226-EB11-4797-879F-0F3CC75D1383}" type="datetime1">
              <a:rPr lang="en-US" smtClean="0">
                <a:solidFill>
                  <a:prstClr val="black">
                    <a:tint val="75000"/>
                  </a:prstClr>
                </a:solidFill>
                <a:latin typeface="Calibri"/>
                <a:cs typeface="+mn-cs"/>
              </a:rPr>
              <a:pPr fontAlgn="auto">
                <a:spcBef>
                  <a:spcPts val="0"/>
                </a:spcBef>
                <a:spcAft>
                  <a:spcPts val="0"/>
                </a:spcAft>
              </a:pPr>
              <a:t>12/17/2014</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E9684-3D89-471D-9918-A17BEDA27464}"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grpSp>
        <p:nvGrpSpPr>
          <p:cNvPr id="7" name="Group 7"/>
          <p:cNvGrpSpPr>
            <a:grpSpLocks/>
          </p:cNvGrpSpPr>
          <p:nvPr userDrawn="1"/>
        </p:nvGrpSpPr>
        <p:grpSpPr bwMode="auto">
          <a:xfrm>
            <a:off x="365125" y="304800"/>
            <a:ext cx="8413750" cy="1066800"/>
            <a:chOff x="192" y="192"/>
            <a:chExt cx="5300" cy="672"/>
          </a:xfrm>
        </p:grpSpPr>
        <p:pic>
          <p:nvPicPr>
            <p:cNvPr id="8" name="Picture 8" descr="EGA_OFF"/>
            <p:cNvPicPr>
              <a:picLocks noChangeAspect="1" noChangeArrowheads="1"/>
            </p:cNvPicPr>
            <p:nvPr/>
          </p:nvPicPr>
          <p:blipFill>
            <a:blip r:embed="rId13" cstate="print"/>
            <a:srcRect/>
            <a:stretch>
              <a:fillRect/>
            </a:stretch>
          </p:blipFill>
          <p:spPr bwMode="auto">
            <a:xfrm>
              <a:off x="4848" y="192"/>
              <a:ext cx="644" cy="672"/>
            </a:xfrm>
            <a:prstGeom prst="rect">
              <a:avLst/>
            </a:prstGeom>
            <a:noFill/>
            <a:ln w="9525">
              <a:noFill/>
              <a:miter lim="800000"/>
              <a:headEnd/>
              <a:tailEnd/>
            </a:ln>
          </p:spPr>
        </p:pic>
        <p:pic>
          <p:nvPicPr>
            <p:cNvPr id="9" name="Picture 9"/>
            <p:cNvPicPr>
              <a:picLocks noChangeArrowheads="1"/>
            </p:cNvPicPr>
            <p:nvPr userDrawn="1"/>
          </p:nvPicPr>
          <p:blipFill>
            <a:blip r:embed="rId14" cstate="print"/>
            <a:srcRect/>
            <a:stretch>
              <a:fillRect/>
            </a:stretch>
          </p:blipFill>
          <p:spPr bwMode="auto">
            <a:xfrm>
              <a:off x="192" y="192"/>
              <a:ext cx="672" cy="664"/>
            </a:xfrm>
            <a:prstGeom prst="rect">
              <a:avLst/>
            </a:prstGeom>
            <a:noFill/>
            <a:ln w="9525">
              <a:noFill/>
              <a:miter lim="800000"/>
              <a:headEnd/>
              <a:tailEnd/>
            </a:ln>
          </p:spPr>
        </p:pic>
      </p:grpSp>
      <p:cxnSp>
        <p:nvCxnSpPr>
          <p:cNvPr id="11" name="Straight Connector 10"/>
          <p:cNvCxnSpPr/>
          <p:nvPr userDrawn="1"/>
        </p:nvCxnSpPr>
        <p:spPr>
          <a:xfrm>
            <a:off x="304800" y="1447800"/>
            <a:ext cx="85344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5521269"/>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2718226-EB11-4797-879F-0F3CC75D1383}" type="datetime1">
              <a:rPr lang="en-US" smtClean="0">
                <a:solidFill>
                  <a:prstClr val="black">
                    <a:tint val="75000"/>
                  </a:prstClr>
                </a:solidFill>
                <a:latin typeface="Calibri"/>
              </a:rPr>
              <a:pPr fontAlgn="auto">
                <a:spcBef>
                  <a:spcPts val="0"/>
                </a:spcBef>
                <a:spcAft>
                  <a:spcPts val="0"/>
                </a:spcAft>
              </a:pPr>
              <a:t>12/17/2014</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E9684-3D89-471D-9918-A17BEDA27464}"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grpSp>
        <p:nvGrpSpPr>
          <p:cNvPr id="7" name="Group 7"/>
          <p:cNvGrpSpPr>
            <a:grpSpLocks/>
          </p:cNvGrpSpPr>
          <p:nvPr userDrawn="1"/>
        </p:nvGrpSpPr>
        <p:grpSpPr bwMode="auto">
          <a:xfrm>
            <a:off x="365125" y="304800"/>
            <a:ext cx="8413750" cy="1066800"/>
            <a:chOff x="192" y="192"/>
            <a:chExt cx="5300" cy="672"/>
          </a:xfrm>
        </p:grpSpPr>
        <p:pic>
          <p:nvPicPr>
            <p:cNvPr id="8" name="Picture 8" descr="EGA_OFF"/>
            <p:cNvPicPr>
              <a:picLocks noChangeAspect="1" noChangeArrowheads="1"/>
            </p:cNvPicPr>
            <p:nvPr/>
          </p:nvPicPr>
          <p:blipFill>
            <a:blip r:embed="rId13" cstate="print"/>
            <a:srcRect/>
            <a:stretch>
              <a:fillRect/>
            </a:stretch>
          </p:blipFill>
          <p:spPr bwMode="auto">
            <a:xfrm>
              <a:off x="4848" y="192"/>
              <a:ext cx="644" cy="672"/>
            </a:xfrm>
            <a:prstGeom prst="rect">
              <a:avLst/>
            </a:prstGeom>
            <a:noFill/>
            <a:ln w="9525">
              <a:noFill/>
              <a:miter lim="800000"/>
              <a:headEnd/>
              <a:tailEnd/>
            </a:ln>
          </p:spPr>
        </p:pic>
        <p:pic>
          <p:nvPicPr>
            <p:cNvPr id="9" name="Picture 9"/>
            <p:cNvPicPr>
              <a:picLocks noChangeArrowheads="1"/>
            </p:cNvPicPr>
            <p:nvPr userDrawn="1"/>
          </p:nvPicPr>
          <p:blipFill>
            <a:blip r:embed="rId14" cstate="print"/>
            <a:srcRect/>
            <a:stretch>
              <a:fillRect/>
            </a:stretch>
          </p:blipFill>
          <p:spPr bwMode="auto">
            <a:xfrm>
              <a:off x="192" y="192"/>
              <a:ext cx="672" cy="664"/>
            </a:xfrm>
            <a:prstGeom prst="rect">
              <a:avLst/>
            </a:prstGeom>
            <a:noFill/>
            <a:ln w="9525">
              <a:noFill/>
              <a:miter lim="800000"/>
              <a:headEnd/>
              <a:tailEnd/>
            </a:ln>
          </p:spPr>
        </p:pic>
      </p:grpSp>
      <p:cxnSp>
        <p:nvCxnSpPr>
          <p:cNvPr id="11" name="Straight Connector 10"/>
          <p:cNvCxnSpPr/>
          <p:nvPr userDrawn="1"/>
        </p:nvCxnSpPr>
        <p:spPr>
          <a:xfrm>
            <a:off x="304800" y="1447800"/>
            <a:ext cx="85344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82989"/>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bwMode="auto">
          <a:xfrm>
            <a:off x="457200" y="274638"/>
            <a:ext cx="8229600" cy="746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283" name="Rectangle 3"/>
          <p:cNvSpPr>
            <a:spLocks noGrp="1" noChangeArrowheads="1"/>
          </p:cNvSpPr>
          <p:nvPr>
            <p:ph type="body" idx="1"/>
          </p:nvPr>
        </p:nvSpPr>
        <p:spPr bwMode="auto">
          <a:xfrm>
            <a:off x="457200" y="1219200"/>
            <a:ext cx="82296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284" name="Rectangle 4"/>
          <p:cNvSpPr>
            <a:spLocks noGrp="1" noChangeArrowheads="1"/>
          </p:cNvSpPr>
          <p:nvPr>
            <p:ph type="dt" sz="half" idx="2"/>
          </p:nvPr>
        </p:nvSpPr>
        <p:spPr bwMode="auto">
          <a:xfrm>
            <a:off x="3886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buClrTx/>
              <a:buFontTx/>
              <a:buNone/>
              <a:defRPr/>
            </a:lvl1pPr>
          </a:lstStyle>
          <a:p>
            <a:fld id="{6A010515-1E54-42E4-9E73-FEE88E0876C6}" type="datetime1">
              <a:rPr lang="en-US" sz="1400" smtClean="0">
                <a:solidFill>
                  <a:srgbClr val="000000"/>
                </a:solidFill>
                <a:latin typeface="Arial" charset="0"/>
                <a:cs typeface="+mn-cs"/>
              </a:rPr>
              <a:pPr/>
              <a:t>12/17/2014</a:t>
            </a:fld>
            <a:endParaRPr lang="en-US" sz="1400" dirty="0">
              <a:solidFill>
                <a:srgbClr val="000000"/>
              </a:solidFill>
              <a:latin typeface="Arial" charset="0"/>
              <a:cs typeface="+mn-cs"/>
            </a:endParaRPr>
          </a:p>
        </p:txBody>
      </p:sp>
      <p:sp>
        <p:nvSpPr>
          <p:cNvPr id="225285" name="Rectangle 5"/>
          <p:cNvSpPr>
            <a:spLocks noGrp="1" noChangeArrowheads="1"/>
          </p:cNvSpPr>
          <p:nvPr>
            <p:ph type="ftr" sz="quarter" idx="3"/>
          </p:nvPr>
        </p:nvSpPr>
        <p:spPr bwMode="auto">
          <a:xfrm>
            <a:off x="457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FontTx/>
              <a:buNone/>
              <a:defRPr/>
            </a:lvl1pPr>
          </a:lstStyle>
          <a:p>
            <a:r>
              <a:rPr lang="en-US" sz="1400" dirty="0">
                <a:solidFill>
                  <a:srgbClr val="000000"/>
                </a:solidFill>
                <a:latin typeface="Arial" charset="0"/>
                <a:cs typeface="+mn-cs"/>
              </a:rPr>
              <a:t>Source: JAR</a:t>
            </a:r>
          </a:p>
        </p:txBody>
      </p:sp>
      <p:sp>
        <p:nvSpPr>
          <p:cNvPr id="2252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FontTx/>
              <a:buNone/>
              <a:defRPr/>
            </a:lvl1pPr>
          </a:lstStyle>
          <a:p>
            <a:fld id="{53EDB49F-0CB4-43E6-9673-0300210E39DF}" type="slidenum">
              <a:rPr lang="en-US" sz="1400">
                <a:solidFill>
                  <a:srgbClr val="000000"/>
                </a:solidFill>
                <a:latin typeface="Arial" charset="0"/>
                <a:cs typeface="+mn-cs"/>
              </a:rPr>
              <a:pPr/>
              <a:t>‹#›</a:t>
            </a:fld>
            <a:endParaRPr lang="en-US" sz="1400" dirty="0">
              <a:solidFill>
                <a:srgbClr val="000000"/>
              </a:solidFill>
              <a:latin typeface="Arial" charset="0"/>
              <a:cs typeface="+mn-cs"/>
            </a:endParaRPr>
          </a:p>
        </p:txBody>
      </p:sp>
      <p:pic>
        <p:nvPicPr>
          <p:cNvPr id="225287" name="Picture 7" descr="JA_communityLogo_small"/>
          <p:cNvPicPr>
            <a:picLocks noChangeAspect="1" noChangeArrowheads="1"/>
          </p:cNvPicPr>
          <p:nvPr/>
        </p:nvPicPr>
        <p:blipFill>
          <a:blip r:embed="rId15" cstate="print"/>
          <a:srcRect/>
          <a:stretch>
            <a:fillRect/>
          </a:stretch>
        </p:blipFill>
        <p:spPr bwMode="auto">
          <a:xfrm>
            <a:off x="152400" y="101600"/>
            <a:ext cx="1371600" cy="919163"/>
          </a:xfrm>
          <a:prstGeom prst="rect">
            <a:avLst/>
          </a:prstGeom>
          <a:noFill/>
        </p:spPr>
      </p:pic>
    </p:spTree>
    <p:extLst>
      <p:ext uri="{BB962C8B-B14F-4D97-AF65-F5344CB8AC3E}">
        <p14:creationId xmlns:p14="http://schemas.microsoft.com/office/powerpoint/2010/main" val="2819596076"/>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 id="2147484033" r:id="rId13"/>
  </p:sldLayoutIdLst>
  <p:hf hdr="0"/>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Arial" charset="0"/>
        </a:defRPr>
      </a:lvl2pPr>
      <a:lvl3pPr algn="ctr" rtl="0" fontAlgn="base">
        <a:spcBef>
          <a:spcPct val="0"/>
        </a:spcBef>
        <a:spcAft>
          <a:spcPct val="0"/>
        </a:spcAft>
        <a:defRPr sz="3600">
          <a:solidFill>
            <a:schemeClr val="tx2"/>
          </a:solidFill>
          <a:latin typeface="Arial" charset="0"/>
        </a:defRPr>
      </a:lvl3pPr>
      <a:lvl4pPr algn="ctr" rtl="0" fontAlgn="base">
        <a:spcBef>
          <a:spcPct val="0"/>
        </a:spcBef>
        <a:spcAft>
          <a:spcPct val="0"/>
        </a:spcAft>
        <a:defRPr sz="3600">
          <a:solidFill>
            <a:schemeClr val="tx2"/>
          </a:solidFill>
          <a:latin typeface="Arial" charset="0"/>
        </a:defRPr>
      </a:lvl4pPr>
      <a:lvl5pPr algn="ctr" rtl="0" fontAlgn="base">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hyperlink" Target="mailto:walter.wilkie@usmc.mil" TargetMode="External"/><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hyperlink" Target="mailto:george.mcdonnell@usmc.mi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457200" y="1752600"/>
            <a:ext cx="8229600" cy="4373563"/>
          </a:xfrm>
        </p:spPr>
        <p:txBody>
          <a:bodyPr>
            <a:normAutofit/>
          </a:bodyPr>
          <a:lstStyle/>
          <a:p>
            <a:pPr algn="ctr" eaLnBrk="1" hangingPunct="1">
              <a:buFontTx/>
              <a:buNone/>
            </a:pPr>
            <a:r>
              <a:rPr lang="en-US" sz="6600" b="1" dirty="0" smtClean="0"/>
              <a:t>Ethics Brief</a:t>
            </a:r>
          </a:p>
        </p:txBody>
      </p:sp>
      <p:pic>
        <p:nvPicPr>
          <p:cNvPr id="6" name="Picture 5" descr="http://www.clker.com/cliparts/c/Y/I/V/8/r/scale-brown-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7863" y="3124200"/>
            <a:ext cx="1676400" cy="16820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4063" y="2819400"/>
            <a:ext cx="9144000" cy="3293209"/>
          </a:xfrm>
          <a:prstGeom prst="rect">
            <a:avLst/>
          </a:prstGeom>
        </p:spPr>
        <p:txBody>
          <a:bodyPr wrap="square">
            <a:spAutoFit/>
          </a:bodyPr>
          <a:lstStyle/>
          <a:p>
            <a:pPr algn="ctr">
              <a:defRPr/>
            </a:pPr>
            <a:endParaRPr lang="en-US" sz="3200" b="1" dirty="0">
              <a:solidFill>
                <a:schemeClr val="tx2">
                  <a:lumMod val="50000"/>
                </a:schemeClr>
              </a:solidFill>
              <a:latin typeface="+mj-lt"/>
              <a:cs typeface="+mn-cs"/>
            </a:endParaRPr>
          </a:p>
          <a:p>
            <a:pPr algn="ctr">
              <a:defRPr/>
            </a:pPr>
            <a:endParaRPr lang="en-US" sz="3200" b="1" dirty="0">
              <a:solidFill>
                <a:schemeClr val="tx2">
                  <a:lumMod val="50000"/>
                </a:schemeClr>
              </a:solidFill>
              <a:latin typeface="+mj-lt"/>
              <a:cs typeface="+mn-cs"/>
            </a:endParaRPr>
          </a:p>
          <a:p>
            <a:pPr algn="ctr">
              <a:defRPr/>
            </a:pPr>
            <a:endParaRPr lang="en-US" sz="3200" b="1" dirty="0" smtClean="0">
              <a:solidFill>
                <a:schemeClr val="tx2">
                  <a:lumMod val="50000"/>
                </a:schemeClr>
              </a:solidFill>
              <a:latin typeface="+mj-lt"/>
              <a:cs typeface="+mn-cs"/>
            </a:endParaRPr>
          </a:p>
          <a:p>
            <a:pPr algn="ctr">
              <a:defRPr/>
            </a:pPr>
            <a:endParaRPr lang="en-US" sz="3200" b="1" dirty="0">
              <a:solidFill>
                <a:schemeClr val="tx2">
                  <a:lumMod val="50000"/>
                </a:schemeClr>
              </a:solidFill>
              <a:latin typeface="+mj-lt"/>
              <a:cs typeface="+mn-cs"/>
            </a:endParaRPr>
          </a:p>
          <a:p>
            <a:pPr algn="ctr">
              <a:defRPr/>
            </a:pPr>
            <a:r>
              <a:rPr lang="en-US" sz="4000" b="1" dirty="0" smtClean="0">
                <a:latin typeface="+mj-lt"/>
              </a:rPr>
              <a:t>Major Wilkie</a:t>
            </a:r>
          </a:p>
          <a:p>
            <a:pPr algn="ctr">
              <a:defRPr/>
            </a:pPr>
            <a:r>
              <a:rPr lang="en-US" sz="4000" b="1" dirty="0" smtClean="0">
                <a:latin typeface="+mj-lt"/>
              </a:rPr>
              <a:t>LOGCOM &amp; MCLBA SJA </a:t>
            </a:r>
            <a:endParaRPr lang="en-US" sz="4000" b="1" dirty="0">
              <a:latin typeface="+mj-lt"/>
            </a:endParaRPr>
          </a:p>
        </p:txBody>
      </p:sp>
    </p:spTree>
    <p:extLst>
      <p:ext uri="{BB962C8B-B14F-4D97-AF65-F5344CB8AC3E}">
        <p14:creationId xmlns:p14="http://schemas.microsoft.com/office/powerpoint/2010/main" val="3151709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AET: The 14 Ethical Principles</a:t>
            </a:r>
            <a:endParaRPr lang="en-US" sz="3600" b="1" dirty="0"/>
          </a:p>
        </p:txBody>
      </p:sp>
      <p:sp>
        <p:nvSpPr>
          <p:cNvPr id="3" name="Content Placeholder 2"/>
          <p:cNvSpPr>
            <a:spLocks noGrp="1"/>
          </p:cNvSpPr>
          <p:nvPr>
            <p:ph idx="1"/>
          </p:nvPr>
        </p:nvSpPr>
        <p:spPr>
          <a:xfrm>
            <a:off x="457200" y="1600200"/>
            <a:ext cx="8229600" cy="5105400"/>
          </a:xfrm>
        </p:spPr>
        <p:txBody>
          <a:bodyPr>
            <a:normAutofit fontScale="92500"/>
          </a:bodyPr>
          <a:lstStyle/>
          <a:p>
            <a:pPr marL="514350" indent="-514350">
              <a:buFont typeface="+mj-lt"/>
              <a:buAutoNum type="arabicPeriod"/>
            </a:pPr>
            <a:r>
              <a:rPr lang="en-US" sz="2600" b="1" u="sng" dirty="0" smtClean="0"/>
              <a:t>Public Trust</a:t>
            </a:r>
            <a:r>
              <a:rPr lang="en-US" sz="2600" b="1" dirty="0" smtClean="0"/>
              <a:t>:  </a:t>
            </a:r>
            <a:r>
              <a:rPr lang="en-US" sz="2600" b="1" dirty="0"/>
              <a:t>Put loyalty to Constitution, laws and ethical principles above private </a:t>
            </a:r>
            <a:r>
              <a:rPr lang="en-US" sz="2600" b="1" dirty="0" smtClean="0"/>
              <a:t>gain.</a:t>
            </a:r>
          </a:p>
          <a:p>
            <a:pPr marL="514350" indent="-514350">
              <a:buFont typeface="+mj-lt"/>
              <a:buAutoNum type="arabicPeriod"/>
            </a:pPr>
            <a:r>
              <a:rPr lang="en-US" sz="2600" b="1" u="sng" dirty="0" smtClean="0"/>
              <a:t>Conflicting Financial Interests</a:t>
            </a:r>
            <a:r>
              <a:rPr lang="en-US" sz="2600" b="1" dirty="0" smtClean="0"/>
              <a:t>:  </a:t>
            </a:r>
            <a:r>
              <a:rPr lang="en-US" sz="2600" b="1" dirty="0"/>
              <a:t>Don't hold financial interests that conflict with performance of </a:t>
            </a:r>
            <a:r>
              <a:rPr lang="en-US" sz="2600" b="1" dirty="0" smtClean="0"/>
              <a:t>duty.</a:t>
            </a:r>
          </a:p>
          <a:p>
            <a:pPr marL="514350" indent="-514350">
              <a:buFont typeface="+mj-lt"/>
              <a:buAutoNum type="arabicPeriod"/>
            </a:pPr>
            <a:r>
              <a:rPr lang="en-US" sz="2600" b="1" u="sng" dirty="0" smtClean="0"/>
              <a:t>Misuse of Nonpublic Government Information</a:t>
            </a:r>
            <a:r>
              <a:rPr lang="en-US" sz="2600" b="1" dirty="0" smtClean="0"/>
              <a:t>: </a:t>
            </a:r>
            <a:r>
              <a:rPr lang="en-US" sz="2600" b="1" dirty="0"/>
              <a:t>Don't use or allow use in financial transactions or to further private </a:t>
            </a:r>
            <a:r>
              <a:rPr lang="en-US" sz="2600" b="1" dirty="0" smtClean="0"/>
              <a:t>interests.</a:t>
            </a:r>
          </a:p>
          <a:p>
            <a:pPr marL="514350" indent="-514350">
              <a:buFont typeface="+mj-lt"/>
              <a:buAutoNum type="arabicPeriod"/>
            </a:pPr>
            <a:r>
              <a:rPr lang="en-US" sz="2600" b="1" u="sng" dirty="0" smtClean="0"/>
              <a:t>Gifts</a:t>
            </a:r>
            <a:r>
              <a:rPr lang="en-US" sz="2600" b="1" dirty="0" smtClean="0"/>
              <a:t>:  </a:t>
            </a:r>
            <a:r>
              <a:rPr lang="en-US" sz="2600" b="1" dirty="0"/>
              <a:t>Don't solicit/accept them from “prohibited sources</a:t>
            </a:r>
            <a:r>
              <a:rPr lang="en-US" sz="2600" b="1" dirty="0" smtClean="0"/>
              <a:t>.”</a:t>
            </a:r>
          </a:p>
          <a:p>
            <a:pPr marL="514350" indent="-514350">
              <a:buFont typeface="+mj-lt"/>
              <a:buAutoNum type="arabicPeriod"/>
            </a:pPr>
            <a:r>
              <a:rPr lang="en-US" sz="2600" b="1" u="sng" dirty="0" smtClean="0"/>
              <a:t>Honest Effort</a:t>
            </a:r>
            <a:r>
              <a:rPr lang="en-US" sz="2600" b="1" dirty="0" smtClean="0"/>
              <a:t>:  </a:t>
            </a:r>
            <a:r>
              <a:rPr lang="en-US" sz="2600" b="1" dirty="0"/>
              <a:t>Put forth in performing your </a:t>
            </a:r>
            <a:r>
              <a:rPr lang="en-US" sz="2600" b="1" dirty="0" smtClean="0"/>
              <a:t>duties.</a:t>
            </a:r>
          </a:p>
          <a:p>
            <a:pPr marL="514350" indent="-514350">
              <a:buFont typeface="+mj-lt"/>
              <a:buAutoNum type="arabicPeriod"/>
            </a:pPr>
            <a:r>
              <a:rPr lang="en-US" sz="2600" b="1" u="sng" dirty="0" smtClean="0"/>
              <a:t>Unauthorized Commitments</a:t>
            </a:r>
            <a:r>
              <a:rPr lang="en-US" sz="2600" b="1" dirty="0" smtClean="0"/>
              <a:t>:  </a:t>
            </a:r>
            <a:r>
              <a:rPr lang="en-US" sz="2600" b="1" dirty="0"/>
              <a:t>Don't knowingly make them or make promises purporting to bind the </a:t>
            </a:r>
            <a:r>
              <a:rPr lang="en-US" sz="2600" b="1" dirty="0" smtClean="0"/>
              <a:t>Government.</a:t>
            </a:r>
          </a:p>
          <a:p>
            <a:pPr marL="514350" indent="-514350">
              <a:buFont typeface="+mj-lt"/>
              <a:buAutoNum type="arabicPeriod"/>
            </a:pPr>
            <a:r>
              <a:rPr lang="en-US" sz="2600" b="1" u="sng" dirty="0" smtClean="0"/>
              <a:t>Using Public Office For Private Gain</a:t>
            </a:r>
            <a:r>
              <a:rPr lang="en-US" sz="2600" b="1" dirty="0" smtClean="0"/>
              <a:t>:  </a:t>
            </a:r>
            <a:r>
              <a:rPr lang="en-US" sz="2600" b="1" dirty="0"/>
              <a:t>Just don‘t</a:t>
            </a:r>
            <a:r>
              <a:rPr lang="en-US" sz="2600" b="1" dirty="0">
                <a:solidFill>
                  <a:schemeClr val="tx2">
                    <a:lumMod val="50000"/>
                  </a:schemeClr>
                </a:solidFill>
              </a:rPr>
              <a:t>.</a:t>
            </a:r>
          </a:p>
          <a:p>
            <a:pPr marL="461963" indent="-461963">
              <a:buClr>
                <a:schemeClr val="bg1"/>
              </a:buClr>
              <a:buNone/>
            </a:pPr>
            <a:endParaRPr lang="en-US" sz="2800" b="1" dirty="0"/>
          </a:p>
        </p:txBody>
      </p:sp>
      <p:sp>
        <p:nvSpPr>
          <p:cNvPr id="4" name="Slide Number Placeholder 3"/>
          <p:cNvSpPr>
            <a:spLocks noGrp="1"/>
          </p:cNvSpPr>
          <p:nvPr>
            <p:ph type="sldNum" sz="quarter" idx="12"/>
          </p:nvPr>
        </p:nvSpPr>
        <p:spPr/>
        <p:txBody>
          <a:bodyPr/>
          <a:lstStyle/>
          <a:p>
            <a:fld id="{CBEE9684-3D89-471D-9918-A17BEDA27464}"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123898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AET: The 14 Ethical Principles</a:t>
            </a:r>
            <a:endParaRPr lang="en-US" sz="3600" b="1" dirty="0"/>
          </a:p>
        </p:txBody>
      </p:sp>
      <p:sp>
        <p:nvSpPr>
          <p:cNvPr id="3" name="Content Placeholder 2"/>
          <p:cNvSpPr>
            <a:spLocks noGrp="1"/>
          </p:cNvSpPr>
          <p:nvPr>
            <p:ph idx="1"/>
          </p:nvPr>
        </p:nvSpPr>
        <p:spPr>
          <a:xfrm>
            <a:off x="304800" y="1676400"/>
            <a:ext cx="8686800" cy="4724400"/>
          </a:xfrm>
        </p:spPr>
        <p:txBody>
          <a:bodyPr>
            <a:normAutofit/>
          </a:bodyPr>
          <a:lstStyle/>
          <a:p>
            <a:pPr marL="457200" indent="-457200">
              <a:buFont typeface="+mj-lt"/>
              <a:buAutoNum type="arabicPeriod" startAt="8"/>
            </a:pPr>
            <a:r>
              <a:rPr lang="en-US" sz="2400" b="1" u="sng" dirty="0" smtClean="0"/>
              <a:t>Impartiality</a:t>
            </a:r>
            <a:r>
              <a:rPr lang="en-US" sz="2400" b="1" dirty="0" smtClean="0"/>
              <a:t>:  </a:t>
            </a:r>
            <a:r>
              <a:rPr lang="en-US" sz="2400" b="1" dirty="0"/>
              <a:t>Don't give preferential treatment to </a:t>
            </a:r>
            <a:r>
              <a:rPr lang="en-US" sz="2400" b="1" dirty="0" smtClean="0"/>
              <a:t>anyone.</a:t>
            </a:r>
          </a:p>
          <a:p>
            <a:pPr marL="457200" indent="-457200">
              <a:buFont typeface="+mj-lt"/>
              <a:buAutoNum type="arabicPeriod" startAt="8"/>
            </a:pPr>
            <a:r>
              <a:rPr lang="en-US" sz="2400" b="1" u="sng" dirty="0" smtClean="0"/>
              <a:t>Federal Property</a:t>
            </a:r>
            <a:r>
              <a:rPr lang="en-US" sz="2400" b="1" dirty="0" smtClean="0"/>
              <a:t>:  </a:t>
            </a:r>
            <a:r>
              <a:rPr lang="en-US" sz="2400" b="1" dirty="0"/>
              <a:t>Use only for authorized </a:t>
            </a:r>
            <a:r>
              <a:rPr lang="en-US" sz="2400" b="1" dirty="0" smtClean="0"/>
              <a:t>activities.</a:t>
            </a:r>
          </a:p>
          <a:p>
            <a:pPr marL="457200" indent="-457200">
              <a:buFont typeface="+mj-lt"/>
              <a:buAutoNum type="arabicPeriod" startAt="8"/>
            </a:pPr>
            <a:r>
              <a:rPr lang="en-US" sz="2400" b="1" u="sng" dirty="0" smtClean="0"/>
              <a:t>Outside Employment/Activities</a:t>
            </a:r>
            <a:r>
              <a:rPr lang="en-US" sz="2400" b="1" dirty="0" smtClean="0"/>
              <a:t>:  </a:t>
            </a:r>
            <a:r>
              <a:rPr lang="en-US" sz="2400" b="1" dirty="0"/>
              <a:t>Don't seek or engage in if it conflicts with official duties and </a:t>
            </a:r>
            <a:r>
              <a:rPr lang="en-US" sz="2400" b="1" dirty="0" smtClean="0"/>
              <a:t>responsibilities.</a:t>
            </a:r>
          </a:p>
          <a:p>
            <a:pPr marL="457200" indent="-457200">
              <a:buFont typeface="+mj-lt"/>
              <a:buAutoNum type="arabicPeriod" startAt="8"/>
            </a:pPr>
            <a:r>
              <a:rPr lang="en-US" sz="2400" b="1" u="sng" dirty="0" smtClean="0"/>
              <a:t>Waste, Fraud, Abuse, Corruption</a:t>
            </a:r>
            <a:r>
              <a:rPr lang="en-US" sz="2400" b="1" dirty="0" smtClean="0"/>
              <a:t>:  </a:t>
            </a:r>
            <a:r>
              <a:rPr lang="en-US" sz="2400" b="1" dirty="0"/>
              <a:t>Disclose to </a:t>
            </a:r>
            <a:r>
              <a:rPr lang="en-US" sz="2400" b="1" dirty="0" smtClean="0"/>
              <a:t>authorities.</a:t>
            </a:r>
          </a:p>
          <a:p>
            <a:pPr marL="457200" indent="-457200">
              <a:buFont typeface="+mj-lt"/>
              <a:buAutoNum type="arabicPeriod" startAt="8"/>
            </a:pPr>
            <a:r>
              <a:rPr lang="en-US" sz="2400" b="1" u="sng" dirty="0" smtClean="0"/>
              <a:t>Meet Your Obligations</a:t>
            </a:r>
            <a:r>
              <a:rPr lang="en-US" sz="2400" b="1" dirty="0" smtClean="0"/>
              <a:t>:  </a:t>
            </a:r>
            <a:r>
              <a:rPr lang="en-US" sz="2400" b="1" dirty="0"/>
              <a:t>Satisfy obligations as a citizen (e.g., pay just financial obligations imposed by law, such as taxes</a:t>
            </a:r>
            <a:r>
              <a:rPr lang="en-US" sz="2400" b="1" dirty="0" smtClean="0"/>
              <a:t>).</a:t>
            </a:r>
          </a:p>
          <a:p>
            <a:pPr marL="457200" indent="-457200">
              <a:buFont typeface="+mj-lt"/>
              <a:buAutoNum type="arabicPeriod" startAt="8"/>
            </a:pPr>
            <a:r>
              <a:rPr lang="en-US" sz="2400" b="1" u="sng" dirty="0" smtClean="0"/>
              <a:t>Support Equal Opportunity</a:t>
            </a:r>
            <a:r>
              <a:rPr lang="en-US" sz="2400" b="1" dirty="0" smtClean="0"/>
              <a:t>: </a:t>
            </a:r>
            <a:r>
              <a:rPr lang="en-US" sz="2400" b="1" dirty="0"/>
              <a:t>in performance of </a:t>
            </a:r>
            <a:r>
              <a:rPr lang="en-US" sz="2400" b="1" dirty="0" smtClean="0"/>
              <a:t>duties.</a:t>
            </a:r>
          </a:p>
          <a:p>
            <a:pPr marL="457200" indent="-457200">
              <a:buFont typeface="+mj-lt"/>
              <a:buAutoNum type="arabicPeriod" startAt="8"/>
            </a:pPr>
            <a:r>
              <a:rPr lang="en-US" sz="2400" b="1" u="sng" dirty="0" smtClean="0">
                <a:solidFill>
                  <a:srgbClr val="FF0000"/>
                </a:solidFill>
              </a:rPr>
              <a:t>Appearances</a:t>
            </a:r>
            <a:r>
              <a:rPr lang="en-US" sz="2400" b="1" dirty="0" smtClean="0">
                <a:solidFill>
                  <a:srgbClr val="FF0000"/>
                </a:solidFill>
              </a:rPr>
              <a:t>:  </a:t>
            </a:r>
            <a:r>
              <a:rPr lang="en-US" sz="2400" b="1" dirty="0">
                <a:solidFill>
                  <a:srgbClr val="FF0000"/>
                </a:solidFill>
              </a:rPr>
              <a:t>Avoid actions creating appearance of violating the laws or ethical standards, where a reasonable person with knowledge of the relevant facts would question your decision</a:t>
            </a:r>
            <a:r>
              <a:rPr lang="en-US" sz="2400" b="1" dirty="0" smtClean="0">
                <a:solidFill>
                  <a:srgbClr val="FF0000"/>
                </a:solidFill>
              </a:rPr>
              <a:t>.</a:t>
            </a:r>
            <a:endParaRPr lang="en-US" sz="2400" b="1" dirty="0">
              <a:solidFill>
                <a:srgbClr val="FF0000"/>
              </a:solidFill>
            </a:endParaRPr>
          </a:p>
        </p:txBody>
      </p:sp>
      <p:sp>
        <p:nvSpPr>
          <p:cNvPr id="4" name="Slide Number Placeholder 3"/>
          <p:cNvSpPr>
            <a:spLocks noGrp="1"/>
          </p:cNvSpPr>
          <p:nvPr>
            <p:ph type="sldNum" sz="quarter" idx="12"/>
          </p:nvPr>
        </p:nvSpPr>
        <p:spPr/>
        <p:txBody>
          <a:bodyPr/>
          <a:lstStyle/>
          <a:p>
            <a:fld id="{CBEE9684-3D89-471D-9918-A17BEDA27464}"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338848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Trust</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Chiefly Wasteful</a:t>
            </a:r>
            <a:endParaRPr lang="en-US" dirty="0"/>
          </a:p>
          <a:p>
            <a:pPr marL="0" indent="0">
              <a:buNone/>
            </a:pPr>
            <a:r>
              <a:rPr lang="en-US" dirty="0" smtClean="0"/>
              <a:t>	A </a:t>
            </a:r>
            <a:r>
              <a:rPr lang="en-US" dirty="0"/>
              <a:t>chief of maintenance and logistics at a military facility purchased, at a cost of $30,000 each, 6 forklifts designed for inside use despite the fact that the command needed lifts for outside use, even for use in inclement weather.  The forklifts rusted for 8 months in an outdoor storage area.  In an even more impressive display of waste, the chief purchased a $400,000 patrol boat with a bad generator that left the boat inoperative - and that went unrepaired.  </a:t>
            </a:r>
          </a:p>
          <a:p>
            <a:pPr marL="0" indent="0">
              <a:buNone/>
            </a:pPr>
            <a:r>
              <a:rPr lang="en-US" dirty="0" smtClean="0"/>
              <a:t>	The </a:t>
            </a:r>
            <a:r>
              <a:rPr lang="en-US" dirty="0"/>
              <a:t>chief’s actions violated Federal Acquisition Regulation 3.101-1, which sets forth the standard that transactions related to the expenditure of public funds require the highest degree of public trust and an impeccable standard of conduct.  </a:t>
            </a:r>
          </a:p>
          <a:p>
            <a:pPr marL="0" indent="0">
              <a:buNone/>
            </a:pPr>
            <a:r>
              <a:rPr lang="en-US" dirty="0" smtClean="0"/>
              <a:t>	The </a:t>
            </a:r>
            <a:r>
              <a:rPr lang="en-US" dirty="0"/>
              <a:t>chief was removed from his position.</a:t>
            </a:r>
          </a:p>
        </p:txBody>
      </p:sp>
      <p:sp>
        <p:nvSpPr>
          <p:cNvPr id="4" name="Slide Number Placeholder 3"/>
          <p:cNvSpPr>
            <a:spLocks noGrp="1"/>
          </p:cNvSpPr>
          <p:nvPr>
            <p:ph type="sldNum" sz="quarter" idx="12"/>
          </p:nvPr>
        </p:nvSpPr>
        <p:spPr/>
        <p:txBody>
          <a:bodyPr/>
          <a:lstStyle/>
          <a:p>
            <a:fld id="{CBEE9684-3D89-471D-9918-A17BEDA27464}"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4163810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tx2">
                    <a:lumMod val="50000"/>
                  </a:schemeClr>
                </a:solidFill>
              </a:rPr>
              <a:t>Conflicts of Interest</a:t>
            </a:r>
            <a:endParaRPr lang="en-US" sz="3600" dirty="0"/>
          </a:p>
        </p:txBody>
      </p:sp>
      <p:sp>
        <p:nvSpPr>
          <p:cNvPr id="3" name="Content Placeholder 2"/>
          <p:cNvSpPr>
            <a:spLocks noGrp="1"/>
          </p:cNvSpPr>
          <p:nvPr>
            <p:ph idx="1"/>
          </p:nvPr>
        </p:nvSpPr>
        <p:spPr>
          <a:xfrm>
            <a:off x="457200" y="1295400"/>
            <a:ext cx="8229600" cy="5257800"/>
          </a:xfrm>
        </p:spPr>
        <p:txBody>
          <a:bodyPr>
            <a:normAutofit/>
          </a:bodyPr>
          <a:lstStyle/>
          <a:p>
            <a:pPr algn="ctr">
              <a:spcBef>
                <a:spcPts val="1200"/>
              </a:spcBef>
              <a:buNone/>
            </a:pPr>
            <a:r>
              <a:rPr lang="en-US" sz="2400" b="1" dirty="0">
                <a:solidFill>
                  <a:schemeClr val="tx2">
                    <a:lumMod val="50000"/>
                  </a:schemeClr>
                </a:solidFill>
              </a:rPr>
              <a:t/>
            </a:r>
            <a:br>
              <a:rPr lang="en-US" sz="2400" b="1" dirty="0">
                <a:solidFill>
                  <a:schemeClr val="tx2">
                    <a:lumMod val="50000"/>
                  </a:schemeClr>
                </a:solidFill>
              </a:rPr>
            </a:br>
            <a:r>
              <a:rPr lang="en-US" sz="2400" b="1" u="sng" dirty="0" smtClean="0"/>
              <a:t>The DOD Standards </a:t>
            </a:r>
            <a:r>
              <a:rPr lang="en-US" sz="2400" b="1" u="sng" dirty="0"/>
              <a:t>of Conduct provide</a:t>
            </a:r>
            <a:r>
              <a:rPr lang="en-US" sz="2400" b="1" dirty="0"/>
              <a:t>:</a:t>
            </a:r>
          </a:p>
          <a:p>
            <a:pPr marL="0" lvl="1" indent="0" fontAlgn="auto">
              <a:spcBef>
                <a:spcPts val="0"/>
              </a:spcBef>
              <a:spcAft>
                <a:spcPts val="0"/>
              </a:spcAft>
              <a:defRPr/>
            </a:pPr>
            <a:endParaRPr lang="en-US" sz="2400" b="1" dirty="0"/>
          </a:p>
          <a:p>
            <a:pPr marL="225425" lvl="1" indent="-225425">
              <a:spcBef>
                <a:spcPts val="0"/>
              </a:spcBef>
              <a:buFont typeface="Arial" pitchFamily="34" charset="0"/>
              <a:buChar char="•"/>
              <a:defRPr/>
            </a:pPr>
            <a:r>
              <a:rPr lang="en-US" sz="2400" b="1" i="1" u="sng" dirty="0"/>
              <a:t>Conflicting Financial Interests</a:t>
            </a:r>
            <a:r>
              <a:rPr lang="en-US" sz="2400" b="1" dirty="0"/>
              <a:t>. Employees must </a:t>
            </a:r>
            <a:r>
              <a:rPr lang="en-US" sz="2400" b="1" i="1" dirty="0"/>
              <a:t>disqualify</a:t>
            </a:r>
            <a:r>
              <a:rPr lang="en-US" sz="2400" b="1" dirty="0"/>
              <a:t> themselves from an official matter if that matter will affect their financial interests, unless an exception or exemption applies.</a:t>
            </a:r>
          </a:p>
          <a:p>
            <a:pPr marL="225425" lvl="1" indent="-225425">
              <a:spcBef>
                <a:spcPts val="0"/>
              </a:spcBef>
              <a:buFont typeface="Arial" pitchFamily="34" charset="0"/>
              <a:buChar char="•"/>
              <a:defRPr/>
            </a:pPr>
            <a:endParaRPr lang="en-US" sz="2400" b="1" dirty="0"/>
          </a:p>
          <a:p>
            <a:pPr marL="225425" indent="-225425">
              <a:spcBef>
                <a:spcPts val="0"/>
              </a:spcBef>
              <a:defRPr/>
            </a:pPr>
            <a:r>
              <a:rPr lang="en-US" sz="2400" b="1" i="1" u="sng" dirty="0"/>
              <a:t>Impartiality</a:t>
            </a:r>
            <a:r>
              <a:rPr lang="en-US" sz="2400" b="1" dirty="0"/>
              <a:t>. </a:t>
            </a:r>
            <a:r>
              <a:rPr lang="en-US" sz="2400" b="1" dirty="0" smtClean="0"/>
              <a:t>Employees shall </a:t>
            </a:r>
            <a:r>
              <a:rPr lang="en-US" sz="2400" b="1" i="1" dirty="0"/>
              <a:t>disqualify</a:t>
            </a:r>
            <a:r>
              <a:rPr lang="en-US" sz="2400" b="1" dirty="0"/>
              <a:t> themselves from taking action in an official matter if a reasonable person would have a basis to question their impartiality. (AKA, THE WASHINGTON POST TEST)</a:t>
            </a:r>
            <a:endParaRPr lang="en-US" sz="2400" b="1" dirty="0" smtClean="0"/>
          </a:p>
          <a:p>
            <a:pPr marL="225425" indent="-225425">
              <a:spcBef>
                <a:spcPts val="0"/>
              </a:spcBef>
              <a:defRPr/>
            </a:pPr>
            <a:endParaRPr lang="en-US" sz="2400" b="1" i="1" u="sng" dirty="0"/>
          </a:p>
          <a:p>
            <a:pPr marL="0" lvl="1" indent="0" fontAlgn="auto">
              <a:spcBef>
                <a:spcPts val="0"/>
              </a:spcBef>
              <a:spcAft>
                <a:spcPts val="0"/>
              </a:spcAft>
              <a:buNone/>
              <a:defRPr/>
            </a:pPr>
            <a:r>
              <a:rPr lang="en-US" sz="2400" b="1" i="1" dirty="0" smtClean="0"/>
              <a:t>       TIP</a:t>
            </a:r>
            <a:r>
              <a:rPr lang="en-US" sz="2400" b="1" i="1" dirty="0"/>
              <a:t>:  </a:t>
            </a:r>
            <a:r>
              <a:rPr lang="en-US" sz="2400" b="1" dirty="0"/>
              <a:t>In both cases, disqualification </a:t>
            </a:r>
            <a:r>
              <a:rPr lang="en-US" sz="2400" b="1" dirty="0" smtClean="0"/>
              <a:t>shall </a:t>
            </a:r>
            <a:r>
              <a:rPr lang="en-US" sz="2400" b="1" dirty="0"/>
              <a:t>be </a:t>
            </a:r>
            <a:r>
              <a:rPr lang="en-US" sz="2400" b="1" u="sng" dirty="0"/>
              <a:t>in writing</a:t>
            </a:r>
            <a:r>
              <a:rPr lang="en-US" sz="2400" b="1" dirty="0"/>
              <a:t>.</a:t>
            </a:r>
          </a:p>
          <a:p>
            <a:endParaRPr lang="en-US" dirty="0"/>
          </a:p>
        </p:txBody>
      </p:sp>
      <p:sp>
        <p:nvSpPr>
          <p:cNvPr id="4" name="Slide Number Placeholder 3"/>
          <p:cNvSpPr>
            <a:spLocks noGrp="1"/>
          </p:cNvSpPr>
          <p:nvPr>
            <p:ph type="sldNum" sz="quarter" idx="12"/>
          </p:nvPr>
        </p:nvSpPr>
        <p:spPr/>
        <p:txBody>
          <a:bodyPr/>
          <a:lstStyle/>
          <a:p>
            <a:fld id="{CBEE9684-3D89-471D-9918-A17BEDA27464}"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2317287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of Interest</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b="1" dirty="0" smtClean="0"/>
              <a:t>Lawyer </a:t>
            </a:r>
            <a:r>
              <a:rPr lang="en-US" b="1" dirty="0"/>
              <a:t>Says Financial Disclosures Are a Nuisance, Client Gets Probation</a:t>
            </a:r>
            <a:endParaRPr lang="en-US" dirty="0"/>
          </a:p>
          <a:p>
            <a:pPr marL="0" indent="0">
              <a:buNone/>
            </a:pPr>
            <a:r>
              <a:rPr lang="en-US" dirty="0" smtClean="0"/>
              <a:t>	A </a:t>
            </a:r>
            <a:r>
              <a:rPr lang="en-US" dirty="0"/>
              <a:t>world-renowned Alzheimer’s research scientist for the National Institutes of Health (NIH) was sentenced to serve two years of probation and four-hundred hours of community service after failing to disclose several hundred-thousand dollars in consulting fees he received for services rendered to a prohibited source — a pharmaceutical company doing business with his agency.  The scientist violated a federal conflicts of interest statute and federal regulations requiring him to disclose payments from outside sources on his financial disclosure report (Form 450).  The purpose of the required financial disclosure is to help employees recognize conflicting financial interests and avoid violating the law.  </a:t>
            </a:r>
            <a:endParaRPr lang="en-US" dirty="0" smtClean="0"/>
          </a:p>
          <a:p>
            <a:pPr marL="0" indent="0">
              <a:buNone/>
            </a:pPr>
            <a:r>
              <a:rPr lang="en-US" dirty="0"/>
              <a:t>	</a:t>
            </a:r>
            <a:r>
              <a:rPr lang="en-US" dirty="0" smtClean="0"/>
              <a:t>The </a:t>
            </a:r>
            <a:r>
              <a:rPr lang="en-US" dirty="0"/>
              <a:t>scientist’s lawyer said that it is common for NIH researchers not to file financial disclosures because they consider the disclosures a “bureaucratic nuisance.”  Maybe so, but this scientist should have known, as most world-renowned medical researchers probably do, that untreated nuisances often become debilitating illnesses.  In addition to probation and four-hundred hours of community service, the scientist was also forced to forfeit the consulting fees he had received from the pharmaceutical company, and was deprived of his retirement from the government.   </a:t>
            </a:r>
          </a:p>
          <a:p>
            <a:endParaRPr lang="en-US" dirty="0"/>
          </a:p>
        </p:txBody>
      </p:sp>
      <p:sp>
        <p:nvSpPr>
          <p:cNvPr id="4" name="Slide Number Placeholder 3"/>
          <p:cNvSpPr>
            <a:spLocks noGrp="1"/>
          </p:cNvSpPr>
          <p:nvPr>
            <p:ph type="sldNum" sz="quarter" idx="12"/>
          </p:nvPr>
        </p:nvSpPr>
        <p:spPr/>
        <p:txBody>
          <a:bodyPr/>
          <a:lstStyle/>
          <a:p>
            <a:fld id="{CBEE9684-3D89-471D-9918-A17BEDA27464}"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67616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763000" cy="4953000"/>
          </a:xfrm>
        </p:spPr>
        <p:txBody>
          <a:bodyPr>
            <a:normAutofit fontScale="40000" lnSpcReduction="20000"/>
          </a:bodyPr>
          <a:lstStyle/>
          <a:p>
            <a:r>
              <a:rPr lang="en-US" sz="6400" b="1" u="sng" dirty="0"/>
              <a:t>5 C.F.R. § 2635.202(a</a:t>
            </a:r>
            <a:r>
              <a:rPr lang="en-US" sz="6400" b="1" u="sng" dirty="0" smtClean="0"/>
              <a:t>)</a:t>
            </a:r>
            <a:r>
              <a:rPr lang="en-US" sz="6400" b="1" dirty="0" smtClean="0"/>
              <a:t>:</a:t>
            </a:r>
            <a:r>
              <a:rPr lang="en-US" sz="6400" dirty="0" smtClean="0"/>
              <a:t>  </a:t>
            </a:r>
            <a:r>
              <a:rPr lang="en-US" sz="6400" b="1" dirty="0" smtClean="0"/>
              <a:t>You may not directly or indirectly solicit or accept a gift given:</a:t>
            </a:r>
          </a:p>
          <a:p>
            <a:pPr lvl="1"/>
            <a:r>
              <a:rPr lang="en-US" sz="6400" b="1" dirty="0" smtClean="0"/>
              <a:t>by a prohibited source; or </a:t>
            </a:r>
          </a:p>
          <a:p>
            <a:pPr lvl="1"/>
            <a:r>
              <a:rPr lang="en-US" sz="6400" b="1" dirty="0" smtClean="0"/>
              <a:t>because of your official position.</a:t>
            </a:r>
          </a:p>
          <a:p>
            <a:r>
              <a:rPr lang="en-US" sz="6800" b="1" dirty="0" smtClean="0"/>
              <a:t>DoD Supplemental Regulation </a:t>
            </a:r>
          </a:p>
          <a:p>
            <a:pPr lvl="1"/>
            <a:r>
              <a:rPr lang="en-US" sz="6000" b="1" dirty="0" smtClean="0"/>
              <a:t>Gifts from Outside Sources</a:t>
            </a:r>
          </a:p>
          <a:p>
            <a:pPr lvl="1"/>
            <a:r>
              <a:rPr lang="en-US" sz="6000" b="1" dirty="0" smtClean="0"/>
              <a:t>Gifts Between Employees</a:t>
            </a:r>
          </a:p>
          <a:p>
            <a:pPr lvl="1"/>
            <a:r>
              <a:rPr lang="en-US" sz="6000" b="1" dirty="0" smtClean="0"/>
              <a:t>Written Disqualifications </a:t>
            </a:r>
            <a:endParaRPr lang="en-US" sz="6000" b="1" dirty="0"/>
          </a:p>
          <a:p>
            <a:r>
              <a:rPr lang="en-US" sz="6400" b="1" u="sng" dirty="0" smtClean="0"/>
              <a:t>EXCEPTIONS</a:t>
            </a:r>
            <a:r>
              <a:rPr lang="en-US" sz="6400" b="1" dirty="0" smtClean="0"/>
              <a:t>:</a:t>
            </a:r>
            <a:endParaRPr lang="en-US" sz="6400" b="1" u="sng" dirty="0" smtClean="0"/>
          </a:p>
          <a:p>
            <a:pPr>
              <a:buNone/>
            </a:pPr>
            <a:r>
              <a:rPr lang="en-US" sz="6400" b="1" dirty="0">
                <a:solidFill>
                  <a:schemeClr val="accent1"/>
                </a:solidFill>
              </a:rPr>
              <a:t>	</a:t>
            </a:r>
            <a:r>
              <a:rPr lang="en-US" sz="6400" b="1" dirty="0"/>
              <a:t>$20/50 </a:t>
            </a:r>
            <a:r>
              <a:rPr lang="en-US" sz="6400" b="1" dirty="0" smtClean="0"/>
              <a:t>Rule</a:t>
            </a:r>
          </a:p>
          <a:p>
            <a:pPr>
              <a:buNone/>
            </a:pPr>
            <a:r>
              <a:rPr lang="en-US" sz="6400" b="1" dirty="0"/>
              <a:t>	</a:t>
            </a:r>
            <a:r>
              <a:rPr lang="en-US" sz="6400" b="1" dirty="0" smtClean="0"/>
              <a:t>Widely Attended Gatherings</a:t>
            </a:r>
          </a:p>
          <a:p>
            <a:r>
              <a:rPr lang="en-US" sz="6400" b="1" u="sng" dirty="0" smtClean="0"/>
              <a:t>BOTTOM LINE</a:t>
            </a:r>
            <a:r>
              <a:rPr lang="en-US" sz="6400" b="1" dirty="0" smtClean="0"/>
              <a:t>:  Call your lawyer (as soon as you know that you might be offered a gift) and keep a gift log.</a:t>
            </a:r>
          </a:p>
        </p:txBody>
      </p:sp>
      <p:sp>
        <p:nvSpPr>
          <p:cNvPr id="6" name="Rectangle 2"/>
          <p:cNvSpPr>
            <a:spLocks noGrp="1" noChangeArrowheads="1"/>
          </p:cNvSpPr>
          <p:nvPr>
            <p:ph type="title"/>
          </p:nvPr>
        </p:nvSpPr>
        <p:spPr>
          <a:xfrm>
            <a:off x="1295400" y="685800"/>
            <a:ext cx="6629400" cy="457200"/>
          </a:xfrm>
        </p:spPr>
        <p:txBody>
          <a:bodyPr>
            <a:noAutofit/>
          </a:bodyPr>
          <a:lstStyle/>
          <a:p>
            <a:r>
              <a:rPr lang="en-US" sz="3400" b="1" dirty="0"/>
              <a:t>Gifts</a:t>
            </a:r>
            <a:endParaRPr lang="en-US" sz="3400" b="1" i="1" dirty="0" smtClean="0"/>
          </a:p>
        </p:txBody>
      </p:sp>
    </p:spTree>
    <p:extLst>
      <p:ext uri="{BB962C8B-B14F-4D97-AF65-F5344CB8AC3E}">
        <p14:creationId xmlns:p14="http://schemas.microsoft.com/office/powerpoint/2010/main" val="15092410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Gifts are a big problem …</a:t>
            </a:r>
            <a:endParaRPr lang="en-US" dirty="0"/>
          </a:p>
        </p:txBody>
      </p:sp>
      <p:sp>
        <p:nvSpPr>
          <p:cNvPr id="3" name="Content Placeholder 2"/>
          <p:cNvSpPr>
            <a:spLocks noGrp="1"/>
          </p:cNvSpPr>
          <p:nvPr>
            <p:ph idx="1"/>
          </p:nvPr>
        </p:nvSpPr>
        <p:spPr>
          <a:xfrm>
            <a:off x="76200" y="1600200"/>
            <a:ext cx="8915400" cy="5105400"/>
          </a:xfrm>
        </p:spPr>
        <p:txBody>
          <a:bodyPr>
            <a:normAutofit fontScale="40000" lnSpcReduction="20000"/>
          </a:bodyPr>
          <a:lstStyle/>
          <a:p>
            <a:pPr marL="0" indent="0">
              <a:buNone/>
            </a:pPr>
            <a:r>
              <a:rPr lang="en-US" b="1" dirty="0"/>
              <a:t>Like a Private Helicopter Ride to Work?   How About a Model Ship?</a:t>
            </a:r>
            <a:endParaRPr lang="en-US" dirty="0"/>
          </a:p>
          <a:p>
            <a:pPr marL="0" indent="0">
              <a:buNone/>
            </a:pPr>
            <a:r>
              <a:rPr lang="en-US" b="1" dirty="0"/>
              <a:t>	</a:t>
            </a:r>
            <a:r>
              <a:rPr lang="en-US" b="1" dirty="0" smtClean="0"/>
              <a:t>The </a:t>
            </a:r>
            <a:r>
              <a:rPr lang="en-US" b="1" dirty="0"/>
              <a:t>Facts:</a:t>
            </a:r>
            <a:r>
              <a:rPr lang="en-US" dirty="0"/>
              <a:t> According to sworn testimony and documentation acquired by the office of a military service Inspector General, a senior military officer accepted gifts from the owner of a corporation that serviced and provided landing facilities for military aircraft.  The gifts to the officer included a helicopter ride to work, a shirt with the corporation’s logo, a miniature model airplane, meals at a Christmas party, and a leather jacket.  The officer allegedly returned the jacket but did nothing to compensate for receipt of the other gifts, the value of which exceeded (and probably well exceeded) $100.  This conduct occurred as one of a series of alleged offenses that resulted in the officer being relieved of command, issued a punitive letter of reprimand, and ordered to forfeit $1000.</a:t>
            </a:r>
          </a:p>
          <a:p>
            <a:pPr marL="0" indent="0">
              <a:buNone/>
            </a:pPr>
            <a:r>
              <a:rPr lang="en-US" b="1" dirty="0"/>
              <a:t>	</a:t>
            </a:r>
            <a:r>
              <a:rPr lang="en-US" b="1" dirty="0" smtClean="0"/>
              <a:t>The </a:t>
            </a:r>
            <a:r>
              <a:rPr lang="en-US" b="1" dirty="0"/>
              <a:t>Law:</a:t>
            </a:r>
            <a:r>
              <a:rPr lang="en-US" dirty="0"/>
              <a:t>  5 C.F.R. § 2635.101(b)(14) (2003) requires all Federal employees to avoid any actions that a reasonable person, who knew the relevant facts, could take to be a violation of the law—including the prohibition on providing “preferential treatment to any private organization or individual,” mentioned at § 2635.101(b)(8).  In this case, the value of the gifts the officer accepted could make it appear that he might influence Government contracting in favor of the corporation.  To be sure, he enjoyed some neat gifts—for a time.  However: “Public service is a public trust,” and it requires that Federal employees place loyalty to “the laws and ethical principles above private gain” (§ 2635.101(b)(1)).</a:t>
            </a:r>
          </a:p>
          <a:p>
            <a:pPr marL="0" indent="0">
              <a:buNone/>
            </a:pPr>
            <a:r>
              <a:rPr lang="en-US" dirty="0"/>
              <a:t>	</a:t>
            </a:r>
            <a:r>
              <a:rPr lang="en-US" dirty="0" smtClean="0"/>
              <a:t>Even </a:t>
            </a:r>
            <a:r>
              <a:rPr lang="en-US" dirty="0"/>
              <a:t>more directly on point, 5 C.F.R. §§ 2635.202(a) and 2635.203(d) apply the general principles mentioned above by prohibiting Federal employees from (among other things) soliciting gifts or accepting gifts—whether solicited or not—from any person who “[</a:t>
            </a:r>
            <a:r>
              <a:rPr lang="en-US" dirty="0" smtClean="0"/>
              <a:t>d]owes </a:t>
            </a:r>
            <a:r>
              <a:rPr lang="en-US" dirty="0"/>
              <a:t>business or seeks to do business with the employee’s agency.”</a:t>
            </a:r>
          </a:p>
          <a:p>
            <a:pPr marL="0" indent="0">
              <a:buNone/>
            </a:pPr>
            <a:r>
              <a:rPr lang="en-US" dirty="0"/>
              <a:t>	</a:t>
            </a:r>
            <a:r>
              <a:rPr lang="en-US" dirty="0" smtClean="0"/>
              <a:t>There </a:t>
            </a:r>
            <a:r>
              <a:rPr lang="en-US" dirty="0"/>
              <a:t>are some exceptions to these rules.  5 C.F.R. § 2635.204, for example, allows the acceptance of “unsolicited gifts having an aggregate market value of $20 or less per source per occasion,” provided that the value of gifts accepted under the “$20 rule” from a single source do not amount to more than $50 in a given </a:t>
            </a:r>
            <a:r>
              <a:rPr lang="en-US" i="1" dirty="0"/>
              <a:t>calendar year</a:t>
            </a:r>
            <a:r>
              <a:rPr lang="en-US" dirty="0"/>
              <a:t>.  In the case above, the officer’s gifts exceeded (and probably well exceeded) this limit.</a:t>
            </a:r>
          </a:p>
          <a:p>
            <a:pPr marL="0" indent="0">
              <a:buNone/>
            </a:pPr>
            <a:r>
              <a:rPr lang="en-US" dirty="0"/>
              <a:t>	</a:t>
            </a:r>
            <a:r>
              <a:rPr lang="en-US" dirty="0" smtClean="0"/>
              <a:t>If </a:t>
            </a:r>
            <a:r>
              <a:rPr lang="en-US" dirty="0"/>
              <a:t>you have received a gift or gifts and anticipate that it has put you in jeopardy of violating these, or any other, regulations, 5 C.F.R. § 2635.205 tells you what you must do — and that does not include covering it over (which might make things worse).  First, if the gift is an item and not an activity like a helicopter ride, you may return it to the giver or pay the giver the fair market value (see subsection (a)(1)).  If that is not practical, you may — “at the discretion of the employee’s supervisor or an agency ethics official” —donate the item to an appropriate charity, share the item with your office, or destroy the item (see sub-section (a)(2)).  For an activity or event, you obviously can’t return the gift, but you can and must pay back the giver the market value of the gift; simply giving back something similar will </a:t>
            </a:r>
            <a:r>
              <a:rPr lang="en-US" i="1" dirty="0"/>
              <a:t>not</a:t>
            </a:r>
            <a:r>
              <a:rPr lang="en-US" dirty="0"/>
              <a:t> suffice (see sub-section (a)(3)).  If an employee “on his own initiative, promptly complies with the requirements of this section” (that is, § 2635.205), and the gift was not solicited by the employee, then he or she will not be considered to have improperly received that gift.</a:t>
            </a:r>
          </a:p>
          <a:p>
            <a:endParaRPr lang="en-US" dirty="0"/>
          </a:p>
        </p:txBody>
      </p:sp>
      <p:sp>
        <p:nvSpPr>
          <p:cNvPr id="4" name="Slide Number Placeholder 3"/>
          <p:cNvSpPr>
            <a:spLocks noGrp="1"/>
          </p:cNvSpPr>
          <p:nvPr>
            <p:ph type="sldNum" sz="quarter" idx="12"/>
          </p:nvPr>
        </p:nvSpPr>
        <p:spPr/>
        <p:txBody>
          <a:bodyPr/>
          <a:lstStyle/>
          <a:p>
            <a:fld id="{CBEE9684-3D89-471D-9918-A17BEDA27464}"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1125161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6553200" cy="731838"/>
          </a:xfrm>
        </p:spPr>
        <p:txBody>
          <a:bodyPr>
            <a:normAutofit fontScale="90000"/>
          </a:bodyPr>
          <a:lstStyle/>
          <a:p>
            <a:r>
              <a:rPr lang="en-US" dirty="0" smtClean="0"/>
              <a:t>Public Office for Private Gain</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All Your Hotel Points Belong to Me</a:t>
            </a:r>
            <a:endParaRPr lang="en-US" dirty="0"/>
          </a:p>
          <a:p>
            <a:pPr marL="0" indent="0">
              <a:buNone/>
            </a:pPr>
            <a:r>
              <a:rPr lang="en-US" dirty="0"/>
              <a:t>	</a:t>
            </a:r>
            <a:r>
              <a:rPr lang="en-US" dirty="0" smtClean="0"/>
              <a:t>While </a:t>
            </a:r>
            <a:r>
              <a:rPr lang="en-US" dirty="0"/>
              <a:t>working at the Air Force Legal Operating Agency, an official directed Air Force JAGs to stay at local hotels at a higher monetary rate when housing was available on Maxwell AFB at a much lower rate.  This official used his Marriott reward points to reserve hotel rooms for visiting military personnel so that he could use his public office for private gain and collect the mileage for himself.  As a result of the scheme, the official received a total of 587,282 Marriott reward points and an additional 100,000 reward points for other room arrangements.  </a:t>
            </a:r>
            <a:endParaRPr lang="en-US" dirty="0" smtClean="0"/>
          </a:p>
          <a:p>
            <a:pPr marL="0" indent="0">
              <a:buNone/>
            </a:pPr>
            <a:r>
              <a:rPr lang="en-US" dirty="0"/>
              <a:t>	</a:t>
            </a:r>
            <a:r>
              <a:rPr lang="en-US" dirty="0" smtClean="0"/>
              <a:t>He </a:t>
            </a:r>
            <a:r>
              <a:rPr lang="en-US" dirty="0"/>
              <a:t>pled guilty and was sentenced to pay a $5,000 fine and $90,356 in restitution to the Government for defrauding the Air Force. </a:t>
            </a:r>
          </a:p>
          <a:p>
            <a:endParaRPr lang="en-US" dirty="0"/>
          </a:p>
        </p:txBody>
      </p:sp>
      <p:sp>
        <p:nvSpPr>
          <p:cNvPr id="4" name="Slide Number Placeholder 3"/>
          <p:cNvSpPr>
            <a:spLocks noGrp="1"/>
          </p:cNvSpPr>
          <p:nvPr>
            <p:ph type="sldNum" sz="quarter" idx="12"/>
          </p:nvPr>
        </p:nvSpPr>
        <p:spPr/>
        <p:txBody>
          <a:bodyPr/>
          <a:lstStyle/>
          <a:p>
            <a:fld id="{CBEE9684-3D89-471D-9918-A17BEDA27464}"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17482715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1" name="Rectangle 3"/>
          <p:cNvSpPr>
            <a:spLocks noGrp="1" noChangeArrowheads="1"/>
          </p:cNvSpPr>
          <p:nvPr>
            <p:ph type="body" idx="1"/>
          </p:nvPr>
        </p:nvSpPr>
        <p:spPr>
          <a:xfrm>
            <a:off x="381000" y="1828800"/>
            <a:ext cx="8229600" cy="4525963"/>
          </a:xfrm>
        </p:spPr>
        <p:txBody>
          <a:bodyPr>
            <a:noAutofit/>
          </a:bodyPr>
          <a:lstStyle/>
          <a:p>
            <a:pPr marL="0" indent="0">
              <a:buNone/>
            </a:pPr>
            <a:r>
              <a:rPr lang="en-US" sz="2400" b="1" u="sng" dirty="0" smtClean="0"/>
              <a:t>What </a:t>
            </a:r>
            <a:r>
              <a:rPr lang="en-US" sz="2400" b="1" u="sng" dirty="0"/>
              <a:t>is an </a:t>
            </a:r>
            <a:r>
              <a:rPr lang="en-US" sz="2400" b="1" u="sng" dirty="0" smtClean="0"/>
              <a:t>NFE</a:t>
            </a:r>
            <a:r>
              <a:rPr lang="en-US" sz="2400" b="1" dirty="0" smtClean="0"/>
              <a:t>?</a:t>
            </a:r>
          </a:p>
          <a:p>
            <a:pPr>
              <a:buFontTx/>
              <a:buNone/>
            </a:pPr>
            <a:r>
              <a:rPr lang="en-US" sz="2400" b="1" dirty="0" smtClean="0"/>
              <a:t>Any </a:t>
            </a:r>
            <a:r>
              <a:rPr lang="en-US" sz="2400" b="1" dirty="0"/>
              <a:t>organization or individual other than the U.S. </a:t>
            </a:r>
            <a:r>
              <a:rPr lang="en-US" sz="2400" b="1" dirty="0" smtClean="0"/>
              <a:t>Government</a:t>
            </a:r>
            <a:endParaRPr lang="en-US" sz="2400" b="1" dirty="0"/>
          </a:p>
          <a:p>
            <a:r>
              <a:rPr lang="en-US" sz="2400" b="1" dirty="0"/>
              <a:t>Charities and not-for-profit </a:t>
            </a:r>
            <a:r>
              <a:rPr lang="en-US" sz="2400" b="1" dirty="0" smtClean="0"/>
              <a:t>groups</a:t>
            </a:r>
            <a:endParaRPr lang="en-US" sz="2400" b="1" dirty="0"/>
          </a:p>
          <a:p>
            <a:r>
              <a:rPr lang="en-US" sz="2400" b="1" dirty="0"/>
              <a:t>Professional </a:t>
            </a:r>
            <a:r>
              <a:rPr lang="en-US" sz="2400" b="1" dirty="0" smtClean="0"/>
              <a:t>associations</a:t>
            </a:r>
            <a:endParaRPr lang="en-US" sz="2400" b="1" dirty="0"/>
          </a:p>
          <a:p>
            <a:r>
              <a:rPr lang="en-US" sz="2400" b="1" dirty="0"/>
              <a:t>Local and state </a:t>
            </a:r>
            <a:r>
              <a:rPr lang="en-US" sz="2400" b="1" dirty="0" smtClean="0"/>
              <a:t>governments</a:t>
            </a:r>
            <a:endParaRPr lang="en-US" sz="2400" b="1" dirty="0"/>
          </a:p>
          <a:p>
            <a:r>
              <a:rPr lang="en-US" sz="2400" b="1" dirty="0"/>
              <a:t>Spouses’ </a:t>
            </a:r>
            <a:r>
              <a:rPr lang="en-US" sz="2400" b="1" dirty="0" smtClean="0"/>
              <a:t>clubs</a:t>
            </a:r>
            <a:endParaRPr lang="en-US" sz="2400" b="1" dirty="0"/>
          </a:p>
          <a:p>
            <a:r>
              <a:rPr lang="en-US" sz="2400" b="1" dirty="0"/>
              <a:t>Commercial </a:t>
            </a:r>
            <a:r>
              <a:rPr lang="en-US" sz="2400" b="1" dirty="0" smtClean="0"/>
              <a:t>enterprises</a:t>
            </a:r>
          </a:p>
          <a:p>
            <a:pPr marL="0" indent="0">
              <a:buNone/>
            </a:pPr>
            <a:endParaRPr lang="en-US" sz="2400" b="1" dirty="0" smtClean="0"/>
          </a:p>
          <a:p>
            <a:pPr marL="0" indent="0">
              <a:buNone/>
            </a:pPr>
            <a:r>
              <a:rPr lang="en-US" sz="2400" b="1" dirty="0" smtClean="0"/>
              <a:t>(examples: Marine Corps League, Girl Scouts, Chamber of Commerce, IBM, etc.)</a:t>
            </a:r>
          </a:p>
          <a:p>
            <a:pPr marL="0" indent="0">
              <a:buNone/>
            </a:pPr>
            <a:r>
              <a:rPr lang="en-US" sz="3000" dirty="0" smtClean="0"/>
              <a:t>	</a:t>
            </a:r>
            <a:endParaRPr lang="en-US" sz="3000" dirty="0"/>
          </a:p>
        </p:txBody>
      </p:sp>
      <p:sp>
        <p:nvSpPr>
          <p:cNvPr id="4" name="Slide Number Placeholder 3"/>
          <p:cNvSpPr>
            <a:spLocks noGrp="1"/>
          </p:cNvSpPr>
          <p:nvPr>
            <p:ph type="sldNum" sz="quarter" idx="12"/>
          </p:nvPr>
        </p:nvSpPr>
        <p:spPr/>
        <p:txBody>
          <a:bodyPr/>
          <a:lstStyle/>
          <a:p>
            <a:fld id="{CBEE9684-3D89-471D-9918-A17BEDA27464}" type="slidenum">
              <a:rPr lang="en-US" smtClean="0"/>
              <a:pPr/>
              <a:t>18</a:t>
            </a:fld>
            <a:endParaRPr lang="en-US" dirty="0"/>
          </a:p>
        </p:txBody>
      </p:sp>
      <p:sp>
        <p:nvSpPr>
          <p:cNvPr id="6" name="Rectangle 2"/>
          <p:cNvSpPr>
            <a:spLocks noGrp="1" noChangeArrowheads="1"/>
          </p:cNvSpPr>
          <p:nvPr>
            <p:ph type="title"/>
          </p:nvPr>
        </p:nvSpPr>
        <p:spPr>
          <a:xfrm>
            <a:off x="1371600" y="304800"/>
            <a:ext cx="6629400" cy="990600"/>
          </a:xfrm>
        </p:spPr>
        <p:txBody>
          <a:bodyPr>
            <a:normAutofit/>
          </a:bodyPr>
          <a:lstStyle/>
          <a:p>
            <a:pPr eaLnBrk="1" hangingPunct="1"/>
            <a:r>
              <a:rPr lang="en-US" sz="3600" b="1" dirty="0" smtClean="0"/>
              <a:t>Non-Federal Entities (NFEs)</a:t>
            </a:r>
            <a:endParaRPr lang="en-US" sz="3600" b="1" i="1" dirty="0" smtClean="0"/>
          </a:p>
        </p:txBody>
      </p:sp>
    </p:spTree>
    <p:extLst>
      <p:ext uri="{BB962C8B-B14F-4D97-AF65-F5344CB8AC3E}">
        <p14:creationId xmlns:p14="http://schemas.microsoft.com/office/powerpoint/2010/main" val="27632786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1" name="Rectangle 3"/>
          <p:cNvSpPr>
            <a:spLocks noGrp="1" noChangeArrowheads="1"/>
          </p:cNvSpPr>
          <p:nvPr>
            <p:ph type="body" idx="1"/>
          </p:nvPr>
        </p:nvSpPr>
        <p:spPr>
          <a:xfrm>
            <a:off x="457200" y="1600200"/>
            <a:ext cx="8229600" cy="5135563"/>
          </a:xfrm>
        </p:spPr>
        <p:txBody>
          <a:bodyPr>
            <a:noAutofit/>
          </a:bodyPr>
          <a:lstStyle/>
          <a:p>
            <a:r>
              <a:rPr lang="en-US" sz="2800" b="1" dirty="0" smtClean="0"/>
              <a:t>What NFEs want: </a:t>
            </a:r>
          </a:p>
          <a:p>
            <a:pPr lvl="1">
              <a:spcBef>
                <a:spcPts val="0"/>
              </a:spcBef>
            </a:pPr>
            <a:r>
              <a:rPr lang="en-US" sz="2400" b="1" dirty="0" smtClean="0"/>
              <a:t>Government </a:t>
            </a:r>
            <a:r>
              <a:rPr lang="en-US" sz="2400" b="1" dirty="0"/>
              <a:t>personnel (ushers, bands, color guards, security)</a:t>
            </a:r>
          </a:p>
          <a:p>
            <a:pPr lvl="1">
              <a:spcBef>
                <a:spcPts val="0"/>
              </a:spcBef>
            </a:pPr>
            <a:r>
              <a:rPr lang="en-US" sz="2400" b="1" dirty="0"/>
              <a:t>Government property (buildings, water bulls, etc.)</a:t>
            </a:r>
          </a:p>
          <a:p>
            <a:pPr lvl="1">
              <a:spcBef>
                <a:spcPts val="0"/>
              </a:spcBef>
            </a:pPr>
            <a:r>
              <a:rPr lang="en-US" sz="2400" b="1" dirty="0"/>
              <a:t>Use of our official communication systems (e-mail)</a:t>
            </a:r>
          </a:p>
          <a:p>
            <a:pPr lvl="1">
              <a:spcBef>
                <a:spcPts val="0"/>
              </a:spcBef>
            </a:pPr>
            <a:r>
              <a:rPr lang="en-US" sz="2400" b="1" dirty="0"/>
              <a:t>Official sanction </a:t>
            </a:r>
          </a:p>
          <a:p>
            <a:pPr lvl="1">
              <a:spcBef>
                <a:spcPts val="0"/>
              </a:spcBef>
            </a:pPr>
            <a:r>
              <a:rPr lang="en-US" sz="2400" b="1" dirty="0"/>
              <a:t>Your endorsement	</a:t>
            </a:r>
            <a:endParaRPr lang="en-US" sz="2400" b="1" dirty="0" smtClean="0"/>
          </a:p>
          <a:p>
            <a:pPr marL="236490" indent="-236490"/>
            <a:r>
              <a:rPr lang="en-US" sz="2800" b="1" dirty="0" smtClean="0"/>
              <a:t>What can we give NFEs: </a:t>
            </a:r>
          </a:p>
          <a:p>
            <a:pPr marL="636540" lvl="1" indent="-236490"/>
            <a:r>
              <a:rPr lang="en-US" sz="2400" b="1" dirty="0" smtClean="0"/>
              <a:t>The JER </a:t>
            </a:r>
            <a:r>
              <a:rPr lang="en-US" sz="2400" b="1" dirty="0"/>
              <a:t>permits a Command to provide limited logistical support to an </a:t>
            </a:r>
            <a:r>
              <a:rPr lang="en-US" sz="2400" b="1" dirty="0" smtClean="0"/>
              <a:t>NFE’s </a:t>
            </a:r>
            <a:r>
              <a:rPr lang="en-US" sz="2400" b="1" dirty="0"/>
              <a:t>event when the head of the DoD command or organization </a:t>
            </a:r>
            <a:r>
              <a:rPr lang="en-US" sz="2400" b="1" dirty="0" smtClean="0"/>
              <a:t>determines 7 factors are present  </a:t>
            </a:r>
          </a:p>
          <a:p>
            <a:pPr marL="236640" lvl="1" indent="0">
              <a:buNone/>
            </a:pPr>
            <a:endParaRPr lang="en-US" sz="2000" b="1" dirty="0"/>
          </a:p>
          <a:p>
            <a:pPr marL="0" indent="0">
              <a:buNone/>
            </a:pPr>
            <a:r>
              <a:rPr lang="en-US" sz="2400" dirty="0" smtClean="0"/>
              <a:t>		</a:t>
            </a:r>
            <a:endParaRPr lang="en-US" sz="2400" dirty="0"/>
          </a:p>
        </p:txBody>
      </p:sp>
      <p:sp>
        <p:nvSpPr>
          <p:cNvPr id="4" name="Slide Number Placeholder 3"/>
          <p:cNvSpPr>
            <a:spLocks noGrp="1"/>
          </p:cNvSpPr>
          <p:nvPr>
            <p:ph type="sldNum" sz="quarter" idx="12"/>
          </p:nvPr>
        </p:nvSpPr>
        <p:spPr/>
        <p:txBody>
          <a:bodyPr/>
          <a:lstStyle/>
          <a:p>
            <a:fld id="{CBEE9684-3D89-471D-9918-A17BEDA27464}" type="slidenum">
              <a:rPr lang="en-US" smtClean="0"/>
              <a:pPr/>
              <a:t>19</a:t>
            </a:fld>
            <a:endParaRPr lang="en-US" dirty="0"/>
          </a:p>
        </p:txBody>
      </p:sp>
      <p:sp>
        <p:nvSpPr>
          <p:cNvPr id="6" name="Rectangle 2"/>
          <p:cNvSpPr>
            <a:spLocks noGrp="1" noChangeArrowheads="1"/>
          </p:cNvSpPr>
          <p:nvPr>
            <p:ph type="title"/>
          </p:nvPr>
        </p:nvSpPr>
        <p:spPr>
          <a:xfrm>
            <a:off x="1371600" y="304800"/>
            <a:ext cx="6629400" cy="990600"/>
          </a:xfrm>
        </p:spPr>
        <p:txBody>
          <a:bodyPr>
            <a:normAutofit/>
          </a:bodyPr>
          <a:lstStyle/>
          <a:p>
            <a:r>
              <a:rPr lang="en-US" sz="3600" b="1" dirty="0" smtClean="0"/>
              <a:t>NFEs</a:t>
            </a:r>
            <a:endParaRPr lang="en-US" sz="3600" b="1" i="1" dirty="0" smtClean="0"/>
          </a:p>
        </p:txBody>
      </p:sp>
    </p:spTree>
    <p:extLst>
      <p:ext uri="{BB962C8B-B14F-4D97-AF65-F5344CB8AC3E}">
        <p14:creationId xmlns:p14="http://schemas.microsoft.com/office/powerpoint/2010/main" val="3399361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Topics</a:t>
            </a:r>
            <a:endParaRPr lang="en-US" sz="3600" b="1" dirty="0"/>
          </a:p>
        </p:txBody>
      </p:sp>
      <p:sp>
        <p:nvSpPr>
          <p:cNvPr id="6" name="Content Placeholder 5"/>
          <p:cNvSpPr>
            <a:spLocks noGrp="1"/>
          </p:cNvSpPr>
          <p:nvPr>
            <p:ph idx="1"/>
          </p:nvPr>
        </p:nvSpPr>
        <p:spPr>
          <a:xfrm>
            <a:off x="457200" y="1600200"/>
            <a:ext cx="8458200" cy="5257800"/>
          </a:xfrm>
        </p:spPr>
        <p:txBody>
          <a:bodyPr>
            <a:normAutofit/>
          </a:bodyPr>
          <a:lstStyle/>
          <a:p>
            <a:r>
              <a:rPr lang="en-US" sz="2800" b="1" dirty="0" smtClean="0"/>
              <a:t>Overview and Organizational Perspective</a:t>
            </a:r>
          </a:p>
          <a:p>
            <a:r>
              <a:rPr lang="en-US" sz="2800" b="1" dirty="0" smtClean="0"/>
              <a:t>Annual Ethics Training Requirements </a:t>
            </a:r>
          </a:p>
          <a:p>
            <a:r>
              <a:rPr lang="en-US" sz="2800" b="1" dirty="0" smtClean="0"/>
              <a:t>Conflicts of Interest </a:t>
            </a:r>
          </a:p>
          <a:p>
            <a:r>
              <a:rPr lang="en-US" sz="2800" b="1" dirty="0" smtClean="0"/>
              <a:t>Gifts</a:t>
            </a:r>
          </a:p>
          <a:p>
            <a:r>
              <a:rPr lang="en-US" sz="2800" b="1" dirty="0" smtClean="0"/>
              <a:t>Non-Federal Entities </a:t>
            </a:r>
          </a:p>
          <a:p>
            <a:r>
              <a:rPr lang="en-US" sz="2800" b="1" dirty="0" smtClean="0"/>
              <a:t>Political Activities</a:t>
            </a:r>
          </a:p>
          <a:p>
            <a:r>
              <a:rPr lang="en-US" sz="2800" b="1" dirty="0" smtClean="0"/>
              <a:t>Professional Communication </a:t>
            </a:r>
            <a:endParaRPr lang="en-US" sz="2800" dirty="0" smtClean="0"/>
          </a:p>
          <a:p>
            <a:endParaRPr lang="en-US" dirty="0"/>
          </a:p>
        </p:txBody>
      </p:sp>
      <p:sp>
        <p:nvSpPr>
          <p:cNvPr id="5" name="Slide Number Placeholder 4"/>
          <p:cNvSpPr>
            <a:spLocks noGrp="1"/>
          </p:cNvSpPr>
          <p:nvPr>
            <p:ph type="sldNum" sz="quarter" idx="12"/>
          </p:nvPr>
        </p:nvSpPr>
        <p:spPr/>
        <p:txBody>
          <a:bodyPr/>
          <a:lstStyle/>
          <a:p>
            <a:fld id="{CBEE9684-3D89-471D-9918-A17BEDA27464}"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42886069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NFE Fundraisers</a:t>
            </a:r>
            <a:endParaRPr lang="en-US" sz="3600" b="1" dirty="0"/>
          </a:p>
        </p:txBody>
      </p:sp>
      <p:sp>
        <p:nvSpPr>
          <p:cNvPr id="3" name="Content Placeholder 2"/>
          <p:cNvSpPr>
            <a:spLocks noGrp="1"/>
          </p:cNvSpPr>
          <p:nvPr>
            <p:ph idx="1"/>
          </p:nvPr>
        </p:nvSpPr>
        <p:spPr>
          <a:xfrm>
            <a:off x="381000" y="1524000"/>
            <a:ext cx="8229600" cy="5334000"/>
          </a:xfrm>
        </p:spPr>
        <p:txBody>
          <a:bodyPr>
            <a:normAutofit fontScale="92500"/>
          </a:bodyPr>
          <a:lstStyle/>
          <a:p>
            <a:r>
              <a:rPr lang="en-US" sz="2800" dirty="0" smtClean="0"/>
              <a:t>The Standards of Conduct prohibit you, in your official capacity, from “actively and visibly participating in the promotion, production, or presentation of the event.”</a:t>
            </a:r>
            <a:endParaRPr lang="en-US" sz="2800" dirty="0"/>
          </a:p>
          <a:p>
            <a:pPr lvl="1"/>
            <a:r>
              <a:rPr lang="en-US" dirty="0" smtClean="0"/>
              <a:t>Exception: </a:t>
            </a:r>
            <a:r>
              <a:rPr lang="en-US" u="sng" dirty="0"/>
              <a:t>o</a:t>
            </a:r>
            <a:r>
              <a:rPr lang="en-US" u="sng" dirty="0" smtClean="0"/>
              <a:t>fficial speeches</a:t>
            </a:r>
            <a:r>
              <a:rPr lang="en-US" dirty="0" smtClean="0"/>
              <a:t>  </a:t>
            </a:r>
          </a:p>
          <a:p>
            <a:pPr lvl="1"/>
            <a:r>
              <a:rPr lang="en-US" dirty="0" smtClean="0"/>
              <a:t>Delivered in an official capacity on a subject matter that relates to his/her official duties when approved by appropriate authority</a:t>
            </a:r>
          </a:p>
          <a:p>
            <a:r>
              <a:rPr lang="en-US" sz="2800" dirty="0" smtClean="0"/>
              <a:t>Widely Attended Gatherings (WAG): if an event has been declared a WAG and that is the basis for your attendance,  you participate in your </a:t>
            </a:r>
            <a:r>
              <a:rPr lang="en-US" sz="2800" b="1" u="sng" dirty="0" smtClean="0"/>
              <a:t>unofficial (aka personal)</a:t>
            </a:r>
            <a:r>
              <a:rPr lang="en-US" sz="2800" dirty="0" smtClean="0"/>
              <a:t> capacity</a:t>
            </a:r>
          </a:p>
          <a:p>
            <a:pPr lvl="1"/>
            <a:r>
              <a:rPr lang="en-US" sz="2400" dirty="0" smtClean="0"/>
              <a:t>No travel/per diem/GOV to attend the event</a:t>
            </a:r>
          </a:p>
          <a:p>
            <a:pPr lvl="1"/>
            <a:endParaRPr lang="en-US" sz="2400" dirty="0" smtClean="0"/>
          </a:p>
        </p:txBody>
      </p:sp>
      <p:sp>
        <p:nvSpPr>
          <p:cNvPr id="4" name="Slide Number Placeholder 3"/>
          <p:cNvSpPr>
            <a:spLocks noGrp="1"/>
          </p:cNvSpPr>
          <p:nvPr>
            <p:ph type="sldNum" sz="quarter" idx="12"/>
          </p:nvPr>
        </p:nvSpPr>
        <p:spPr/>
        <p:txBody>
          <a:bodyPr/>
          <a:lstStyle/>
          <a:p>
            <a:fld id="{CBEE9684-3D89-471D-9918-A17BEDA27464}" type="slidenum">
              <a:rPr lang="en-US" smtClean="0"/>
              <a:pPr/>
              <a:t>20</a:t>
            </a:fld>
            <a:endParaRPr lang="en-US" dirty="0"/>
          </a:p>
        </p:txBody>
      </p:sp>
    </p:spTree>
    <p:extLst>
      <p:ext uri="{BB962C8B-B14F-4D97-AF65-F5344CB8AC3E}">
        <p14:creationId xmlns:p14="http://schemas.microsoft.com/office/powerpoint/2010/main" val="3079695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5943600" cy="884238"/>
          </a:xfrm>
        </p:spPr>
        <p:txBody>
          <a:bodyPr>
            <a:normAutofit fontScale="90000"/>
          </a:bodyPr>
          <a:lstStyle/>
          <a:p>
            <a:r>
              <a:rPr lang="en-US" dirty="0" smtClean="0"/>
              <a:t>Just Supporting the Military</a:t>
            </a:r>
            <a:endParaRPr lang="en-US" dirty="0"/>
          </a:p>
        </p:txBody>
      </p:sp>
      <p:sp>
        <p:nvSpPr>
          <p:cNvPr id="3" name="Content Placeholder 2"/>
          <p:cNvSpPr>
            <a:spLocks noGrp="1"/>
          </p:cNvSpPr>
          <p:nvPr>
            <p:ph idx="1"/>
          </p:nvPr>
        </p:nvSpPr>
        <p:spPr>
          <a:xfrm>
            <a:off x="457200" y="1600200"/>
            <a:ext cx="8229600" cy="5105400"/>
          </a:xfrm>
        </p:spPr>
        <p:txBody>
          <a:bodyPr>
            <a:normAutofit fontScale="55000" lnSpcReduction="20000"/>
          </a:bodyPr>
          <a:lstStyle/>
          <a:p>
            <a:pPr marL="0" indent="0">
              <a:buNone/>
            </a:pPr>
            <a:r>
              <a:rPr lang="en-US" b="1" dirty="0"/>
              <a:t>Two Service Members Posed for Pictures at Political Event</a:t>
            </a:r>
            <a:endParaRPr lang="en-US" dirty="0"/>
          </a:p>
          <a:p>
            <a:pPr marL="0" indent="0">
              <a:buNone/>
            </a:pPr>
            <a:r>
              <a:rPr lang="en-US" dirty="0" smtClean="0"/>
              <a:t>	Two </a:t>
            </a:r>
            <a:r>
              <a:rPr lang="en-US" dirty="0"/>
              <a:t>service members made a faux pas when local political leaders invited them to attend a “Lincoln Birthday dinner.”  Under the guise that their invitations to the fundraiser were in honor of their service in Iraq, both service members attended the seemingly harmless event.  They soon found themselves in the spotlight, however, when called on stage and presented with a U.S. flag.  Although neither spoke at the function, their presence was a clever tactic for special “photo opportunities” used to show military support of the campaign.  Posted on the local party’s website, the presentation photos violated regulations that prohibit active duty service members from attending political events as official representatives of the Armed Forces.  </a:t>
            </a:r>
          </a:p>
          <a:p>
            <a:pPr marL="0" indent="0">
              <a:buNone/>
            </a:pPr>
            <a:r>
              <a:rPr lang="en-US" dirty="0" smtClean="0"/>
              <a:t>	Regulations </a:t>
            </a:r>
            <a:r>
              <a:rPr lang="en-US" dirty="0"/>
              <a:t>stipulate that service members should avoid </a:t>
            </a:r>
            <a:r>
              <a:rPr lang="en-US" b="1" dirty="0"/>
              <a:t>any </a:t>
            </a:r>
            <a:r>
              <a:rPr lang="en-US" dirty="0"/>
              <a:t>activity that people may view as associating the Department of Defense (DoD) directly or indirectly with a partisan political event.  DoD does permit unofficial attendance at such events but only so long as the attendee is a spectator, </a:t>
            </a:r>
            <a:r>
              <a:rPr lang="en-US" b="1" dirty="0"/>
              <a:t>not in uniform</a:t>
            </a:r>
            <a:r>
              <a:rPr lang="en-US" dirty="0"/>
              <a:t>.  </a:t>
            </a:r>
          </a:p>
          <a:p>
            <a:pPr marL="0" indent="0">
              <a:buNone/>
            </a:pPr>
            <a:r>
              <a:rPr lang="en-US" dirty="0" smtClean="0"/>
              <a:t>	Upon </a:t>
            </a:r>
            <a:r>
              <a:rPr lang="en-US" dirty="0"/>
              <a:t>discovering the photos, one of the service members immediately took action to remove the photos and alert his chain of command.  Because of these actions, and in light of the fact that the party apparently lured them to the event under false </a:t>
            </a:r>
            <a:r>
              <a:rPr lang="en-US" dirty="0" smtClean="0"/>
              <a:t>pretenses, </a:t>
            </a:r>
            <a:r>
              <a:rPr lang="en-US" dirty="0"/>
              <a:t>the two service members received only counseling.                      (DoD Inspector General)   </a:t>
            </a:r>
          </a:p>
          <a:p>
            <a:endParaRPr lang="en-US" dirty="0"/>
          </a:p>
        </p:txBody>
      </p:sp>
      <p:sp>
        <p:nvSpPr>
          <p:cNvPr id="4" name="Slide Number Placeholder 3"/>
          <p:cNvSpPr>
            <a:spLocks noGrp="1"/>
          </p:cNvSpPr>
          <p:nvPr>
            <p:ph type="sldNum" sz="quarter" idx="12"/>
          </p:nvPr>
        </p:nvSpPr>
        <p:spPr/>
        <p:txBody>
          <a:bodyPr/>
          <a:lstStyle/>
          <a:p>
            <a:fld id="{CBEE9684-3D89-471D-9918-A17BEDA27464}"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38445882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BEE9684-3D89-471D-9918-A17BEDA27464}" type="slidenum">
              <a:rPr lang="en-US" smtClean="0">
                <a:solidFill>
                  <a:prstClr val="black">
                    <a:tint val="75000"/>
                  </a:prstClr>
                </a:solidFill>
              </a:rPr>
              <a:pPr/>
              <a:t>22</a:t>
            </a:fld>
            <a:endParaRPr lang="en-US" dirty="0">
              <a:solidFill>
                <a:prstClr val="black">
                  <a:tint val="75000"/>
                </a:prstClr>
              </a:solidFill>
            </a:endParaRPr>
          </a:p>
        </p:txBody>
      </p:sp>
      <p:sp>
        <p:nvSpPr>
          <p:cNvPr id="5" name="Title 1"/>
          <p:cNvSpPr txBox="1">
            <a:spLocks/>
          </p:cNvSpPr>
          <p:nvPr/>
        </p:nvSpPr>
        <p:spPr>
          <a:xfrm>
            <a:off x="381000" y="228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t>Political Activities</a:t>
            </a:r>
            <a:endParaRPr lang="en-US" sz="4000" dirty="0"/>
          </a:p>
        </p:txBody>
      </p:sp>
      <p:sp>
        <p:nvSpPr>
          <p:cNvPr id="9" name="TextBox 8"/>
          <p:cNvSpPr txBox="1"/>
          <p:nvPr/>
        </p:nvSpPr>
        <p:spPr>
          <a:xfrm>
            <a:off x="381000" y="1600200"/>
            <a:ext cx="8229600" cy="5201424"/>
          </a:xfrm>
          <a:prstGeom prst="rect">
            <a:avLst/>
          </a:prstGeom>
          <a:noFill/>
        </p:spPr>
        <p:txBody>
          <a:bodyPr wrap="square" rtlCol="0">
            <a:spAutoFit/>
          </a:bodyPr>
          <a:lstStyle/>
          <a:p>
            <a:pPr lvl="0" algn="l" fontAlgn="auto">
              <a:spcBef>
                <a:spcPct val="20000"/>
              </a:spcBef>
              <a:spcAft>
                <a:spcPts val="0"/>
              </a:spcAft>
            </a:pPr>
            <a:r>
              <a:rPr lang="en-US" sz="3200" b="1" dirty="0" smtClean="0">
                <a:solidFill>
                  <a:prstClr val="black"/>
                </a:solidFill>
                <a:latin typeface="Calibri"/>
              </a:rPr>
              <a:t>Active Duty</a:t>
            </a:r>
          </a:p>
          <a:p>
            <a:pPr lvl="0" algn="l">
              <a:lnSpc>
                <a:spcPct val="90000"/>
              </a:lnSpc>
              <a:spcBef>
                <a:spcPct val="20000"/>
              </a:spcBef>
            </a:pPr>
            <a:r>
              <a:rPr lang="en-US" kern="0" dirty="0">
                <a:solidFill>
                  <a:srgbClr val="000000"/>
                </a:solidFill>
                <a:latin typeface="+mn-lt"/>
              </a:rPr>
              <a:t>DoD Directive </a:t>
            </a:r>
            <a:r>
              <a:rPr lang="en-US" kern="0" dirty="0" smtClean="0">
                <a:solidFill>
                  <a:srgbClr val="000000"/>
                </a:solidFill>
                <a:latin typeface="+mn-lt"/>
              </a:rPr>
              <a:t>1344.10</a:t>
            </a:r>
          </a:p>
          <a:p>
            <a:pPr marL="800100" lvl="1" indent="-342900" algn="l">
              <a:lnSpc>
                <a:spcPct val="90000"/>
              </a:lnSpc>
              <a:spcBef>
                <a:spcPct val="20000"/>
              </a:spcBef>
              <a:buFontTx/>
              <a:buChar char="•"/>
            </a:pPr>
            <a:r>
              <a:rPr lang="en-US" kern="0" dirty="0" smtClean="0">
                <a:solidFill>
                  <a:srgbClr val="000000"/>
                </a:solidFill>
                <a:latin typeface="+mn-lt"/>
              </a:rPr>
              <a:t> “</a:t>
            </a:r>
            <a:r>
              <a:rPr lang="en-US" kern="0" dirty="0">
                <a:solidFill>
                  <a:srgbClr val="000000"/>
                </a:solidFill>
                <a:latin typeface="+mn-lt"/>
              </a:rPr>
              <a:t>Any activity that may be reasonably viewed as directly or indirectly associating the Department of Defense … or any component … with a partisan political activity or is otherwise contrary to the spirit or intention of this Directive shall be avoided.” Para. 4.1.5</a:t>
            </a:r>
          </a:p>
          <a:p>
            <a:pPr lvl="0" algn="l" fontAlgn="auto">
              <a:spcBef>
                <a:spcPct val="20000"/>
              </a:spcBef>
              <a:spcAft>
                <a:spcPts val="0"/>
              </a:spcAft>
            </a:pPr>
            <a:r>
              <a:rPr lang="en-US" sz="3200" b="1" dirty="0" smtClean="0">
                <a:solidFill>
                  <a:prstClr val="black"/>
                </a:solidFill>
                <a:latin typeface="Calibri"/>
              </a:rPr>
              <a:t>SES Employee</a:t>
            </a:r>
          </a:p>
          <a:p>
            <a:pPr algn="l" fontAlgn="auto">
              <a:spcBef>
                <a:spcPct val="20000"/>
              </a:spcBef>
              <a:spcAft>
                <a:spcPts val="0"/>
              </a:spcAft>
            </a:pPr>
            <a:r>
              <a:rPr lang="en-US" dirty="0" smtClean="0">
                <a:solidFill>
                  <a:prstClr val="black"/>
                </a:solidFill>
                <a:latin typeface="Calibri"/>
              </a:rPr>
              <a:t>Hatch Act</a:t>
            </a:r>
          </a:p>
          <a:p>
            <a:pPr marL="800100" lvl="1" indent="-342900" algn="l">
              <a:lnSpc>
                <a:spcPct val="90000"/>
              </a:lnSpc>
              <a:buFont typeface="Arial" panose="020B0604020202020204" pitchFamily="34" charset="0"/>
              <a:buChar char="•"/>
            </a:pPr>
            <a:r>
              <a:rPr lang="en-US" dirty="0" smtClean="0">
                <a:latin typeface="+mn-lt"/>
              </a:rPr>
              <a:t>Limits </a:t>
            </a:r>
            <a:r>
              <a:rPr lang="en-US" dirty="0">
                <a:latin typeface="+mn-lt"/>
              </a:rPr>
              <a:t>the political activities of federal </a:t>
            </a:r>
            <a:r>
              <a:rPr lang="en-US" dirty="0" smtClean="0">
                <a:latin typeface="+mn-lt"/>
              </a:rPr>
              <a:t>employees, allowing  </a:t>
            </a:r>
            <a:r>
              <a:rPr lang="en-US" dirty="0">
                <a:latin typeface="+mn-lt"/>
              </a:rPr>
              <a:t>most federal employees to  participate in most partisan political activities while off </a:t>
            </a:r>
            <a:r>
              <a:rPr lang="en-US" dirty="0" smtClean="0">
                <a:latin typeface="+mn-lt"/>
              </a:rPr>
              <a:t>duty only.</a:t>
            </a:r>
            <a:endParaRPr lang="en-US" dirty="0">
              <a:latin typeface="+mn-lt"/>
            </a:endParaRPr>
          </a:p>
          <a:p>
            <a:pPr marL="800100" lvl="1" indent="-342900" algn="l" fontAlgn="auto">
              <a:spcBef>
                <a:spcPct val="20000"/>
              </a:spcBef>
              <a:spcAft>
                <a:spcPts val="0"/>
              </a:spcAft>
              <a:buFont typeface="Arial" pitchFamily="34" charset="0"/>
              <a:buChar char="•"/>
            </a:pPr>
            <a:endParaRPr lang="en-US" dirty="0">
              <a:solidFill>
                <a:prstClr val="black"/>
              </a:solidFill>
              <a:latin typeface="Calibri"/>
            </a:endParaRPr>
          </a:p>
        </p:txBody>
      </p:sp>
    </p:spTree>
    <p:extLst>
      <p:ext uri="{BB962C8B-B14F-4D97-AF65-F5344CB8AC3E}">
        <p14:creationId xmlns:p14="http://schemas.microsoft.com/office/powerpoint/2010/main" val="12769631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BEE9684-3D89-471D-9918-A17BEDA27464}" type="slidenum">
              <a:rPr lang="en-US" smtClean="0">
                <a:solidFill>
                  <a:prstClr val="black">
                    <a:tint val="75000"/>
                  </a:prstClr>
                </a:solidFill>
              </a:rPr>
              <a:pPr/>
              <a:t>23</a:t>
            </a:fld>
            <a:endParaRPr lang="en-US" dirty="0">
              <a:solidFill>
                <a:prstClr val="black">
                  <a:tint val="75000"/>
                </a:prstClr>
              </a:solidFill>
            </a:endParaRPr>
          </a:p>
        </p:txBody>
      </p:sp>
      <p:sp>
        <p:nvSpPr>
          <p:cNvPr id="5" name="Title 1"/>
          <p:cNvSpPr txBox="1">
            <a:spLocks/>
          </p:cNvSpPr>
          <p:nvPr/>
        </p:nvSpPr>
        <p:spPr>
          <a:xfrm>
            <a:off x="381000" y="228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t>Political Activities</a:t>
            </a:r>
            <a:endParaRPr lang="en-US" sz="4000" dirty="0"/>
          </a:p>
        </p:txBody>
      </p:sp>
      <p:sp>
        <p:nvSpPr>
          <p:cNvPr id="9" name="TextBox 8"/>
          <p:cNvSpPr txBox="1"/>
          <p:nvPr/>
        </p:nvSpPr>
        <p:spPr>
          <a:xfrm>
            <a:off x="381000" y="1600200"/>
            <a:ext cx="8229600" cy="5324535"/>
          </a:xfrm>
          <a:prstGeom prst="rect">
            <a:avLst/>
          </a:prstGeom>
          <a:noFill/>
        </p:spPr>
        <p:txBody>
          <a:bodyPr wrap="square" rtlCol="0">
            <a:spAutoFit/>
          </a:bodyPr>
          <a:lstStyle/>
          <a:p>
            <a:pPr lvl="0" algn="l" fontAlgn="auto">
              <a:spcBef>
                <a:spcPct val="20000"/>
              </a:spcBef>
              <a:spcAft>
                <a:spcPts val="0"/>
              </a:spcAft>
            </a:pPr>
            <a:r>
              <a:rPr lang="en-US" sz="2800" b="1" dirty="0" smtClean="0">
                <a:solidFill>
                  <a:prstClr val="black"/>
                </a:solidFill>
                <a:latin typeface="Calibri"/>
              </a:rPr>
              <a:t>Allowed: </a:t>
            </a:r>
          </a:p>
          <a:p>
            <a:pPr marL="457200" lvl="0" indent="-457200" algn="l" fontAlgn="auto">
              <a:spcBef>
                <a:spcPct val="20000"/>
              </a:spcBef>
              <a:spcAft>
                <a:spcPts val="0"/>
              </a:spcAft>
              <a:buFont typeface="Arial" panose="020B0604020202020204" pitchFamily="34" charset="0"/>
              <a:buChar char="•"/>
            </a:pPr>
            <a:r>
              <a:rPr lang="en-US" b="1" dirty="0" smtClean="0">
                <a:solidFill>
                  <a:prstClr val="black"/>
                </a:solidFill>
                <a:latin typeface="Calibri"/>
              </a:rPr>
              <a:t>Monetary contributions to political organizations</a:t>
            </a:r>
          </a:p>
          <a:p>
            <a:pPr marL="457200" lvl="0" indent="-457200" algn="l" fontAlgn="auto">
              <a:spcBef>
                <a:spcPct val="20000"/>
              </a:spcBef>
              <a:spcAft>
                <a:spcPts val="0"/>
              </a:spcAft>
              <a:buFont typeface="Arial" panose="020B0604020202020204" pitchFamily="34" charset="0"/>
              <a:buChar char="•"/>
            </a:pPr>
            <a:r>
              <a:rPr lang="en-US" b="1" dirty="0" smtClean="0">
                <a:solidFill>
                  <a:prstClr val="black"/>
                </a:solidFill>
                <a:latin typeface="Calibri"/>
              </a:rPr>
              <a:t>Normal-sized bumper sticker on POV</a:t>
            </a:r>
          </a:p>
          <a:p>
            <a:pPr marL="457200" lvl="0" indent="-457200" algn="l" fontAlgn="auto">
              <a:spcBef>
                <a:spcPct val="20000"/>
              </a:spcBef>
              <a:spcAft>
                <a:spcPts val="0"/>
              </a:spcAft>
              <a:buFont typeface="Arial" panose="020B0604020202020204" pitchFamily="34" charset="0"/>
              <a:buChar char="•"/>
            </a:pPr>
            <a:r>
              <a:rPr lang="en-US" b="1" dirty="0" smtClean="0">
                <a:solidFill>
                  <a:prstClr val="black"/>
                </a:solidFill>
                <a:latin typeface="Calibri"/>
              </a:rPr>
              <a:t>Attend partisan political rally, debate, or activity when not in uniform and when no appearance of sponsorship can reasonably be drawn </a:t>
            </a:r>
          </a:p>
          <a:p>
            <a:pPr lvl="0" algn="l" fontAlgn="auto">
              <a:spcBef>
                <a:spcPct val="20000"/>
              </a:spcBef>
              <a:spcAft>
                <a:spcPts val="0"/>
              </a:spcAft>
            </a:pPr>
            <a:r>
              <a:rPr lang="en-US" sz="2800" b="1" dirty="0" smtClean="0">
                <a:solidFill>
                  <a:prstClr val="black"/>
                </a:solidFill>
                <a:latin typeface="Calibri"/>
              </a:rPr>
              <a:t>Prohibited: </a:t>
            </a:r>
          </a:p>
          <a:p>
            <a:pPr marL="457200" lvl="0" indent="-457200" algn="l" fontAlgn="auto">
              <a:spcBef>
                <a:spcPct val="20000"/>
              </a:spcBef>
              <a:spcAft>
                <a:spcPts val="0"/>
              </a:spcAft>
              <a:buFont typeface="Arial" panose="020B0604020202020204" pitchFamily="34" charset="0"/>
              <a:buChar char="•"/>
            </a:pPr>
            <a:r>
              <a:rPr lang="en-US" b="1" dirty="0" smtClean="0">
                <a:solidFill>
                  <a:prstClr val="black"/>
                </a:solidFill>
                <a:latin typeface="Calibri"/>
              </a:rPr>
              <a:t>Participate in partisan political fundraising activities </a:t>
            </a:r>
          </a:p>
          <a:p>
            <a:pPr marL="457200" lvl="0" indent="-457200" algn="l" fontAlgn="auto">
              <a:spcBef>
                <a:spcPct val="20000"/>
              </a:spcBef>
              <a:spcAft>
                <a:spcPts val="0"/>
              </a:spcAft>
              <a:buFont typeface="Arial" panose="020B0604020202020204" pitchFamily="34" charset="0"/>
              <a:buChar char="•"/>
            </a:pPr>
            <a:r>
              <a:rPr lang="en-US" b="1" dirty="0" smtClean="0">
                <a:solidFill>
                  <a:prstClr val="black"/>
                </a:solidFill>
                <a:latin typeface="Calibri"/>
              </a:rPr>
              <a:t>Speak before a partisan political gathering </a:t>
            </a:r>
          </a:p>
          <a:p>
            <a:pPr marL="457200" lvl="0" indent="-457200" algn="l" fontAlgn="auto">
              <a:spcBef>
                <a:spcPct val="20000"/>
              </a:spcBef>
              <a:spcAft>
                <a:spcPts val="0"/>
              </a:spcAft>
              <a:buFont typeface="Arial" panose="020B0604020202020204" pitchFamily="34" charset="0"/>
              <a:buChar char="•"/>
            </a:pPr>
            <a:r>
              <a:rPr lang="en-US" b="1" dirty="0" smtClean="0">
                <a:solidFill>
                  <a:prstClr val="black"/>
                </a:solidFill>
                <a:latin typeface="Calibri"/>
              </a:rPr>
              <a:t>Display partisan political sign at military residence </a:t>
            </a:r>
          </a:p>
          <a:p>
            <a:pPr lvl="0" algn="l" fontAlgn="auto">
              <a:spcBef>
                <a:spcPct val="20000"/>
              </a:spcBef>
              <a:spcAft>
                <a:spcPts val="0"/>
              </a:spcAft>
            </a:pPr>
            <a:endParaRPr lang="en-US" dirty="0">
              <a:latin typeface="+mn-lt"/>
            </a:endParaRPr>
          </a:p>
          <a:p>
            <a:pPr marL="800100" lvl="1" indent="-342900" algn="l" fontAlgn="auto">
              <a:spcBef>
                <a:spcPct val="20000"/>
              </a:spcBef>
              <a:spcAft>
                <a:spcPts val="0"/>
              </a:spcAft>
              <a:buFont typeface="Arial" pitchFamily="34" charset="0"/>
              <a:buChar char="•"/>
            </a:pPr>
            <a:endParaRPr lang="en-US" dirty="0">
              <a:solidFill>
                <a:prstClr val="black"/>
              </a:solidFill>
              <a:latin typeface="Calibri"/>
            </a:endParaRPr>
          </a:p>
        </p:txBody>
      </p:sp>
    </p:spTree>
    <p:extLst>
      <p:ext uri="{BB962C8B-B14F-4D97-AF65-F5344CB8AC3E}">
        <p14:creationId xmlns:p14="http://schemas.microsoft.com/office/powerpoint/2010/main" val="4234720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Appearance problems …</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DoD GS-12 Removed for Misuse of Authority</a:t>
            </a:r>
            <a:endParaRPr lang="en-US" dirty="0"/>
          </a:p>
          <a:p>
            <a:pPr marL="0" indent="0">
              <a:buNone/>
            </a:pPr>
            <a:r>
              <a:rPr lang="en-US" dirty="0" smtClean="0"/>
              <a:t>	A </a:t>
            </a:r>
            <a:r>
              <a:rPr lang="en-US" dirty="0"/>
              <a:t>GS-12 Recreation Program Manager who supervised approximately 75 civilian and military subordinates was removed from his position for several ethical violations, including the failure to avoid the appearance of impropriety.  The employee moved into visitors’ quarters on a military installation where he stayed for six months without paying full price for his room by pressuring his subordinate to acquiesce to his payment arrangements.  He also authorized an employee to make a $400 agency expenditure to purchase workout clothing for one MWR fitness instructor.  The employee had no reason to believe he had the authority to authorize this expenditure and should have made inquiry before giving authorization.  </a:t>
            </a:r>
            <a:endParaRPr lang="en-US" dirty="0" smtClean="0"/>
          </a:p>
          <a:p>
            <a:pPr marL="0" indent="0">
              <a:buNone/>
            </a:pPr>
            <a:r>
              <a:rPr lang="en-US" dirty="0"/>
              <a:t>	</a:t>
            </a:r>
            <a:r>
              <a:rPr lang="en-US" dirty="0" smtClean="0"/>
              <a:t>The </a:t>
            </a:r>
            <a:r>
              <a:rPr lang="en-US" dirty="0"/>
              <a:t>administrative law judge stated that this act    “at the very least gives the appearance of impropriety and should have raised a red flag.”</a:t>
            </a:r>
          </a:p>
        </p:txBody>
      </p:sp>
      <p:sp>
        <p:nvSpPr>
          <p:cNvPr id="4" name="Slide Number Placeholder 3"/>
          <p:cNvSpPr>
            <a:spLocks noGrp="1"/>
          </p:cNvSpPr>
          <p:nvPr>
            <p:ph type="sldNum" sz="quarter" idx="12"/>
          </p:nvPr>
        </p:nvSpPr>
        <p:spPr/>
        <p:txBody>
          <a:bodyPr/>
          <a:lstStyle/>
          <a:p>
            <a:fld id="{CBEE9684-3D89-471D-9918-A17BEDA27464}"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28754576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cs typeface="Arial" pitchFamily="34" charset="0"/>
              </a:rPr>
              <a:t>ALLEGATIONS can be reality</a:t>
            </a:r>
            <a:endParaRPr lang="en-US" sz="3600" dirty="0">
              <a:cs typeface="Arial" pitchFamily="34" charset="0"/>
            </a:endParaRPr>
          </a:p>
        </p:txBody>
      </p:sp>
      <p:sp>
        <p:nvSpPr>
          <p:cNvPr id="5" name="Slide Number Placeholder 4"/>
          <p:cNvSpPr>
            <a:spLocks noGrp="1"/>
          </p:cNvSpPr>
          <p:nvPr>
            <p:ph type="sldNum" sz="quarter" idx="12"/>
          </p:nvPr>
        </p:nvSpPr>
        <p:spPr/>
        <p:txBody>
          <a:bodyPr/>
          <a:lstStyle/>
          <a:p>
            <a:fld id="{CBEE9684-3D89-471D-9918-A17BEDA27464}" type="slidenum">
              <a:rPr lang="en-US" smtClean="0"/>
              <a:pPr/>
              <a:t>25</a:t>
            </a:fld>
            <a:endParaRPr lang="en-US" dirty="0"/>
          </a:p>
        </p:txBody>
      </p:sp>
      <p:pic>
        <p:nvPicPr>
          <p:cNvPr id="1026" name="Picture 2"/>
          <p:cNvPicPr>
            <a:picLocks noChangeAspect="1" noChangeArrowheads="1"/>
          </p:cNvPicPr>
          <p:nvPr/>
        </p:nvPicPr>
        <p:blipFill>
          <a:blip r:embed="rId3" cstate="print"/>
          <a:srcRect b="27245"/>
          <a:stretch>
            <a:fillRect/>
          </a:stretch>
        </p:blipFill>
        <p:spPr bwMode="auto">
          <a:xfrm>
            <a:off x="609600" y="1447800"/>
            <a:ext cx="7924800" cy="5314959"/>
          </a:xfrm>
          <a:prstGeom prst="rect">
            <a:avLst/>
          </a:prstGeom>
          <a:noFill/>
          <a:ln w="9525">
            <a:noFill/>
            <a:miter lim="800000"/>
            <a:headEnd/>
            <a:tailEnd/>
          </a:ln>
        </p:spPr>
      </p:pic>
    </p:spTree>
    <p:extLst>
      <p:ext uri="{BB962C8B-B14F-4D97-AF65-F5344CB8AC3E}">
        <p14:creationId xmlns:p14="http://schemas.microsoft.com/office/powerpoint/2010/main" val="40950726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half" idx="1"/>
          </p:nvPr>
        </p:nvSpPr>
        <p:spPr>
          <a:xfrm>
            <a:off x="457200" y="1600200"/>
            <a:ext cx="8382000" cy="4525963"/>
          </a:xfrm>
        </p:spPr>
        <p:txBody>
          <a:bodyPr/>
          <a:lstStyle/>
          <a:p>
            <a:r>
              <a:rPr lang="en-US" dirty="0" smtClean="0"/>
              <a:t>Major Wilkie – LOGCOM &amp; MCLBA SJA</a:t>
            </a:r>
          </a:p>
          <a:p>
            <a:pPr lvl="1"/>
            <a:r>
              <a:rPr lang="en-US" dirty="0" smtClean="0"/>
              <a:t>229-639-7117 or </a:t>
            </a:r>
            <a:r>
              <a:rPr lang="en-US" dirty="0" smtClean="0">
                <a:hlinkClick r:id="rId3"/>
              </a:rPr>
              <a:t>walter.wilkie@usmc.mil</a:t>
            </a:r>
            <a:endParaRPr lang="en-US" dirty="0" smtClean="0"/>
          </a:p>
          <a:p>
            <a:r>
              <a:rPr lang="en-US" dirty="0" smtClean="0"/>
              <a:t>Captain McDonnell – LOGCOM &amp; MCLBA DSJA</a:t>
            </a:r>
          </a:p>
          <a:p>
            <a:pPr lvl="1"/>
            <a:r>
              <a:rPr lang="en-US" dirty="0" smtClean="0"/>
              <a:t>229-639-8099 or </a:t>
            </a:r>
            <a:r>
              <a:rPr lang="en-US" dirty="0" smtClean="0">
                <a:hlinkClick r:id="rId4"/>
              </a:rPr>
              <a:t>george.mcdonnell@usmc.mil</a:t>
            </a:r>
            <a:endParaRPr lang="en-US" dirty="0" smtClean="0"/>
          </a:p>
          <a:p>
            <a:pPr lvl="1"/>
            <a:endParaRPr lang="en-US" dirty="0"/>
          </a:p>
        </p:txBody>
      </p:sp>
      <p:sp>
        <p:nvSpPr>
          <p:cNvPr id="5" name="Slide Number Placeholder 4"/>
          <p:cNvSpPr>
            <a:spLocks noGrp="1"/>
          </p:cNvSpPr>
          <p:nvPr>
            <p:ph type="sldNum" sz="quarter" idx="12"/>
          </p:nvPr>
        </p:nvSpPr>
        <p:spPr/>
        <p:txBody>
          <a:bodyPr/>
          <a:lstStyle/>
          <a:p>
            <a:fld id="{CBEE9684-3D89-471D-9918-A17BEDA27464}"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950853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800" b="1" dirty="0" smtClean="0"/>
              <a:t>Annual Ethics Training </a:t>
            </a:r>
            <a:br>
              <a:rPr lang="en-US" sz="3800" b="1" dirty="0" smtClean="0"/>
            </a:br>
            <a:r>
              <a:rPr lang="en-US" sz="3800" b="1" dirty="0" smtClean="0"/>
              <a:t>(AET) Requirements </a:t>
            </a:r>
            <a:endParaRPr lang="en-US" sz="3800" b="1" dirty="0"/>
          </a:p>
        </p:txBody>
      </p:sp>
      <p:sp>
        <p:nvSpPr>
          <p:cNvPr id="3" name="Content Placeholder 2"/>
          <p:cNvSpPr>
            <a:spLocks noGrp="1"/>
          </p:cNvSpPr>
          <p:nvPr>
            <p:ph idx="1"/>
          </p:nvPr>
        </p:nvSpPr>
        <p:spPr/>
        <p:txBody>
          <a:bodyPr>
            <a:normAutofit fontScale="85000" lnSpcReduction="10000"/>
          </a:bodyPr>
          <a:lstStyle/>
          <a:p>
            <a:pPr marL="0" indent="0">
              <a:buNone/>
            </a:pPr>
            <a:r>
              <a:rPr lang="en-US" b="1" u="sng" dirty="0" smtClean="0">
                <a:solidFill>
                  <a:srgbClr val="FF0000"/>
                </a:solidFill>
              </a:rPr>
              <a:t>CRIMINAL RULES</a:t>
            </a:r>
          </a:p>
          <a:p>
            <a:r>
              <a:rPr lang="en-US" sz="2400" b="1" u="sng" dirty="0" smtClean="0"/>
              <a:t>BRIBERY. </a:t>
            </a:r>
            <a:r>
              <a:rPr lang="en-US" sz="2400" b="1" dirty="0" smtClean="0"/>
              <a:t>  </a:t>
            </a:r>
            <a:r>
              <a:rPr lang="en-US" sz="3500" b="1" dirty="0" smtClean="0">
                <a:solidFill>
                  <a:srgbClr val="C00000"/>
                </a:solidFill>
              </a:rPr>
              <a:t>Actual</a:t>
            </a:r>
            <a:r>
              <a:rPr lang="en-US" sz="2400" b="1" dirty="0" smtClean="0"/>
              <a:t> Corruption is the core.</a:t>
            </a:r>
            <a:endParaRPr lang="en-US" sz="2400" b="1" u="sng" dirty="0" smtClean="0"/>
          </a:p>
          <a:p>
            <a:r>
              <a:rPr lang="en-US" sz="2400" b="1" u="sng" dirty="0" smtClean="0"/>
              <a:t>CONFLICT OF INTEREST LAWS</a:t>
            </a:r>
            <a:r>
              <a:rPr lang="en-US" sz="2400" b="1" dirty="0" smtClean="0"/>
              <a:t> Prevent acts that </a:t>
            </a:r>
            <a:r>
              <a:rPr lang="en-US" sz="4300" b="1" dirty="0" smtClean="0">
                <a:solidFill>
                  <a:srgbClr val="C00000"/>
                </a:solidFill>
              </a:rPr>
              <a:t>appear</a:t>
            </a:r>
            <a:r>
              <a:rPr lang="en-US" sz="2400" b="1" dirty="0" smtClean="0"/>
              <a:t> corrupt.</a:t>
            </a:r>
          </a:p>
          <a:p>
            <a:pPr marL="0" indent="0">
              <a:buNone/>
            </a:pPr>
            <a:endParaRPr lang="en-US" sz="2400" b="1" u="sng" dirty="0" smtClean="0">
              <a:solidFill>
                <a:srgbClr val="002060"/>
              </a:solidFill>
            </a:endParaRPr>
          </a:p>
          <a:p>
            <a:pPr marL="0" indent="0">
              <a:buNone/>
            </a:pPr>
            <a:r>
              <a:rPr lang="en-US" b="1" u="sng" dirty="0" smtClean="0">
                <a:solidFill>
                  <a:srgbClr val="FF0000"/>
                </a:solidFill>
              </a:rPr>
              <a:t>ADMINISTRATIVE RULES</a:t>
            </a:r>
          </a:p>
          <a:p>
            <a:r>
              <a:rPr lang="en-US" sz="2400" b="1" u="sng" dirty="0" smtClean="0"/>
              <a:t>14 ETHICAL PRINCIPLES</a:t>
            </a:r>
            <a:r>
              <a:rPr lang="en-US" sz="2400" b="1" dirty="0" smtClean="0"/>
              <a:t>  establish ethic values/goals for Federal employees; can be basis for discipline</a:t>
            </a:r>
            <a:endParaRPr lang="en-US" sz="2400" b="1" u="sng" dirty="0" smtClean="0"/>
          </a:p>
          <a:p>
            <a:r>
              <a:rPr lang="en-US" sz="2400" b="1" u="sng" dirty="0" smtClean="0"/>
              <a:t>EXECUTIVE BRANCH STANDARDS OF CONDUCT</a:t>
            </a:r>
            <a:r>
              <a:rPr lang="en-US" sz="2400" b="1" dirty="0" smtClean="0"/>
              <a:t> implement Ethics in Government Act &amp; criminal statutes; prevent actual and apparent conflicts.</a:t>
            </a:r>
            <a:endParaRPr lang="en-US" sz="2400" b="1" u="sng" dirty="0" smtClean="0"/>
          </a:p>
          <a:p>
            <a:r>
              <a:rPr lang="en-US" sz="2400" b="1" u="sng" dirty="0" smtClean="0"/>
              <a:t>DoD SUPPLEMENTAL ETHICS REGULATION</a:t>
            </a:r>
            <a:r>
              <a:rPr lang="en-US" sz="2400" b="1" dirty="0" smtClean="0"/>
              <a:t> imposes additional limits and restrictions on the Standards for DoD personnel.</a:t>
            </a:r>
            <a:endParaRPr lang="en-US" sz="2400" b="1" u="sng" dirty="0" smtClean="0"/>
          </a:p>
        </p:txBody>
      </p:sp>
      <p:sp>
        <p:nvSpPr>
          <p:cNvPr id="4" name="Slide Number Placeholder 3"/>
          <p:cNvSpPr>
            <a:spLocks noGrp="1"/>
          </p:cNvSpPr>
          <p:nvPr>
            <p:ph type="sldNum" sz="quarter" idx="12"/>
          </p:nvPr>
        </p:nvSpPr>
        <p:spPr/>
        <p:txBody>
          <a:bodyPr/>
          <a:lstStyle/>
          <a:p>
            <a:fld id="{CBEE9684-3D89-471D-9918-A17BEDA27464}"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696861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smtClean="0"/>
              <a:t>AET: Criminal Ethics Laws</a:t>
            </a:r>
            <a:endParaRPr lang="en-US" sz="3800" b="1" dirty="0"/>
          </a:p>
        </p:txBody>
      </p:sp>
      <p:sp>
        <p:nvSpPr>
          <p:cNvPr id="3" name="Content Placeholder 2"/>
          <p:cNvSpPr>
            <a:spLocks noGrp="1"/>
          </p:cNvSpPr>
          <p:nvPr>
            <p:ph idx="1"/>
          </p:nvPr>
        </p:nvSpPr>
        <p:spPr/>
        <p:txBody>
          <a:bodyPr>
            <a:normAutofit/>
          </a:bodyPr>
          <a:lstStyle/>
          <a:p>
            <a:pPr marL="0" indent="0">
              <a:buNone/>
            </a:pPr>
            <a:r>
              <a:rPr lang="en-US" b="1" u="sng" dirty="0" smtClean="0">
                <a:solidFill>
                  <a:srgbClr val="FF0000"/>
                </a:solidFill>
              </a:rPr>
              <a:t>Criminal Ethics Laws</a:t>
            </a:r>
            <a:r>
              <a:rPr lang="en-US" b="1" dirty="0" smtClean="0">
                <a:solidFill>
                  <a:srgbClr val="FF0000"/>
                </a:solidFill>
              </a:rPr>
              <a:t> </a:t>
            </a:r>
            <a:r>
              <a:rPr lang="en-US" b="1" dirty="0" smtClean="0"/>
              <a:t>18 USC § 201 – 209, law  that govern Federal service in summary:</a:t>
            </a:r>
            <a:endParaRPr lang="en-US" b="1" u="sng" dirty="0" smtClean="0"/>
          </a:p>
          <a:p>
            <a:r>
              <a:rPr lang="en-US" sz="2400" b="1" dirty="0" smtClean="0"/>
              <a:t>Sec 201 - Don’t accept a bribe.</a:t>
            </a:r>
          </a:p>
          <a:p>
            <a:r>
              <a:rPr lang="en-US" sz="2400" b="1" dirty="0" smtClean="0"/>
              <a:t>Sec 203 &amp; 205 - Don’t give or accept money for representing another’s interests before the U.S. Government.</a:t>
            </a:r>
          </a:p>
          <a:p>
            <a:r>
              <a:rPr lang="en-US" sz="2400" b="1" dirty="0" smtClean="0"/>
              <a:t>Sec 208 - Don’t take official action that will affect your personal financial interests as well as those of your spouse, children and prospective employer.</a:t>
            </a:r>
          </a:p>
          <a:p>
            <a:r>
              <a:rPr lang="en-US" sz="2400" b="1" dirty="0" smtClean="0"/>
              <a:t>Sec 209 - Don’t accept payment from another for the performance of your Federal duties.</a:t>
            </a:r>
            <a:endParaRPr lang="en-US" sz="2400" b="1" u="sng" dirty="0" smtClean="0"/>
          </a:p>
        </p:txBody>
      </p:sp>
      <p:sp>
        <p:nvSpPr>
          <p:cNvPr id="4" name="Slide Number Placeholder 3"/>
          <p:cNvSpPr>
            <a:spLocks noGrp="1"/>
          </p:cNvSpPr>
          <p:nvPr>
            <p:ph type="sldNum" sz="quarter" idx="12"/>
          </p:nvPr>
        </p:nvSpPr>
        <p:spPr/>
        <p:txBody>
          <a:bodyPr/>
          <a:lstStyle/>
          <a:p>
            <a:fld id="{CBEE9684-3D89-471D-9918-A17BEDA27464}"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3307990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609600"/>
          </a:xfrm>
        </p:spPr>
        <p:txBody>
          <a:bodyPr>
            <a:normAutofit fontScale="90000"/>
          </a:bodyPr>
          <a:lstStyle/>
          <a:p>
            <a:r>
              <a:rPr lang="en-US" dirty="0" smtClean="0"/>
              <a:t>Learn from other’s pain § 201</a:t>
            </a:r>
            <a:endParaRPr lang="en-US" dirty="0"/>
          </a:p>
        </p:txBody>
      </p:sp>
      <p:sp>
        <p:nvSpPr>
          <p:cNvPr id="3" name="Content Placeholder 2"/>
          <p:cNvSpPr>
            <a:spLocks noGrp="1"/>
          </p:cNvSpPr>
          <p:nvPr>
            <p:ph idx="1"/>
          </p:nvPr>
        </p:nvSpPr>
        <p:spPr>
          <a:xfrm>
            <a:off x="457200" y="1524000"/>
            <a:ext cx="8229600" cy="5181600"/>
          </a:xfrm>
        </p:spPr>
        <p:txBody>
          <a:bodyPr>
            <a:normAutofit fontScale="40000" lnSpcReduction="20000"/>
          </a:bodyPr>
          <a:lstStyle/>
          <a:p>
            <a:pPr marL="0" indent="0">
              <a:buNone/>
            </a:pPr>
            <a:r>
              <a:rPr lang="en-US" sz="4800" b="1" dirty="0"/>
              <a:t>Asking for a Bribe — Have You Lost Your Mind?</a:t>
            </a:r>
            <a:endParaRPr lang="en-US" sz="4800" dirty="0"/>
          </a:p>
          <a:p>
            <a:pPr marL="0" indent="0">
              <a:buNone/>
            </a:pPr>
            <a:r>
              <a:rPr lang="en-US" sz="4800" b="1" dirty="0"/>
              <a:t>	</a:t>
            </a:r>
            <a:r>
              <a:rPr lang="en-US" sz="4800" b="1" dirty="0" smtClean="0"/>
              <a:t>The </a:t>
            </a:r>
            <a:r>
              <a:rPr lang="en-US" sz="4800" b="1" dirty="0"/>
              <a:t>Facts:</a:t>
            </a:r>
            <a:r>
              <a:rPr lang="en-US" sz="4800" dirty="0"/>
              <a:t> An employee at the Defense </a:t>
            </a:r>
            <a:r>
              <a:rPr lang="en-US" sz="4800" dirty="0" smtClean="0"/>
              <a:t>Mega Center </a:t>
            </a:r>
            <a:r>
              <a:rPr lang="en-US" sz="4800" dirty="0"/>
              <a:t>at Kelly Air Force Base, Texas, was working as a member of a source evaluation committee reviewing contract proposals for a $5 million contract when he struck on this ingenious idea: Ask one of the potential contractors for a bribe in exchange for his approval of the contractor’s proposal!  The contractor apparently didn’t think that this was such a good idea, however.  It contacted the Defense Criminal Investigative Service, which investigated the case along with the Air Force.  The investigation included using an undercover agent, parading as the contractor’s representative, paying the employee the bribe.  Having been caught with his hand in the cookie jar, the employee pleaded guilty to accepting a bribe and was sentenced to one year of probation and ordered to participate in a mental health program—perhaps an appropriate remedy for what proved to be a lame-brained scheme.  (Source: </a:t>
            </a:r>
            <a:r>
              <a:rPr lang="en-US" sz="4800" i="1" dirty="0"/>
              <a:t>Federal Ethics Report</a:t>
            </a:r>
            <a:r>
              <a:rPr lang="en-US" sz="4800" dirty="0"/>
              <a:t>, Feb. 2001.)</a:t>
            </a:r>
          </a:p>
          <a:p>
            <a:pPr marL="0" indent="0">
              <a:buNone/>
            </a:pPr>
            <a:r>
              <a:rPr lang="en-US" sz="4800" dirty="0"/>
              <a:t>	</a:t>
            </a:r>
            <a:r>
              <a:rPr lang="en-US" sz="4800" b="1" dirty="0" smtClean="0"/>
              <a:t>The </a:t>
            </a:r>
            <a:r>
              <a:rPr lang="en-US" sz="4800" b="1" dirty="0"/>
              <a:t>Law:</a:t>
            </a:r>
            <a:r>
              <a:rPr lang="en-US" sz="4800" dirty="0"/>
              <a:t> 18 U.S.C. § 201(b)(2)(A) (2003) bars public officials and any persons selected to be public officials from seeking anything of value in return for “being influenced . . . in the performance of any official act.”  The penalty for violating this law can include fines, imprisonment for up to 15 years, or both, along with possible disqualification from holding “any office of honor, trust, or profit” with the United States Government.</a:t>
            </a:r>
          </a:p>
          <a:p>
            <a:endParaRPr lang="en-US" dirty="0"/>
          </a:p>
        </p:txBody>
      </p:sp>
      <p:sp>
        <p:nvSpPr>
          <p:cNvPr id="4" name="Slide Number Placeholder 3"/>
          <p:cNvSpPr>
            <a:spLocks noGrp="1"/>
          </p:cNvSpPr>
          <p:nvPr>
            <p:ph type="sldNum" sz="quarter" idx="12"/>
          </p:nvPr>
        </p:nvSpPr>
        <p:spPr/>
        <p:txBody>
          <a:bodyPr/>
          <a:lstStyle/>
          <a:p>
            <a:fld id="{CBEE9684-3D89-471D-9918-A17BEDA27464}"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2003842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do this § 203</a:t>
            </a:r>
            <a:endParaRPr lang="en-US" dirty="0"/>
          </a:p>
        </p:txBody>
      </p:sp>
      <p:sp>
        <p:nvSpPr>
          <p:cNvPr id="3" name="Content Placeholder 2"/>
          <p:cNvSpPr>
            <a:spLocks noGrp="1"/>
          </p:cNvSpPr>
          <p:nvPr>
            <p:ph idx="1"/>
          </p:nvPr>
        </p:nvSpPr>
        <p:spPr>
          <a:xfrm>
            <a:off x="457200" y="1600200"/>
            <a:ext cx="8229600" cy="5181600"/>
          </a:xfrm>
        </p:spPr>
        <p:txBody>
          <a:bodyPr>
            <a:normAutofit fontScale="47500" lnSpcReduction="20000"/>
          </a:bodyPr>
          <a:lstStyle/>
          <a:p>
            <a:pPr marL="0" indent="0">
              <a:buNone/>
            </a:pPr>
            <a:r>
              <a:rPr lang="en-US" b="1" dirty="0"/>
              <a:t>Wanted:  Employee Who Will Not Skip Meetings to Interview with Other </a:t>
            </a:r>
            <a:r>
              <a:rPr lang="en-US" b="1" dirty="0" smtClean="0"/>
              <a:t>Companies</a:t>
            </a:r>
            <a:endParaRPr lang="en-US" dirty="0"/>
          </a:p>
          <a:p>
            <a:pPr marL="0" indent="0">
              <a:buNone/>
            </a:pPr>
            <a:r>
              <a:rPr lang="en-US" dirty="0"/>
              <a:t>	</a:t>
            </a:r>
            <a:r>
              <a:rPr lang="en-US" dirty="0" smtClean="0"/>
              <a:t>An </a:t>
            </a:r>
            <a:r>
              <a:rPr lang="en-US" dirty="0"/>
              <a:t>Army Brigadier General participated personally and substantially as an advocate and approval authority in the effort to increase funding on a task order with a Government contractor even while actively seeking employment with that company.  His efforts did not rise to the level of “negotiating” employment so he did not violate the criminal prohibition of 18 U.S.C. §208, but was still in violation of C.F.R. 2635.604 when he took official action on behalf of a company with which he was seeking employment instead of disqualifying himself from the particular matter.  He also extended official travel time and claimed unauthorized travel expenses in order to go to job interviews and participate in other job seeking activities to the point of actually excusing himself from official meetings.  Finally, he charged unauthorized personal phone calls to the Government and ordered subordinates to run personal errands for him, including picking up his dry cleaning, driving him to the barber shop, and putting the license plates on his personal car (also directing them to use an official Government vehicle for these purposes).  </a:t>
            </a:r>
          </a:p>
          <a:p>
            <a:pPr marL="0" indent="0">
              <a:buNone/>
            </a:pPr>
            <a:r>
              <a:rPr lang="en-US" dirty="0" smtClean="0"/>
              <a:t>	The </a:t>
            </a:r>
            <a:r>
              <a:rPr lang="en-US" dirty="0"/>
              <a:t>General’s behavior violated the Joint Ethics Regulation because he used Federal personnel, equipment, and duty time to conduct personal business.  His official participation in a particular matter on behalf of a company with which he was seeking employment violated conflict of interest law.  His other activities amounted to misuse of Government resources (his subordinates’ time and the Government car) and improper gift acceptance (due to a failure to reimburse subordinates for expenditures such as mileage used when performing his personal services).  As if that was not enough of an ethical rap sheet, he violated DoD Directive 7000.14-R when he decided to charge at least 15 of his TDY transactions to his personal credit card instead of his Government travel card so that he could receive bonus point or air miles on the card.  </a:t>
            </a:r>
            <a:endParaRPr lang="en-US" dirty="0" smtClean="0"/>
          </a:p>
          <a:p>
            <a:pPr marL="0" indent="0">
              <a:buNone/>
            </a:pPr>
            <a:r>
              <a:rPr lang="en-US" dirty="0"/>
              <a:t>	</a:t>
            </a:r>
            <a:r>
              <a:rPr lang="en-US" dirty="0" smtClean="0"/>
              <a:t>The </a:t>
            </a:r>
            <a:r>
              <a:rPr lang="en-US" dirty="0"/>
              <a:t>General was subject to Article 15 proceedings under the Uniform Code of Military Justice, fined $5,000, and directed to reimburse the Government $5,300 for the improper cell phone use and overpayment of TDY expenses.  He was allowed to retire at his current grade, O-7. </a:t>
            </a:r>
          </a:p>
        </p:txBody>
      </p:sp>
      <p:sp>
        <p:nvSpPr>
          <p:cNvPr id="4" name="Slide Number Placeholder 3"/>
          <p:cNvSpPr>
            <a:spLocks noGrp="1"/>
          </p:cNvSpPr>
          <p:nvPr>
            <p:ph type="sldNum" sz="quarter" idx="12"/>
          </p:nvPr>
        </p:nvSpPr>
        <p:spPr/>
        <p:txBody>
          <a:bodyPr/>
          <a:lstStyle/>
          <a:p>
            <a:fld id="{CBEE9684-3D89-471D-9918-A17BEDA27464}"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2127694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forget § 205</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Don’t Play Attorney Against Your Federal Employer!</a:t>
            </a:r>
            <a:endParaRPr lang="en-US" dirty="0"/>
          </a:p>
          <a:p>
            <a:pPr marL="0" indent="0">
              <a:buNone/>
            </a:pPr>
            <a:r>
              <a:rPr lang="en-US" dirty="0"/>
              <a:t>	</a:t>
            </a:r>
            <a:r>
              <a:rPr lang="en-US" b="1" dirty="0" smtClean="0"/>
              <a:t>The </a:t>
            </a:r>
            <a:r>
              <a:rPr lang="en-US" b="1" dirty="0"/>
              <a:t>Facts: </a:t>
            </a:r>
            <a:r>
              <a:rPr lang="en-US" dirty="0"/>
              <a:t>In the “off-time” from her work with the Social Security Administration, a senior attorney opened her own legal practice and represented clients with claims against that very same Administration.  For her double-duty, she was sued by a U.S. Attorney and ended up agreeing to a settlement that required her to pay the United States $113,000 for this and other violations—not a typical attorney’s fee!  (Source: Office of Government Ethics memorandum, Oct. 2002.)</a:t>
            </a:r>
          </a:p>
          <a:p>
            <a:pPr marL="0" indent="0">
              <a:buNone/>
            </a:pPr>
            <a:r>
              <a:rPr lang="en-US" dirty="0"/>
              <a:t>	</a:t>
            </a:r>
            <a:r>
              <a:rPr lang="en-US" b="1" dirty="0" smtClean="0"/>
              <a:t>The </a:t>
            </a:r>
            <a:r>
              <a:rPr lang="en-US" b="1" dirty="0"/>
              <a:t>Law: </a:t>
            </a:r>
            <a:r>
              <a:rPr lang="en-US" dirty="0"/>
              <a:t>18 U.S.C. § 205 (2003) forbids any current Federal employee from acting as an attorney in prosecuting a claim against the United States—where this is not performed as part of his or her official duties for the Federal Government.  For any such violation, the law authorizes fines and possible imprisonment—of not more than one year, unless the conduct is “willful,” in which case it can be for up to 5 years (</a:t>
            </a:r>
            <a:r>
              <a:rPr lang="en-US" i="1" dirty="0"/>
              <a:t>see </a:t>
            </a:r>
            <a:r>
              <a:rPr lang="en-US" dirty="0"/>
              <a:t>18 U.S.C. § 216(a)).</a:t>
            </a:r>
          </a:p>
          <a:p>
            <a:endParaRPr lang="en-US" dirty="0"/>
          </a:p>
        </p:txBody>
      </p:sp>
      <p:sp>
        <p:nvSpPr>
          <p:cNvPr id="4" name="Slide Number Placeholder 3"/>
          <p:cNvSpPr>
            <a:spLocks noGrp="1"/>
          </p:cNvSpPr>
          <p:nvPr>
            <p:ph type="sldNum" sz="quarter" idx="12"/>
          </p:nvPr>
        </p:nvSpPr>
        <p:spPr/>
        <p:txBody>
          <a:bodyPr/>
          <a:lstStyle/>
          <a:p>
            <a:fld id="{CBEE9684-3D89-471D-9918-A17BEDA27464}"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1896093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Oops under § 208</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Watch Promoting Your Business on Government Time!</a:t>
            </a:r>
            <a:endParaRPr lang="en-US" dirty="0"/>
          </a:p>
          <a:p>
            <a:pPr marL="0" indent="0">
              <a:buNone/>
            </a:pPr>
            <a:r>
              <a:rPr lang="en-US" b="1" dirty="0"/>
              <a:t>	</a:t>
            </a:r>
            <a:r>
              <a:rPr lang="en-US" b="1" dirty="0" smtClean="0"/>
              <a:t>The </a:t>
            </a:r>
            <a:r>
              <a:rPr lang="en-US" b="1" dirty="0"/>
              <a:t>Facts:</a:t>
            </a:r>
            <a:r>
              <a:rPr lang="en-US" dirty="0"/>
              <a:t> A Senior Advisor to the State Department had an interest in a business that planned to develop a theme park in the Middle East.  No problem there.  But the Advisor, in his official position, recommended to other State Department officials that the State Department support the enterprise.  That violated the law.  After a guilty plea, he was sentenced to a year of probation and ordered to perform 25 hours community service and to pay a $20,000 fine.  (Source: </a:t>
            </a:r>
            <a:r>
              <a:rPr lang="en-US" i="1" dirty="0"/>
              <a:t>Federal Ethics Report</a:t>
            </a:r>
            <a:r>
              <a:rPr lang="en-US" dirty="0"/>
              <a:t>, Dec. 2000.)</a:t>
            </a:r>
          </a:p>
          <a:p>
            <a:pPr marL="0" indent="0">
              <a:buNone/>
            </a:pPr>
            <a:r>
              <a:rPr lang="en-US" dirty="0"/>
              <a:t>	</a:t>
            </a:r>
            <a:r>
              <a:rPr lang="en-US" b="1" dirty="0" smtClean="0"/>
              <a:t>The </a:t>
            </a:r>
            <a:r>
              <a:rPr lang="en-US" b="1" dirty="0"/>
              <a:t>Law:</a:t>
            </a:r>
            <a:r>
              <a:rPr lang="en-US" dirty="0"/>
              <a:t> 18 U.S.C. § 208 (2003) forbids any employee of the executive branch of the Federal Government from recommending in his or her official position any matter in which he or she has a financial interest.  The penalty for violating this law could be a fine, a prison sentence for up to one year, or both—unless the violation is found to be “willful,” in which case the maximum prison sentence increases to 5 years (</a:t>
            </a:r>
            <a:r>
              <a:rPr lang="en-US" i="1" dirty="0"/>
              <a:t>see </a:t>
            </a:r>
            <a:r>
              <a:rPr lang="en-US" dirty="0"/>
              <a:t>18 U.S.C. § 216 (2003)).</a:t>
            </a:r>
          </a:p>
          <a:p>
            <a:endParaRPr lang="en-US" dirty="0"/>
          </a:p>
        </p:txBody>
      </p:sp>
      <p:sp>
        <p:nvSpPr>
          <p:cNvPr id="4" name="Slide Number Placeholder 3"/>
          <p:cNvSpPr>
            <a:spLocks noGrp="1"/>
          </p:cNvSpPr>
          <p:nvPr>
            <p:ph type="sldNum" sz="quarter" idx="12"/>
          </p:nvPr>
        </p:nvSpPr>
        <p:spPr/>
        <p:txBody>
          <a:bodyPr/>
          <a:lstStyle/>
          <a:p>
            <a:fld id="{CBEE9684-3D89-471D-9918-A17BEDA27464}"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2519133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6324600" cy="731838"/>
          </a:xfrm>
        </p:spPr>
        <p:txBody>
          <a:bodyPr>
            <a:normAutofit fontScale="90000"/>
          </a:bodyPr>
          <a:lstStyle/>
          <a:p>
            <a:r>
              <a:rPr lang="en-US" dirty="0" smtClean="0"/>
              <a:t>Not in compliance with § 209</a:t>
            </a:r>
            <a:endParaRPr lang="en-US" dirty="0"/>
          </a:p>
        </p:txBody>
      </p:sp>
      <p:sp>
        <p:nvSpPr>
          <p:cNvPr id="3" name="Content Placeholder 2"/>
          <p:cNvSpPr>
            <a:spLocks noGrp="1"/>
          </p:cNvSpPr>
          <p:nvPr>
            <p:ph idx="1"/>
          </p:nvPr>
        </p:nvSpPr>
        <p:spPr>
          <a:xfrm>
            <a:off x="457200" y="1600200"/>
            <a:ext cx="8229600" cy="5029200"/>
          </a:xfrm>
        </p:spPr>
        <p:txBody>
          <a:bodyPr>
            <a:normAutofit fontScale="62500" lnSpcReduction="20000"/>
          </a:bodyPr>
          <a:lstStyle/>
          <a:p>
            <a:pPr marL="0" indent="0">
              <a:buNone/>
            </a:pPr>
            <a:r>
              <a:rPr lang="en-US" b="1" dirty="0"/>
              <a:t>Charging Customers for Federally Funded Work — Criminal!</a:t>
            </a:r>
            <a:endParaRPr lang="en-US" dirty="0"/>
          </a:p>
          <a:p>
            <a:pPr marL="0" indent="0">
              <a:buNone/>
            </a:pPr>
            <a:r>
              <a:rPr lang="en-US" b="1" dirty="0"/>
              <a:t>	</a:t>
            </a:r>
            <a:r>
              <a:rPr lang="en-US" b="1" dirty="0" smtClean="0"/>
              <a:t>The </a:t>
            </a:r>
            <a:r>
              <a:rPr lang="en-US" b="1" dirty="0"/>
              <a:t>Facts:</a:t>
            </a:r>
            <a:r>
              <a:rPr lang="en-US" dirty="0"/>
              <a:t> An Acting Assistant Director for the San Francisco Immigration and Naturalization Service (INS) office charged one alien $950 for a file review (for which the INS does not charge), asked another alien for $300 for an unneeded INS pardon, and charged a third $250 to get a citizen application waiver that had already been approved.  The Director was sentenced to serve six months in a halfway house, to be followed by six months of home detention and four years of probation, during which time he would be prohibited from acting in any capacity on immigration matters without permission of his probation officer.  (Source: </a:t>
            </a:r>
            <a:r>
              <a:rPr lang="en-US" i="1" dirty="0"/>
              <a:t>Federal Ethics Report</a:t>
            </a:r>
            <a:r>
              <a:rPr lang="en-US" dirty="0"/>
              <a:t>, Feb. 2003.)</a:t>
            </a:r>
          </a:p>
          <a:p>
            <a:pPr marL="0" indent="0">
              <a:buNone/>
            </a:pPr>
            <a:r>
              <a:rPr lang="en-US" dirty="0"/>
              <a:t>	</a:t>
            </a:r>
            <a:r>
              <a:rPr lang="en-US" b="1" dirty="0" smtClean="0"/>
              <a:t>The </a:t>
            </a:r>
            <a:r>
              <a:rPr lang="en-US" b="1" dirty="0"/>
              <a:t>Law:</a:t>
            </a:r>
            <a:r>
              <a:rPr lang="en-US" dirty="0"/>
              <a:t> 18 U.S.C. § 209 (2003) makes it criminal for an employee of the Federal executive branch or of an independent agency of the United States from receiving any compensation for official services.  For violations of this law, 18 U.S.C. § 216 (2003) authorizes fines and prison terms for up to one year—unless the conduct is willful, in which case imprisonment could be for as much as 5 years.</a:t>
            </a:r>
          </a:p>
          <a:p>
            <a:endParaRPr lang="en-US" dirty="0"/>
          </a:p>
        </p:txBody>
      </p:sp>
      <p:sp>
        <p:nvSpPr>
          <p:cNvPr id="4" name="Slide Number Placeholder 3"/>
          <p:cNvSpPr>
            <a:spLocks noGrp="1"/>
          </p:cNvSpPr>
          <p:nvPr>
            <p:ph type="sldNum" sz="quarter" idx="12"/>
          </p:nvPr>
        </p:nvSpPr>
        <p:spPr/>
        <p:txBody>
          <a:bodyPr/>
          <a:lstStyle/>
          <a:p>
            <a:fld id="{CBEE9684-3D89-471D-9918-A17BEDA27464}"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1314140625"/>
      </p:ext>
    </p:extLst>
  </p:cSld>
  <p:clrMapOvr>
    <a:masterClrMapping/>
  </p:clrMapOvr>
  <p:timing>
    <p:tnLst>
      <p:par>
        <p:cTn id="1" dur="indefinite" restart="never" nodeType="tmRoot"/>
      </p:par>
    </p:tnLst>
  </p:timing>
</p:sld>
</file>

<file path=ppt/theme/theme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609600" marR="0" indent="-609600" algn="ctr" defTabSz="914400" rtl="0" eaLnBrk="1" fontAlgn="base" latinLnBrk="0" hangingPunct="1">
          <a:lnSpc>
            <a:spcPct val="80000"/>
          </a:lnSpc>
          <a:spcBef>
            <a:spcPct val="50000"/>
          </a:spcBef>
          <a:spcAft>
            <a:spcPct val="0"/>
          </a:spcAft>
          <a:buClr>
            <a:schemeClr val="tx1"/>
          </a:buClr>
          <a:buSzTx/>
          <a:buFont typeface="Wingdings" pitchFamily="2" charset="2"/>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609600" marR="0" indent="-609600" algn="ctr" defTabSz="914400" rtl="0" eaLnBrk="1" fontAlgn="base" latinLnBrk="0" hangingPunct="1">
          <a:lnSpc>
            <a:spcPct val="80000"/>
          </a:lnSpc>
          <a:spcBef>
            <a:spcPct val="50000"/>
          </a:spcBef>
          <a:spcAft>
            <a:spcPct val="0"/>
          </a:spcAft>
          <a:buClr>
            <a:schemeClr val="tx1"/>
          </a:buClr>
          <a:buSzTx/>
          <a:buFont typeface="Wingdings" pitchFamily="2" charset="2"/>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44F9F332BDBCE439A6B1CF5F1C74E00" ma:contentTypeVersion="" ma:contentTypeDescription="Create a new document." ma:contentTypeScope="" ma:versionID="671f8891982ea78b2e8347ee4510ce75">
  <xsd:schema xmlns:xsd="http://www.w3.org/2001/XMLSchema" xmlns:xs="http://www.w3.org/2001/XMLSchema" xmlns:p="http://schemas.microsoft.com/office/2006/metadata/properties" targetNamespace="http://schemas.microsoft.com/office/2006/metadata/properties" ma:root="true" ma:fieldsID="f3e687d5f98ee29b9cfcc2ff24550d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6856DC9-0590-4AA4-864E-3DD57771773F}">
  <ds:schemaRefs>
    <ds:schemaRef ds:uri="http://schemas.microsoft.com/sharepoint/v3/contenttype/forms"/>
  </ds:schemaRefs>
</ds:datastoreItem>
</file>

<file path=customXml/itemProps2.xml><?xml version="1.0" encoding="utf-8"?>
<ds:datastoreItem xmlns:ds="http://schemas.openxmlformats.org/officeDocument/2006/customXml" ds:itemID="{C3A8F9CF-3A19-4FD4-85C3-FA902D629D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9969874-AD34-49A3-B3CF-5814F678B4DC}">
  <ds:schemaRefs>
    <ds:schemaRef ds:uri="http://schemas.microsoft.com/office/2006/documentManagement/types"/>
    <ds:schemaRef ds:uri="http://purl.org/dc/dcmitype/"/>
    <ds:schemaRef ds:uri="http://purl.org/dc/terms/"/>
    <ds:schemaRef ds:uri="http://schemas.microsoft.com/office/infopath/2007/PartnerControls"/>
    <ds:schemaRef ds:uri="http://www.w3.org/XML/1998/namespace"/>
    <ds:schemaRef ds:uri="http://purl.org/dc/elements/1.1/"/>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19606</TotalTime>
  <Words>2559</Words>
  <Application>Microsoft Office PowerPoint</Application>
  <PresentationFormat>On-screen Show (4:3)</PresentationFormat>
  <Paragraphs>324</Paragraphs>
  <Slides>26</Slides>
  <Notes>26</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6_Office Theme</vt:lpstr>
      <vt:lpstr>10_Office Theme</vt:lpstr>
      <vt:lpstr>Custom Design</vt:lpstr>
      <vt:lpstr>PowerPoint Presentation</vt:lpstr>
      <vt:lpstr>Topics</vt:lpstr>
      <vt:lpstr>Annual Ethics Training  (AET) Requirements </vt:lpstr>
      <vt:lpstr>AET: Criminal Ethics Laws</vt:lpstr>
      <vt:lpstr>Learn from other’s pain § 201</vt:lpstr>
      <vt:lpstr>Don’t do this § 203</vt:lpstr>
      <vt:lpstr>Don’t forget § 205</vt:lpstr>
      <vt:lpstr>Oops under § 208</vt:lpstr>
      <vt:lpstr>Not in compliance with § 209</vt:lpstr>
      <vt:lpstr>AET: The 14 Ethical Principles</vt:lpstr>
      <vt:lpstr>AET: The 14 Ethical Principles</vt:lpstr>
      <vt:lpstr>Public Trust</vt:lpstr>
      <vt:lpstr>Conflicts of Interest</vt:lpstr>
      <vt:lpstr>Conflict of Interest</vt:lpstr>
      <vt:lpstr>Gifts</vt:lpstr>
      <vt:lpstr>Gifts are a big problem …</vt:lpstr>
      <vt:lpstr>Public Office for Private Gain</vt:lpstr>
      <vt:lpstr>Non-Federal Entities (NFEs)</vt:lpstr>
      <vt:lpstr>NFEs</vt:lpstr>
      <vt:lpstr>NFE Fundraisers</vt:lpstr>
      <vt:lpstr>Just Supporting the Military</vt:lpstr>
      <vt:lpstr>PowerPoint Presentation</vt:lpstr>
      <vt:lpstr>PowerPoint Presentation</vt:lpstr>
      <vt:lpstr>Appearance problems …</vt:lpstr>
      <vt:lpstr>ALLEGATIONS can be reality</vt:lpstr>
      <vt:lpstr>Questions?</vt:lpstr>
    </vt:vector>
  </TitlesOfParts>
  <Company>DoD OGC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Government Resources Travel and Transportation</dc:title>
  <dc:creator>JAR</dc:creator>
  <cp:lastModifiedBy>Wilkie Maj Walter A</cp:lastModifiedBy>
  <cp:revision>626</cp:revision>
  <cp:lastPrinted>2014-12-16T15:40:22Z</cp:lastPrinted>
  <dcterms:created xsi:type="dcterms:W3CDTF">1999-04-27T16:57:19Z</dcterms:created>
  <dcterms:modified xsi:type="dcterms:W3CDTF">2014-12-17T17:44:26Z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0x010100F44F9F332BDBCE439A6B1CF5F1C74E00</vt:lpwstr>
  </property>
</Properties>
</file>