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1" r:id="rId5"/>
    <p:sldId id="258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05" autoAdjust="0"/>
    <p:restoredTop sz="94660"/>
  </p:normalViewPr>
  <p:slideViewPr>
    <p:cSldViewPr>
      <p:cViewPr varScale="1">
        <p:scale>
          <a:sx n="101" d="100"/>
          <a:sy n="101" d="100"/>
        </p:scale>
        <p:origin x="252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39000" y="6553200"/>
            <a:ext cx="1905000" cy="457200"/>
          </a:xfrm>
        </p:spPr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E5479C3-77D1-4C7A-8FF3-3264E7EAC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4407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8B195-2523-40FC-930E-CFFF440F12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18006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2F611-5255-4B67-93FF-1CDD2D4F6A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2255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033A-D2B0-44D7-B28F-AE82DAB7D0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01302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30122-EC21-4E70-AC3E-B27991191D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549724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EC2FF-2536-40D5-8F72-0633C0AC114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36027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5A5138-1860-4BAF-88AF-A7DB669DDA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9617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AE4685-B03E-4E0D-BD76-8FEF07B2C9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03171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E5479C3-77D1-4C7A-8FF3-3264E7EACD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59063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CFA8E83-ABF1-4A23-A7C8-7148F7D7F3E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96797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887AF-0255-4062-A357-582446BAFC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095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86F31-3B04-478B-AE24-19EE20A6B8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00119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81943-67A0-44FA-AB70-E831A7A3DE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95002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6D06E-4679-402F-AB68-89DA5A72FDB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06159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aseline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570285-61EE-4F2B-8EB4-91DA7C4F690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37227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FEB8-8535-4265-8E44-4654B67BB2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21616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EB68B-1656-4257-B700-9F3F2585E0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70545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62725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D98F885-7043-46B1-AA06-1C9FC968E14E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32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ransition/>
  <p:hf hdr="0" ftr="0" dt="0"/>
  <p:txStyles>
    <p:titleStyle>
      <a:lvl1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2pPr>
      <a:lvl3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3pPr>
      <a:lvl4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4pPr>
      <a:lvl5pPr algn="ctr" defTabSz="966788" rtl="0" eaLnBrk="0" fontAlgn="base" hangingPunct="0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5pPr>
      <a:lvl6pPr marL="4572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6pPr>
      <a:lvl7pPr marL="9144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7pPr>
      <a:lvl8pPr marL="13716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8pPr>
      <a:lvl9pPr marL="1828800" algn="ctr" defTabSz="966788" rtl="0" fontAlgn="base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Times New Roman" pitchFamily="18" charset="0"/>
        </a:defRPr>
      </a:lvl9pPr>
    </p:titleStyle>
    <p:bodyStyle>
      <a:lvl1pPr marL="361950" indent="-361950" algn="l" defTabSz="966788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5813" indent="-303213" algn="l" defTabSz="966788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08088" indent="-241300" algn="l" defTabSz="966788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92275" indent="-242888" algn="l" defTabSz="966788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74875" indent="-241300" algn="l" defTabSz="966788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320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892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464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003675" indent="-241300" algn="l" defTabSz="966788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31" name="Group 9"/>
          <p:cNvGrpSpPr>
            <a:grpSpLocks/>
          </p:cNvGrpSpPr>
          <p:nvPr/>
        </p:nvGrpSpPr>
        <p:grpSpPr bwMode="auto">
          <a:xfrm>
            <a:off x="8288338" y="87313"/>
            <a:ext cx="768350" cy="776287"/>
            <a:chOff x="8288338" y="87313"/>
            <a:chExt cx="768350" cy="776287"/>
          </a:xfrm>
        </p:grpSpPr>
        <p:pic>
          <p:nvPicPr>
            <p:cNvPr id="42035" name="Picture 77" descr="LOGO 2 bl"/>
            <p:cNvPicPr>
              <a:picLocks noChangeAspect="1" noChangeArrowheads="1"/>
            </p:cNvPicPr>
            <p:nvPr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288338" y="87313"/>
              <a:ext cx="768350" cy="776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36" name="Picture 105" descr="VPP-Logo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29625" y="295275"/>
              <a:ext cx="519586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2032" name="Text Box 8"/>
          <p:cNvSpPr txBox="1">
            <a:spLocks noChangeArrowheads="1"/>
          </p:cNvSpPr>
          <p:nvPr/>
        </p:nvSpPr>
        <p:spPr bwMode="auto">
          <a:xfrm>
            <a:off x="1295400" y="99036"/>
            <a:ext cx="6550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CY25 Command Safety 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Program Goal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MCLB Albany</a:t>
            </a:r>
          </a:p>
        </p:txBody>
      </p:sp>
      <p:pic>
        <p:nvPicPr>
          <p:cNvPr id="42034" name="Picture 13" descr="base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13" y="26988"/>
            <a:ext cx="7858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151688" y="6515913"/>
            <a:ext cx="1905000" cy="457200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5A5138-1860-4BAF-88AF-A7DB669DDA7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371600"/>
            <a:ext cx="4114800" cy="2742514"/>
          </a:xfrm>
          <a:prstGeom prst="rect">
            <a:avLst/>
          </a:prstGeom>
          <a:ln w="28575">
            <a:solidFill>
              <a:srgbClr val="003399"/>
            </a:solidFill>
          </a:ln>
        </p:spPr>
      </p:pic>
      <p:sp>
        <p:nvSpPr>
          <p:cNvPr id="10" name="object 5"/>
          <p:cNvSpPr txBox="1"/>
          <p:nvPr/>
        </p:nvSpPr>
        <p:spPr>
          <a:xfrm>
            <a:off x="2528371" y="4555681"/>
            <a:ext cx="4225925" cy="152926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297180" marR="0" lvl="0" indent="0" algn="l" defTabSz="914400" rtl="0" eaLnBrk="1" fontAlgn="auto" latinLnBrk="0" hangingPunct="1">
              <a:lnSpc>
                <a:spcPct val="100000"/>
              </a:lnSpc>
              <a:spcBef>
                <a:spcPts val="100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Approved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on:</a:t>
            </a:r>
            <a:r>
              <a:rPr kumimoji="0" sz="1800" b="1" i="0" u="none" strike="noStrike" kern="1200" cap="none" spc="-10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___________________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Times New Roman"/>
            </a:endParaRPr>
          </a:p>
          <a:p>
            <a:pPr marL="402590" marR="1520190" lvl="0" indent="-105410" algn="l" defTabSz="914400" rtl="0" eaLnBrk="1" fontAlgn="auto" latinLnBrk="0" hangingPunct="1">
              <a:lnSpc>
                <a:spcPct val="10000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_____________________  </a:t>
            </a:r>
            <a:r>
              <a:rPr kumimoji="0" lang="en-US" sz="1800" b="1" i="0" u="none" strike="noStrike" kern="1200" cap="none" spc="-1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M. J. </a:t>
            </a:r>
            <a:r>
              <a:rPr lang="en-US" b="1" spc="-15">
                <a:solidFill>
                  <a:srgbClr val="000000"/>
                </a:solidFill>
                <a:latin typeface="Calibri"/>
                <a:cs typeface="Calibri"/>
              </a:rPr>
              <a:t>MCKINNEY</a:t>
            </a:r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1" name="object 6"/>
          <p:cNvSpPr/>
          <p:nvPr/>
        </p:nvSpPr>
        <p:spPr>
          <a:xfrm>
            <a:off x="5334000" y="5007491"/>
            <a:ext cx="1077455" cy="107745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504871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3"/>
          <p:cNvSpPr txBox="1">
            <a:spLocks noChangeArrowheads="1"/>
          </p:cNvSpPr>
          <p:nvPr/>
        </p:nvSpPr>
        <p:spPr bwMode="auto">
          <a:xfrm>
            <a:off x="685800" y="819683"/>
            <a:ext cx="77723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GOAL: Reduce Life Safety Code Findings by 30%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987" name="TextBox 4"/>
          <p:cNvSpPr txBox="1">
            <a:spLocks noChangeArrowheads="1"/>
          </p:cNvSpPr>
          <p:nvPr/>
        </p:nvSpPr>
        <p:spPr bwMode="auto">
          <a:xfrm>
            <a:off x="250611" y="1199013"/>
            <a:ext cx="8642776" cy="2192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Background</a:t>
            </a:r>
            <a:r>
              <a:rPr lang="en-US" sz="10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 Risk Management has identified a significant increase in Life Safety Code findings, with a 23% surge in CY24 compared to CY23, accounting for over 20% of all safety findings in the past five years. Many of these hazards could have been identified and resolved by employees, highlighting a need for increased awareness and responsibility. This goal focuses on addressing these hazards by ensuring regular inspections of fire extinguishers, maintaining functional emergency/exit lights, and keeping fire exits clear. These actions aim to reduce safety risks, improve compliance, and foster a culture of safety, ultimately ensuring a safer and more efficient workplace while supporting our mission. </a:t>
            </a:r>
            <a:endParaRPr lang="en-US" sz="1050" b="1" dirty="0">
              <a:latin typeface="Arial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u="sng" dirty="0">
                <a:latin typeface="Arial" pitchFamily="34" charset="0"/>
                <a:cs typeface="Arial" pitchFamily="34" charset="0"/>
              </a:rPr>
              <a:t>References</a:t>
            </a:r>
            <a:r>
              <a:rPr lang="en-US" sz="1050" b="1" dirty="0">
                <a:latin typeface="Arial" pitchFamily="34" charset="0"/>
                <a:cs typeface="Arial" pitchFamily="34" charset="0"/>
              </a:rPr>
              <a:t>:  </a:t>
            </a:r>
            <a:r>
              <a:rPr lang="en-US" sz="1050" b="1" dirty="0">
                <a:latin typeface="Arial" pitchFamily="34" charset="0"/>
              </a:rPr>
              <a:t>29 CFR 1910 Subpart E and NFPA 101-2024 each require compliance with established fire safety standards to preserve the safety and health of employees and protect facilities.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u="sng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Goal</a:t>
            </a:r>
            <a:r>
              <a:rPr lang="en-US" sz="105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1050" b="1" dirty="0">
                <a:latin typeface="Arial" pitchFamily="34" charset="0"/>
              </a:rPr>
              <a:t>Reduce Life Safety Code hazards by 30%, with no more than 25 findings total during CY25, as tracked in ESAMS.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u="sng" dirty="0">
                <a:latin typeface="Arial" pitchFamily="34" charset="0"/>
                <a:cs typeface="Arial" pitchFamily="34" charset="0"/>
              </a:rPr>
              <a:t>Target Date</a:t>
            </a:r>
            <a:r>
              <a:rPr lang="en-US" sz="1050" b="1" dirty="0">
                <a:latin typeface="Arial" pitchFamily="34" charset="0"/>
                <a:cs typeface="Arial" pitchFamily="34" charset="0"/>
              </a:rPr>
              <a:t>:  30 June 2025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u="sng" dirty="0">
                <a:latin typeface="Arial" pitchFamily="34" charset="0"/>
                <a:cs typeface="Arial" pitchFamily="34" charset="0"/>
              </a:rPr>
              <a:t>Goal Leader</a:t>
            </a:r>
            <a:r>
              <a:rPr lang="en-US" sz="1050" b="1" dirty="0">
                <a:latin typeface="Arial" pitchFamily="34" charset="0"/>
                <a:cs typeface="Arial" pitchFamily="34" charset="0"/>
              </a:rPr>
              <a:t>:  Division Directors, Special Staff and HQ Company Commander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050" b="1" u="sng" dirty="0">
                <a:latin typeface="Arial" pitchFamily="34" charset="0"/>
                <a:cs typeface="Arial" pitchFamily="34" charset="0"/>
              </a:rPr>
              <a:t>Goal Progress Reporting</a:t>
            </a:r>
            <a:r>
              <a:rPr lang="en-US" sz="1050" b="1" dirty="0">
                <a:latin typeface="Arial" pitchFamily="34" charset="0"/>
                <a:cs typeface="Arial" pitchFamily="34" charset="0"/>
              </a:rPr>
              <a:t>:  Division Directors and HQ Company Commander will brief the progress of this goal at the Commanding Officer’s Quarterly Safety Council.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481916"/>
              </p:ext>
            </p:extLst>
          </p:nvPr>
        </p:nvGraphicFramePr>
        <p:xfrm>
          <a:off x="250611" y="3401919"/>
          <a:ext cx="8642776" cy="2621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00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89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7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2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7940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Objective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Objective Leader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Completion 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588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Division Directors will formally appoint Fire Wardens in writing for each work area, shop, or facility under their responsibility.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Division Directors, Special Staff and HQ Company Commander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28 February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88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Division Directors will ensure fire wardens complete initial or refresher training through MCLBA’s Fire Prevention section, equipping them with the knowledge and skills necessary to conduct fire safety inspections effectively.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Division Directors, Special Staff and HQ Company Commander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31 March </a:t>
                      </a:r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2025</a:t>
                      </a:r>
                      <a:endParaRPr lang="en-US" sz="1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88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Division Directors will ensure 90% of the workforce completes the Fire Prevention and Portable Fire Extinguisher Training and Education (1024) module in ESAMS.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Division Directors, Special Staff and HQ Company Commander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April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4737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Division Directors will ensure that every employee participates in at least one documented safety and occupational health inspection of their work areas, with a specific focus on identifying Life Safety Code hazards such as uninspected fire extinguishers, non-working emergency/exit lights, and blocked fire exits.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Division Directors, Special Staff and HQ Company Commander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30 June 2025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748944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777931"/>
              </p:ext>
            </p:extLst>
          </p:nvPr>
        </p:nvGraphicFramePr>
        <p:xfrm>
          <a:off x="250611" y="6073616"/>
          <a:ext cx="3080949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6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6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69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819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Assessment Criteria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81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No 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In-Progress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Completed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7105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2032" name="Text Box 8"/>
          <p:cNvSpPr txBox="1">
            <a:spLocks noChangeArrowheads="1"/>
          </p:cNvSpPr>
          <p:nvPr/>
        </p:nvSpPr>
        <p:spPr bwMode="auto">
          <a:xfrm>
            <a:off x="1306511" y="7144"/>
            <a:ext cx="65500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FF"/>
                </a:solidFill>
                <a:latin typeface="Arial" pitchFamily="34" charset="0"/>
              </a:rPr>
              <a:t>CY25 Command Safety Program Goal</a:t>
            </a:r>
            <a:b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MCLB Albany</a:t>
            </a:r>
          </a:p>
        </p:txBody>
      </p:sp>
      <p:pic>
        <p:nvPicPr>
          <p:cNvPr id="42034" name="Picture 13" descr="bas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97" y="7144"/>
            <a:ext cx="7858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151688" y="6515913"/>
            <a:ext cx="1905000" cy="457200"/>
          </a:xfrm>
        </p:spPr>
        <p:txBody>
          <a:bodyPr/>
          <a:lstStyle/>
          <a:p>
            <a:pPr>
              <a:defRPr/>
            </a:pPr>
            <a:fld id="{D55A5138-1860-4BAF-88AF-A7DB669DDA7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750886E-E8F9-3D51-1A6A-C1350AA3C6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751" y="6070002"/>
            <a:ext cx="1036246" cy="719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031" name="Group 9"/>
          <p:cNvGrpSpPr>
            <a:grpSpLocks/>
          </p:cNvGrpSpPr>
          <p:nvPr/>
        </p:nvGrpSpPr>
        <p:grpSpPr bwMode="auto">
          <a:xfrm>
            <a:off x="8288338" y="60297"/>
            <a:ext cx="745724" cy="723241"/>
            <a:chOff x="8288338" y="87313"/>
            <a:chExt cx="768350" cy="776287"/>
          </a:xfrm>
        </p:grpSpPr>
        <p:pic>
          <p:nvPicPr>
            <p:cNvPr id="42035" name="Picture 77" descr="LOGO 2 bl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288338" y="87313"/>
              <a:ext cx="768350" cy="776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2036" name="Picture 105" descr="VPP-Logo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8429625" y="295275"/>
              <a:ext cx="519586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07875323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1b19e01-524d-4430-b291-8d224f44fae5">
      <Terms xmlns="http://schemas.microsoft.com/office/infopath/2007/PartnerControls"/>
    </lcf76f155ced4ddcb4097134ff3c332f>
    <TaxCatchAll xmlns="e644cd3d-c62b-4fba-bff0-c75161a4cec8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AE80D201402F47AA878CC4CD2A3E60" ma:contentTypeVersion="18" ma:contentTypeDescription="Create a new document." ma:contentTypeScope="" ma:versionID="c019ecf74b9a579b21966a551547e370">
  <xsd:schema xmlns:xsd="http://www.w3.org/2001/XMLSchema" xmlns:xs="http://www.w3.org/2001/XMLSchema" xmlns:p="http://schemas.microsoft.com/office/2006/metadata/properties" xmlns:ns1="http://schemas.microsoft.com/sharepoint/v3" xmlns:ns2="c1b19e01-524d-4430-b291-8d224f44fae5" xmlns:ns3="e644cd3d-c62b-4fba-bff0-c75161a4cec8" targetNamespace="http://schemas.microsoft.com/office/2006/metadata/properties" ma:root="true" ma:fieldsID="915c3256e81501127e1b39758b2aaf6c" ns1:_="" ns2:_="" ns3:_="">
    <xsd:import namespace="http://schemas.microsoft.com/sharepoint/v3"/>
    <xsd:import namespace="c1b19e01-524d-4430-b291-8d224f44fae5"/>
    <xsd:import namespace="e644cd3d-c62b-4fba-bff0-c75161a4ce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b19e01-524d-4430-b291-8d224f44fa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1c7be36e-9551-4638-a550-39ad8744497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44cd3d-c62b-4fba-bff0-c75161a4cec8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740bd05d-6a02-43ec-a480-9ea5cb7e0352}" ma:internalName="TaxCatchAll" ma:showField="CatchAllData" ma:web="e644cd3d-c62b-4fba-bff0-c75161a4cec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032E11-4A04-4C3A-8FF2-DB67EC980A77}">
  <ds:schemaRefs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c1b19e01-524d-4430-b291-8d224f44fae5"/>
    <ds:schemaRef ds:uri="http://schemas.microsoft.com/office/2006/documentManagement/types"/>
    <ds:schemaRef ds:uri="http://purl.org/dc/elements/1.1/"/>
    <ds:schemaRef ds:uri="e644cd3d-c62b-4fba-bff0-c75161a4cec8"/>
    <ds:schemaRef ds:uri="http://schemas.openxmlformats.org/package/2006/metadata/core-properties"/>
    <ds:schemaRef ds:uri="http://schemas.microsoft.com/sharepoint/v3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CD7FCC8-ED74-45EE-B77A-FDAE3EAC57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b19e01-524d-4430-b291-8d224f44fae5"/>
    <ds:schemaRef ds:uri="e644cd3d-c62b-4fba-bff0-c75161a4cec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AADEFE-D721-4FDC-BBAE-6D8B4409CE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3126</TotalTime>
  <Words>454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Default Design</vt:lpstr>
      <vt:lpstr>PowerPoint Presentation</vt:lpstr>
      <vt:lpstr>PowerPoint Presentation</vt:lpstr>
    </vt:vector>
  </TitlesOfParts>
  <Company>NMCI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Womble Civ William H</dc:creator>
  <cp:lastModifiedBy>Peacock CIV Jon Ashley</cp:lastModifiedBy>
  <cp:revision>83</cp:revision>
  <cp:lastPrinted>2024-12-16T20:06:09Z</cp:lastPrinted>
  <dcterms:created xsi:type="dcterms:W3CDTF">2014-12-18T18:01:41Z</dcterms:created>
  <dcterms:modified xsi:type="dcterms:W3CDTF">2024-12-20T14:03:10Z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0x0101001DAE80D201402F47AA878CC4CD2A3E60</vt:lpwstr>
  </property>
  <property fmtid="{D5CDD505-2E9C-101B-9397-08002B2CF9AE}" pid="3" name="MediaServiceImageTags">
    <vt:lpwstr/>
  </property>
</Properties>
</file>